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58" r:id="rId3"/>
    <p:sldId id="383" r:id="rId4"/>
    <p:sldId id="258" r:id="rId5"/>
    <p:sldId id="370" r:id="rId6"/>
    <p:sldId id="356" r:id="rId7"/>
    <p:sldId id="357" r:id="rId8"/>
    <p:sldId id="359" r:id="rId9"/>
    <p:sldId id="360" r:id="rId10"/>
    <p:sldId id="262" r:id="rId11"/>
    <p:sldId id="382" r:id="rId12"/>
    <p:sldId id="263" r:id="rId13"/>
    <p:sldId id="268" r:id="rId14"/>
    <p:sldId id="371" r:id="rId15"/>
    <p:sldId id="270" r:id="rId16"/>
    <p:sldId id="313" r:id="rId17"/>
    <p:sldId id="275" r:id="rId18"/>
    <p:sldId id="372" r:id="rId19"/>
    <p:sldId id="361" r:id="rId20"/>
    <p:sldId id="374" r:id="rId21"/>
    <p:sldId id="375" r:id="rId22"/>
    <p:sldId id="376" r:id="rId23"/>
    <p:sldId id="377" r:id="rId24"/>
    <p:sldId id="378" r:id="rId25"/>
    <p:sldId id="373" r:id="rId26"/>
    <p:sldId id="271" r:id="rId27"/>
    <p:sldId id="273" r:id="rId28"/>
    <p:sldId id="362" r:id="rId29"/>
    <p:sldId id="295" r:id="rId30"/>
    <p:sldId id="363" r:id="rId31"/>
    <p:sldId id="346" r:id="rId32"/>
    <p:sldId id="352" r:id="rId33"/>
    <p:sldId id="353" r:id="rId34"/>
    <p:sldId id="366" r:id="rId35"/>
    <p:sldId id="379" r:id="rId36"/>
    <p:sldId id="348" r:id="rId37"/>
    <p:sldId id="367" r:id="rId38"/>
    <p:sldId id="380" r:id="rId39"/>
    <p:sldId id="381" r:id="rId40"/>
    <p:sldId id="369" r:id="rId41"/>
    <p:sldId id="368" r:id="rId42"/>
    <p:sldId id="332" r:id="rId43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EFFA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89" autoAdjust="0"/>
  </p:normalViewPr>
  <p:slideViewPr>
    <p:cSldViewPr>
      <p:cViewPr>
        <p:scale>
          <a:sx n="61" d="100"/>
          <a:sy n="61" d="100"/>
        </p:scale>
        <p:origin x="-140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E3571B2D-D1DA-43FF-AD42-CF0B4CEAB3E9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250C03D-9E75-45C8-B8D8-FFA28E13A93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3749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-design.com/digital-signal-processing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hlinkClick r:id="rId3"/>
              </a:rPr>
              <a:t>http://www.css-design.com/digital-signal-processing.html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0C03D-9E75-45C8-B8D8-FFA28E13A932}" type="slidenum">
              <a:rPr lang="en-IN" smtClean="0"/>
              <a:pPr/>
              <a:t>31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85234-1A1F-465D-8CF9-C3A25C4CA61C}" type="datetimeFigureOut">
              <a:rPr lang="en-US" smtClean="0"/>
              <a:pPr/>
              <a:t>6/26/2013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2C40-EB11-43FC-8132-26D17AC32F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Presentation_ML_Saneem_Harikrishna\output.m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Machine Learning – a Hands on Session</a:t>
            </a:r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Raman Sankaran</a:t>
            </a:r>
          </a:p>
          <a:p>
            <a:r>
              <a:rPr lang="en-US" dirty="0" err="1" smtClean="0"/>
              <a:t>Saneem</a:t>
            </a:r>
            <a:r>
              <a:rPr lang="en-US" dirty="0" smtClean="0"/>
              <a:t> Ahmed</a:t>
            </a:r>
          </a:p>
          <a:p>
            <a:r>
              <a:rPr lang="en-US" dirty="0" err="1"/>
              <a:t>Chandrahas</a:t>
            </a:r>
            <a:r>
              <a:rPr lang="en-US" dirty="0"/>
              <a:t> </a:t>
            </a:r>
            <a:r>
              <a:rPr lang="en-US" dirty="0" err="1"/>
              <a:t>Dewangan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Sachin</a:t>
            </a:r>
            <a:r>
              <a:rPr lang="en-US" dirty="0" smtClean="0"/>
              <a:t> </a:t>
            </a:r>
            <a:r>
              <a:rPr lang="en-US" dirty="0" err="1" smtClean="0"/>
              <a:t>Nagargoje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lang="en-US" dirty="0" smtClean="0"/>
              <a:t>Why Machine Learning?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size </a:t>
            </a:r>
          </a:p>
          <a:p>
            <a:r>
              <a:rPr lang="en-US" dirty="0" smtClean="0"/>
              <a:t>Ability to develop algorithms which are independent of the data domain</a:t>
            </a:r>
          </a:p>
          <a:p>
            <a:r>
              <a:rPr lang="en-US" dirty="0" smtClean="0"/>
              <a:t>Inability of humans to completely specify the rules for the tasks </a:t>
            </a:r>
          </a:p>
          <a:p>
            <a:pPr lvl="1"/>
            <a:r>
              <a:rPr lang="en-US" dirty="0" smtClean="0"/>
              <a:t>How would you describe verbally to the computer about how a person looks like ?</a:t>
            </a:r>
          </a:p>
        </p:txBody>
      </p:sp>
    </p:spTree>
    <p:extLst>
      <p:ext uri="{BB962C8B-B14F-4D97-AF65-F5344CB8AC3E}">
        <p14:creationId xmlns:p14="http://schemas.microsoft.com/office/powerpoint/2010/main" xmlns="" val="12479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57174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Machine Learning?</a:t>
            </a:r>
            <a:endParaRPr kumimoji="0" lang="en-I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	“Field of study that gives computers the ability to learn without being explicitly programmed.”</a:t>
            </a:r>
          </a:p>
          <a:p>
            <a:pPr>
              <a:buNone/>
            </a:pPr>
            <a:endParaRPr lang="en-US" sz="1000" i="1" dirty="0" smtClean="0"/>
          </a:p>
          <a:p>
            <a:pPr>
              <a:buNone/>
            </a:pPr>
            <a:r>
              <a:rPr lang="en-US" i="1" dirty="0"/>
              <a:t>	</a:t>
            </a:r>
            <a:r>
              <a:rPr lang="en-US" i="1" dirty="0" smtClean="0"/>
              <a:t>						</a:t>
            </a:r>
            <a:r>
              <a:rPr lang="en-US" sz="2400" dirty="0" smtClean="0"/>
              <a:t>- Arthur Samuel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60" y="3643314"/>
            <a:ext cx="1428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train a model – a toy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9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Raw Mango Vs. Ripen Mango</a:t>
            </a:r>
            <a:endParaRPr lang="en-IN" dirty="0"/>
          </a:p>
        </p:txBody>
      </p:sp>
      <p:pic>
        <p:nvPicPr>
          <p:cNvPr id="28674" name="Picture 2" descr="J:\summer school talk\mango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019" y="2571744"/>
            <a:ext cx="2168279" cy="1643074"/>
          </a:xfrm>
          <a:prstGeom prst="rect">
            <a:avLst/>
          </a:prstGeom>
          <a:noFill/>
        </p:spPr>
      </p:pic>
      <p:pic>
        <p:nvPicPr>
          <p:cNvPr id="28675" name="Picture 3" descr="J:\summer school talk\raw man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177" y="3929066"/>
            <a:ext cx="1601789" cy="1044645"/>
          </a:xfrm>
          <a:prstGeom prst="rect">
            <a:avLst/>
          </a:prstGeom>
          <a:noFill/>
        </p:spPr>
      </p:pic>
      <p:pic>
        <p:nvPicPr>
          <p:cNvPr id="28676" name="Picture 4" descr="J:\summer school talk\rippen man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357298"/>
            <a:ext cx="1571636" cy="1247711"/>
          </a:xfrm>
          <a:prstGeom prst="rect">
            <a:avLst/>
          </a:prstGeom>
          <a:noFill/>
        </p:spPr>
      </p:pic>
      <p:pic>
        <p:nvPicPr>
          <p:cNvPr id="28677" name="Picture 5" descr="J:\summer school talk\old-compu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000240"/>
            <a:ext cx="3000396" cy="3000396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2714612" y="3286124"/>
            <a:ext cx="642942" cy="21431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ight Arrow 13"/>
          <p:cNvSpPr/>
          <p:nvPr/>
        </p:nvSpPr>
        <p:spPr>
          <a:xfrm>
            <a:off x="6215074" y="2786058"/>
            <a:ext cx="642942" cy="214314"/>
          </a:xfrm>
          <a:prstGeom prst="rightArrow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ight Arrow 14"/>
          <p:cNvSpPr/>
          <p:nvPr/>
        </p:nvSpPr>
        <p:spPr>
          <a:xfrm>
            <a:off x="6215074" y="3643314"/>
            <a:ext cx="642942" cy="214314"/>
          </a:xfrm>
          <a:prstGeom prst="rightArrow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214414" y="4929198"/>
            <a:ext cx="2500330" cy="785818"/>
          </a:xfrm>
          <a:prstGeom prst="wedgeRoundRectCallout">
            <a:avLst>
              <a:gd name="adj1" fmla="val 26036"/>
              <a:gd name="adj2" fmla="val -213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do you input a mango to a computer?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Raw Mango Vs. Ripen Mango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utpu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1828800"/>
            <a:ext cx="4114800" cy="3200400"/>
          </a:xfrm>
          <a:prstGeom prst="rect">
            <a:avLst/>
          </a:prstGeom>
        </p:spPr>
      </p:pic>
      <p:pic>
        <p:nvPicPr>
          <p:cNvPr id="5" name="outpu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1828800"/>
            <a:ext cx="41148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4612" y="4071942"/>
            <a:ext cx="21431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500694" y="5072074"/>
            <a:ext cx="3286148" cy="785818"/>
          </a:xfrm>
          <a:prstGeom prst="wedgeRoundRectCallout">
            <a:avLst>
              <a:gd name="adj1" fmla="val -68106"/>
              <a:gd name="adj2" fmla="val -679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Differentiate a raw mango from a ripen mango using their weights?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Raw Mango Vs. Ripen Mango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814" y="1417637"/>
            <a:ext cx="6916372" cy="4751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would you encode a raw or a ripen mango to the computer ?</a:t>
            </a:r>
          </a:p>
          <a:p>
            <a:r>
              <a:rPr lang="en-US" dirty="0" smtClean="0"/>
              <a:t>The idea is to represent them in an array of real number values. </a:t>
            </a:r>
          </a:p>
          <a:p>
            <a:r>
              <a:rPr lang="en-US" dirty="0" smtClean="0"/>
              <a:t>Use a mathematical model to learn the separator using the real number values</a:t>
            </a:r>
          </a:p>
          <a:p>
            <a:r>
              <a:rPr lang="en-US" dirty="0" smtClean="0"/>
              <a:t>Need a domain expert in designing efficient features.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– Images (Signal Transformations), Genes (sequence analysis), Documents (regular expressions)</a:t>
            </a:r>
          </a:p>
        </p:txBody>
      </p:sp>
    </p:spTree>
    <p:extLst>
      <p:ext uri="{BB962C8B-B14F-4D97-AF65-F5344CB8AC3E}">
        <p14:creationId xmlns:p14="http://schemas.microsoft.com/office/powerpoint/2010/main" xmlns="" val="22726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mangoes of both category to train</a:t>
            </a:r>
          </a:p>
          <a:p>
            <a:r>
              <a:rPr lang="en-US" dirty="0" smtClean="0"/>
              <a:t>Identify the quantities that you want to measure</a:t>
            </a:r>
          </a:p>
          <a:p>
            <a:r>
              <a:rPr lang="en-US" dirty="0" smtClean="0"/>
              <a:t>Identify a GOOD separator between the classes </a:t>
            </a:r>
          </a:p>
          <a:p>
            <a:r>
              <a:rPr lang="en-US" dirty="0" smtClean="0"/>
              <a:t>Pick a new mango and find which side of the separator it falls under.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16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Most of the images in this presentation are shamelessly downloaded from Google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6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classifier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95936" y="2537060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17493" y="4368257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Training</a:t>
            </a:r>
          </a:p>
          <a:p>
            <a:pPr algn="ctr"/>
            <a:r>
              <a:rPr lang="en-US" dirty="0" smtClean="0"/>
              <a:t>f(</a:t>
            </a:r>
            <a:r>
              <a:rPr lang="en-US" dirty="0" err="1" smtClean="0"/>
              <a:t>x_i</a:t>
            </a:r>
            <a:r>
              <a:rPr lang="en-US" dirty="0" smtClean="0"/>
              <a:t>; w)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9972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40252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Labels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5" idx="2"/>
            <a:endCxn id="6" idx="0"/>
          </p:cNvCxnSpPr>
          <p:nvPr/>
        </p:nvCxnSpPr>
        <p:spPr>
          <a:xfrm>
            <a:off x="5112060" y="3257140"/>
            <a:ext cx="21557" cy="1111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</p:cNvCxnSpPr>
          <p:nvPr/>
        </p:nvCxnSpPr>
        <p:spPr>
          <a:xfrm>
            <a:off x="5133617" y="5088337"/>
            <a:ext cx="0" cy="572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39952" y="55079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(w) </a:t>
            </a:r>
            <a:endParaRPr lang="en-US" dirty="0"/>
          </a:p>
        </p:txBody>
      </p:sp>
      <p:cxnSp>
        <p:nvCxnSpPr>
          <p:cNvPr id="23" name="Elbow Connector 22"/>
          <p:cNvCxnSpPr>
            <a:stCxn id="11" idx="2"/>
            <a:endCxn id="6" idx="3"/>
          </p:cNvCxnSpPr>
          <p:nvPr/>
        </p:nvCxnSpPr>
        <p:spPr>
          <a:xfrm rot="5400000">
            <a:off x="5413941" y="2473893"/>
            <a:ext cx="3090205" cy="141860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76348" y="3645024"/>
            <a:ext cx="348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Points in an n-dimensional space </a:t>
            </a:r>
          </a:p>
          <a:p>
            <a:pPr algn="ctr"/>
            <a:r>
              <a:rPr lang="en-US" dirty="0" smtClean="0"/>
              <a:t>{</a:t>
            </a:r>
            <a:r>
              <a:rPr lang="en-US" dirty="0" err="1" smtClean="0"/>
              <a:t>x_i</a:t>
            </a:r>
            <a:r>
              <a:rPr lang="en-US" dirty="0" smtClean="0"/>
              <a:t>: I = 1,… m}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0" idx="2"/>
          </p:cNvCxnSpPr>
          <p:nvPr/>
        </p:nvCxnSpPr>
        <p:spPr>
          <a:xfrm>
            <a:off x="5076056" y="1638092"/>
            <a:ext cx="0" cy="898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30" y="2648248"/>
            <a:ext cx="2813250" cy="19328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33198"/>
            <a:ext cx="2792779" cy="191881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91880" y="5887931"/>
            <a:ext cx="532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The Machine is now Trained !!! 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0252" y="2057565"/>
            <a:ext cx="198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</a:t>
            </a:r>
            <a:r>
              <a:rPr lang="en-US" dirty="0" err="1" smtClean="0"/>
              <a:t>y_i</a:t>
            </a:r>
            <a:r>
              <a:rPr lang="en-US" dirty="0" smtClean="0"/>
              <a:t>: I = 1,…,m}</a:t>
            </a:r>
            <a:endParaRPr lang="en-US" dirty="0"/>
          </a:p>
        </p:txBody>
      </p:sp>
      <p:pic>
        <p:nvPicPr>
          <p:cNvPr id="28" name="Picture 3" descr="J:\summer school talk\raw man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1772" y="1435349"/>
            <a:ext cx="954064" cy="622216"/>
          </a:xfrm>
          <a:prstGeom prst="rect">
            <a:avLst/>
          </a:prstGeom>
          <a:noFill/>
        </p:spPr>
      </p:pic>
      <p:pic>
        <p:nvPicPr>
          <p:cNvPr id="29" name="Picture 4" descr="J:\summer school talk\rippen man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74873"/>
            <a:ext cx="936104" cy="743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099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classifier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95936" y="2537060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17493" y="4368257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Evaluation</a:t>
            </a:r>
          </a:p>
          <a:p>
            <a:pPr algn="ctr"/>
            <a:r>
              <a:rPr lang="en-US" dirty="0" smtClean="0"/>
              <a:t>f(</a:t>
            </a:r>
            <a:r>
              <a:rPr lang="en-US" dirty="0" err="1" smtClean="0"/>
              <a:t>x_new</a:t>
            </a:r>
            <a:r>
              <a:rPr lang="en-US" dirty="0" smtClean="0"/>
              <a:t>; w)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9972" y="126876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Unknown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126876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 (w)</a:t>
            </a:r>
          </a:p>
          <a:p>
            <a:pPr algn="ctr"/>
            <a:r>
              <a:rPr lang="en-US" dirty="0" smtClean="0"/>
              <a:t>(trained from the previous stage)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5" idx="2"/>
            <a:endCxn id="6" idx="0"/>
          </p:cNvCxnSpPr>
          <p:nvPr/>
        </p:nvCxnSpPr>
        <p:spPr>
          <a:xfrm>
            <a:off x="5112060" y="3257140"/>
            <a:ext cx="21557" cy="1111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</p:cNvCxnSpPr>
          <p:nvPr/>
        </p:nvCxnSpPr>
        <p:spPr>
          <a:xfrm>
            <a:off x="5133617" y="5088337"/>
            <a:ext cx="0" cy="572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03948" y="55079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Predicted label</a:t>
            </a:r>
            <a:endParaRPr lang="en-US" dirty="0"/>
          </a:p>
        </p:txBody>
      </p:sp>
      <p:cxnSp>
        <p:nvCxnSpPr>
          <p:cNvPr id="23" name="Elbow Connector 22"/>
          <p:cNvCxnSpPr>
            <a:stCxn id="11" idx="2"/>
            <a:endCxn id="6" idx="3"/>
          </p:cNvCxnSpPr>
          <p:nvPr/>
        </p:nvCxnSpPr>
        <p:spPr>
          <a:xfrm rot="5400000">
            <a:off x="5762948" y="2678884"/>
            <a:ext cx="2536207" cy="15626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87397" y="353210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Points in an n-dimensional space</a:t>
            </a:r>
          </a:p>
          <a:p>
            <a:pPr algn="ctr"/>
            <a:r>
              <a:rPr lang="en-US" dirty="0" err="1" smtClean="0"/>
              <a:t>x_new</a:t>
            </a:r>
            <a:endParaRPr lang="en-US" dirty="0"/>
          </a:p>
        </p:txBody>
      </p:sp>
      <p:pic>
        <p:nvPicPr>
          <p:cNvPr id="28" name="Picture 3" descr="J:\summer school talk\raw ma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772" y="1435349"/>
            <a:ext cx="954064" cy="622216"/>
          </a:xfrm>
          <a:prstGeom prst="rect">
            <a:avLst/>
          </a:prstGeom>
          <a:noFill/>
        </p:spPr>
      </p:pic>
      <p:pic>
        <p:nvPicPr>
          <p:cNvPr id="29" name="Picture 4" descr="J:\summer school talk\rippen man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74873"/>
            <a:ext cx="936104" cy="743167"/>
          </a:xfrm>
          <a:prstGeom prst="rect">
            <a:avLst/>
          </a:prstGeom>
          <a:noFill/>
        </p:spPr>
      </p:pic>
      <p:cxnSp>
        <p:nvCxnSpPr>
          <p:cNvPr id="31" name="Straight Arrow Connector 30"/>
          <p:cNvCxnSpPr>
            <a:stCxn id="10" idx="2"/>
          </p:cNvCxnSpPr>
          <p:nvPr/>
        </p:nvCxnSpPr>
        <p:spPr>
          <a:xfrm>
            <a:off x="5076056" y="1915091"/>
            <a:ext cx="0" cy="621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02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/>
          </a:bodyPr>
          <a:lstStyle/>
          <a:p>
            <a:r>
              <a:rPr lang="en-US" dirty="0" smtClean="0"/>
              <a:t>Avoid </a:t>
            </a:r>
            <a:r>
              <a:rPr lang="en-US" dirty="0" err="1" smtClean="0"/>
              <a:t>overfitting</a:t>
            </a:r>
            <a:r>
              <a:rPr lang="en-US" dirty="0" smtClean="0"/>
              <a:t> the training data. Why ?</a:t>
            </a:r>
          </a:p>
          <a:p>
            <a:r>
              <a:rPr lang="en-US" dirty="0" smtClean="0"/>
              <a:t>Generalize. Do not memorize.</a:t>
            </a:r>
          </a:p>
          <a:p>
            <a:r>
              <a:rPr lang="en-US" dirty="0" smtClean="0"/>
              <a:t>Find a simple enough model which fits the data, discarding the outliers.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Optimize</a:t>
            </a:r>
            <a:r>
              <a:rPr lang="en-US" dirty="0" smtClean="0"/>
              <a:t> !!!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18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86808" cy="1643074"/>
          </a:xfrm>
        </p:spPr>
        <p:txBody>
          <a:bodyPr>
            <a:normAutofit/>
          </a:bodyPr>
          <a:lstStyle/>
          <a:p>
            <a:r>
              <a:rPr lang="en-US" dirty="0" smtClean="0"/>
              <a:t>Types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8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Learning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Supervised Learning</a:t>
            </a:r>
          </a:p>
          <a:p>
            <a:pPr lvl="1"/>
            <a:r>
              <a:rPr lang="en-US" dirty="0" smtClean="0"/>
              <a:t>Classification – Given examples along with their corresponding classes as the label (spam filtering)</a:t>
            </a:r>
          </a:p>
          <a:p>
            <a:pPr lvl="1"/>
            <a:r>
              <a:rPr lang="en-US" dirty="0" smtClean="0"/>
              <a:t>Regression – Given examples along with a Real valued label (Rain </a:t>
            </a:r>
            <a:r>
              <a:rPr lang="en-US" dirty="0" err="1" smtClean="0"/>
              <a:t>forcast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Unsupervised Learning</a:t>
            </a:r>
          </a:p>
          <a:p>
            <a:pPr lvl="1"/>
            <a:r>
              <a:rPr lang="en-US" dirty="0" smtClean="0"/>
              <a:t>Clustering – Examples are given without any labels. One has to find groups within the data</a:t>
            </a:r>
          </a:p>
          <a:p>
            <a:r>
              <a:rPr lang="en-US" dirty="0" smtClean="0"/>
              <a:t>Reinforcement Learning</a:t>
            </a:r>
          </a:p>
          <a:p>
            <a:pPr lvl="1"/>
            <a:r>
              <a:rPr lang="en-US" dirty="0" smtClean="0"/>
              <a:t>Learning through feedback (How to cycle !, Robot training itself to go through a Maze)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931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en-US" dirty="0" smtClean="0"/>
              <a:t>Examples revisited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1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Filter</a:t>
            </a:r>
            <a:endParaRPr lang="en-IN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5" y="1500174"/>
            <a:ext cx="899373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1714480" y="3571876"/>
            <a:ext cx="1143008" cy="142876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7554" y="3571876"/>
            <a:ext cx="642942" cy="142876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7158" y="3929066"/>
            <a:ext cx="500066" cy="142876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786182" y="4286256"/>
            <a:ext cx="2714644" cy="428628"/>
          </a:xfrm>
          <a:prstGeom prst="wedgeRoundRectCallout">
            <a:avLst>
              <a:gd name="adj1" fmla="val -84495"/>
              <a:gd name="adj2" fmla="val -18283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for key words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Filter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436588"/>
          <a:ext cx="2428892" cy="523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46"/>
                <a:gridCol w="1214446"/>
              </a:tblGrid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aardwolf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abacus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1" kern="1200" dirty="0" smtClean="0">
                          <a:solidFill>
                            <a:schemeClr val="tx1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abandon</a:t>
                      </a:r>
                      <a:endParaRPr lang="en-IN" sz="12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abbreviate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1" kern="1200" dirty="0" smtClean="0">
                          <a:solidFill>
                            <a:schemeClr val="tx1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abdicate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dirty="0" smtClean="0">
                          <a:solidFill>
                            <a:schemeClr val="tx1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IN" sz="12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dollar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1" kern="1200" dirty="0" smtClean="0">
                          <a:solidFill>
                            <a:schemeClr val="tx1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√</a:t>
                      </a:r>
                      <a:endParaRPr lang="en-IN" sz="1200" b="1" dirty="0">
                        <a:latin typeface="Wingdings" pitchFamily="2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jackpot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b="1" kern="1200" dirty="0" smtClean="0">
                          <a:solidFill>
                            <a:schemeClr val="tx1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√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</a:t>
                      </a:r>
                      <a:endParaRPr lang="en-IN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lottery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dirty="0" smtClean="0">
                          <a:solidFill>
                            <a:schemeClr val="tx1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√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zygotic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dirty="0" smtClean="0">
                          <a:solidFill>
                            <a:schemeClr val="tx1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IN" sz="12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zymurgy</a:t>
                      </a:r>
                      <a:endParaRPr lang="en-IN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dirty="0" smtClean="0">
                          <a:solidFill>
                            <a:schemeClr val="tx1"/>
                          </a:solidFill>
                          <a:latin typeface="Lucida Handwriting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IN" sz="12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10001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Dictionary Words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14546" y="3286124"/>
            <a:ext cx="1357322" cy="35719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3286124"/>
            <a:ext cx="4071966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0   0   0  0  .  .  .  1  .  .  1  .  .  1  .  .  0  .  .  0   </a:t>
            </a:r>
            <a:endParaRPr lang="en-IN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786578" y="4500570"/>
            <a:ext cx="1785950" cy="357190"/>
          </a:xfrm>
          <a:prstGeom prst="wedgeRoundRectCallout">
            <a:avLst>
              <a:gd name="adj1" fmla="val -94432"/>
              <a:gd name="adj2" fmla="val -2677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 Features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is </a:t>
            </a:r>
            <a:r>
              <a:rPr lang="en-US" dirty="0" err="1" smtClean="0"/>
              <a:t>Sachin</a:t>
            </a:r>
            <a:r>
              <a:rPr lang="en-US" dirty="0" smtClean="0"/>
              <a:t> expected to score against SA today ?</a:t>
            </a:r>
          </a:p>
          <a:p>
            <a:pPr lvl="1"/>
            <a:r>
              <a:rPr lang="en-US" dirty="0" smtClean="0"/>
              <a:t>Current form</a:t>
            </a:r>
          </a:p>
          <a:p>
            <a:pPr lvl="1"/>
            <a:r>
              <a:rPr lang="en-US" dirty="0" smtClean="0"/>
              <a:t>Past performance against this opposition</a:t>
            </a:r>
          </a:p>
          <a:p>
            <a:pPr lvl="1"/>
            <a:r>
              <a:rPr lang="en-US" dirty="0" smtClean="0"/>
              <a:t>Past performance at this venue</a:t>
            </a:r>
          </a:p>
          <a:p>
            <a:pPr lvl="1"/>
            <a:r>
              <a:rPr lang="en-US" dirty="0" smtClean="0"/>
              <a:t> His overall average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Steyn</a:t>
            </a:r>
            <a:r>
              <a:rPr lang="en-US" dirty="0" smtClean="0"/>
              <a:t> playing for SA ?</a:t>
            </a:r>
          </a:p>
        </p:txBody>
      </p:sp>
    </p:spTree>
    <p:extLst>
      <p:ext uri="{BB962C8B-B14F-4D97-AF65-F5344CB8AC3E}">
        <p14:creationId xmlns:p14="http://schemas.microsoft.com/office/powerpoint/2010/main" xmlns="" val="18847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Regression: Example</a:t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Weather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Forecasting</a:t>
            </a: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Predict amount of rainfall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Atmospheric Stability</a:t>
            </a:r>
          </a:p>
          <a:p>
            <a:pPr lvl="1"/>
            <a:r>
              <a:rPr lang="en-US" dirty="0" smtClean="0"/>
              <a:t>Seeding Potential</a:t>
            </a:r>
          </a:p>
          <a:p>
            <a:pPr lvl="1"/>
            <a:r>
              <a:rPr lang="en-US" dirty="0" smtClean="0"/>
              <a:t>…..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572140"/>
            <a:ext cx="486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2.bp.blogspot.com/---lOag9n5ng/TV6vhtv3TLI/AAAAAAAAAyM/bEPid8F7gHc/s400/Weather%2BI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428868"/>
            <a:ext cx="282892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this pic included here ?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608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set of documents, group them according to categories like Sports, Politics, etc. </a:t>
            </a:r>
            <a:endParaRPr lang="en-US" dirty="0"/>
          </a:p>
          <a:p>
            <a:r>
              <a:rPr lang="en-US" dirty="0" smtClean="0"/>
              <a:t>No explicit label provided</a:t>
            </a:r>
          </a:p>
        </p:txBody>
      </p:sp>
    </p:spTree>
    <p:extLst>
      <p:ext uri="{BB962C8B-B14F-4D97-AF65-F5344CB8AC3E}">
        <p14:creationId xmlns:p14="http://schemas.microsoft.com/office/powerpoint/2010/main" xmlns="" val="5883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Categorize songs into </a:t>
            </a:r>
            <a:r>
              <a:rPr lang="en-US" dirty="0" smtClean="0">
                <a:solidFill>
                  <a:srgbClr val="0070C0"/>
                </a:solidFill>
              </a:rPr>
              <a:t>classical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electric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jazz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pop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70C0"/>
                </a:solidFill>
              </a:rPr>
              <a:t>rock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Features obtained through </a:t>
            </a:r>
            <a:r>
              <a:rPr lang="en-US" dirty="0" smtClean="0">
                <a:solidFill>
                  <a:srgbClr val="0070C0"/>
                </a:solidFill>
              </a:rPr>
              <a:t>signal processing </a:t>
            </a:r>
            <a:r>
              <a:rPr lang="en-US" dirty="0" smtClean="0"/>
              <a:t>filters/transforms.</a:t>
            </a:r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Music Genre Identification</a:t>
            </a:r>
            <a:endParaRPr lang="en-IN" dirty="0"/>
          </a:p>
        </p:txBody>
      </p:sp>
      <p:pic>
        <p:nvPicPr>
          <p:cNvPr id="13314" name="Picture 2" descr="DSP algorithm design develop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852" y="4286256"/>
            <a:ext cx="3847797" cy="2357454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357158" y="3824750"/>
            <a:ext cx="4376009" cy="2814191"/>
            <a:chOff x="357158" y="3824750"/>
            <a:chExt cx="4376009" cy="2814191"/>
          </a:xfrm>
        </p:grpSpPr>
        <p:pic>
          <p:nvPicPr>
            <p:cNvPr id="13316" name="Picture 4" descr="Thumbnai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4357694"/>
              <a:ext cx="1143000" cy="857251"/>
            </a:xfrm>
            <a:prstGeom prst="rect">
              <a:avLst/>
            </a:prstGeom>
            <a:noFill/>
          </p:spPr>
        </p:pic>
        <p:pic>
          <p:nvPicPr>
            <p:cNvPr id="13318" name="Picture 6" descr="Thumbnai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5918" y="4357699"/>
              <a:ext cx="1143000" cy="85725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 rot="20000039">
              <a:off x="732638" y="3824750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Classical</a:t>
              </a:r>
              <a:endParaRPr lang="en-IN" dirty="0"/>
            </a:p>
          </p:txBody>
        </p:sp>
        <p:sp>
          <p:nvSpPr>
            <p:cNvPr id="10" name="TextBox 9"/>
            <p:cNvSpPr txBox="1"/>
            <p:nvPr/>
          </p:nvSpPr>
          <p:spPr>
            <a:xfrm rot="20000039">
              <a:off x="2018523" y="3896187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Electric</a:t>
              </a:r>
              <a:endParaRPr lang="en-IN" dirty="0"/>
            </a:p>
          </p:txBody>
        </p:sp>
        <p:pic>
          <p:nvPicPr>
            <p:cNvPr id="13320" name="Picture 8" descr="Thumbnai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4678" y="4357694"/>
              <a:ext cx="1143000" cy="85725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20000039">
              <a:off x="3518721" y="387836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Jazz</a:t>
              </a:r>
              <a:endParaRPr lang="en-IN" dirty="0"/>
            </a:p>
          </p:txBody>
        </p:sp>
        <p:pic>
          <p:nvPicPr>
            <p:cNvPr id="13322" name="Picture 10" descr="Thumbnai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71538" y="5715016"/>
              <a:ext cx="1143000" cy="85725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 rot="20000039">
              <a:off x="1375581" y="523568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Pop</a:t>
              </a:r>
              <a:endParaRPr lang="en-IN" dirty="0"/>
            </a:p>
          </p:txBody>
        </p:sp>
        <p:pic>
          <p:nvPicPr>
            <p:cNvPr id="13324" name="Picture 12" descr="Thumbnail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35154" y="5715016"/>
              <a:ext cx="1238250" cy="92392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 rot="20000039">
              <a:off x="2839197" y="5253510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Rock</a:t>
              </a:r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86808" cy="16430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Exercise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you guess the Type of Learning in the given Applications?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Type of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5007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a </a:t>
            </a:r>
            <a:r>
              <a:rPr lang="en-US" dirty="0" smtClean="0">
                <a:solidFill>
                  <a:srgbClr val="C00000"/>
                </a:solidFill>
              </a:rPr>
              <a:t>bank customer</a:t>
            </a:r>
            <a:r>
              <a:rPr lang="en-US" dirty="0" smtClean="0"/>
              <a:t>’s profile, should I sanction him a </a:t>
            </a:r>
            <a:r>
              <a:rPr lang="en-US" dirty="0" smtClean="0">
                <a:solidFill>
                  <a:srgbClr val="C00000"/>
                </a:solidFill>
              </a:rPr>
              <a:t>loan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Supervised Learning</a:t>
            </a:r>
          </a:p>
          <a:p>
            <a:r>
              <a:rPr lang="en-US" dirty="0" smtClean="0"/>
              <a:t>Given an </a:t>
            </a:r>
            <a:r>
              <a:rPr lang="en-US" dirty="0" smtClean="0">
                <a:solidFill>
                  <a:srgbClr val="C00000"/>
                </a:solidFill>
              </a:rPr>
              <a:t>audio track</a:t>
            </a:r>
            <a:r>
              <a:rPr lang="en-US" dirty="0" smtClean="0"/>
              <a:t>, separate the </a:t>
            </a:r>
            <a:r>
              <a:rPr lang="en-US" dirty="0" smtClean="0">
                <a:solidFill>
                  <a:srgbClr val="C00000"/>
                </a:solidFill>
              </a:rPr>
              <a:t>singer’s voice</a:t>
            </a:r>
            <a:r>
              <a:rPr lang="en-US" dirty="0" smtClean="0"/>
              <a:t> from the background music.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Unsupervised Learning</a:t>
            </a:r>
          </a:p>
          <a:p>
            <a:r>
              <a:rPr lang="en-US" dirty="0" smtClean="0"/>
              <a:t>Automatically group your personal collection of </a:t>
            </a:r>
            <a:r>
              <a:rPr lang="en-US" dirty="0" smtClean="0">
                <a:solidFill>
                  <a:srgbClr val="C00000"/>
                </a:solidFill>
              </a:rPr>
              <a:t>photographs </a:t>
            </a:r>
            <a:r>
              <a:rPr lang="en-US" dirty="0" smtClean="0"/>
              <a:t>in Picasa</a:t>
            </a:r>
            <a:r>
              <a:rPr lang="en-US" dirty="0" smtClean="0">
                <a:solidFill>
                  <a:srgbClr val="C00000"/>
                </a:solidFill>
              </a:rPr>
              <a:t> into categories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Unsupervised Learning</a:t>
            </a:r>
          </a:p>
          <a:p>
            <a:r>
              <a:rPr lang="en-US" dirty="0" smtClean="0"/>
              <a:t>Given a patient’s </a:t>
            </a:r>
            <a:r>
              <a:rPr lang="en-US" dirty="0" smtClean="0">
                <a:solidFill>
                  <a:srgbClr val="C00000"/>
                </a:solidFill>
              </a:rPr>
              <a:t>X-ray image</a:t>
            </a:r>
            <a:r>
              <a:rPr lang="en-US" dirty="0" smtClean="0"/>
              <a:t>, diagnose if he has </a:t>
            </a:r>
            <a:r>
              <a:rPr lang="en-US" dirty="0" smtClean="0">
                <a:solidFill>
                  <a:srgbClr val="C00000"/>
                </a:solidFill>
              </a:rPr>
              <a:t>cancer.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Supervised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Given input features – Predict a real number value</a:t>
            </a:r>
          </a:p>
          <a:p>
            <a:r>
              <a:rPr lang="en-US" dirty="0" smtClean="0"/>
              <a:t>Linear </a:t>
            </a:r>
            <a:r>
              <a:rPr lang="en-US" smtClean="0"/>
              <a:t>regression </a:t>
            </a:r>
            <a:r>
              <a:rPr lang="en-US" smtClean="0"/>
              <a:t>: </a:t>
            </a:r>
            <a:r>
              <a:rPr lang="en-US" dirty="0" smtClean="0"/>
              <a:t>y = f(x) = a*x + b</a:t>
            </a:r>
          </a:p>
          <a:p>
            <a:r>
              <a:rPr lang="en-US" dirty="0" smtClean="0"/>
              <a:t>Find a, b such that, at least for the training examples f(x) = y</a:t>
            </a:r>
          </a:p>
          <a:p>
            <a:r>
              <a:rPr lang="en-US" dirty="0" smtClean="0"/>
              <a:t>Is it possible always ? Can we relax this ?</a:t>
            </a:r>
          </a:p>
          <a:p>
            <a:r>
              <a:rPr lang="en-US" dirty="0" smtClean="0"/>
              <a:t>Minimize the error in the training set (f(x) – y) ^2 </a:t>
            </a:r>
          </a:p>
          <a:p>
            <a:r>
              <a:rPr lang="en-US" dirty="0" smtClean="0"/>
              <a:t>Board workout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Closed form for computing the least squares solution</a:t>
            </a:r>
          </a:p>
          <a:p>
            <a:r>
              <a:rPr lang="en-US" dirty="0" smtClean="0"/>
              <a:t>Iterative method – using the gradients to compute the same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3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1785950"/>
          </a:xfrm>
        </p:spPr>
        <p:txBody>
          <a:bodyPr>
            <a:normAutofit/>
          </a:bodyPr>
          <a:lstStyle/>
          <a:p>
            <a:r>
              <a:rPr lang="en-US" dirty="0" smtClean="0"/>
              <a:t>Hands on Session</a:t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Regression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input features – Predict </a:t>
            </a:r>
            <a:r>
              <a:rPr lang="en-US" dirty="0" smtClean="0"/>
              <a:t>the output class</a:t>
            </a:r>
          </a:p>
          <a:p>
            <a:r>
              <a:rPr lang="en-US" dirty="0" smtClean="0"/>
              <a:t>Binary classification (-1 or 1)</a:t>
            </a:r>
          </a:p>
          <a:p>
            <a:r>
              <a:rPr lang="en-US" dirty="0" smtClean="0"/>
              <a:t>Typically, the classifier has the form </a:t>
            </a:r>
          </a:p>
          <a:p>
            <a:pPr lvl="1"/>
            <a:r>
              <a:rPr lang="en-US" dirty="0" smtClean="0"/>
              <a:t>Y = sign(f(x)) = sign(a*x + b)</a:t>
            </a:r>
          </a:p>
          <a:p>
            <a:pPr lvl="1"/>
            <a:r>
              <a:rPr lang="en-US" dirty="0" smtClean="0"/>
              <a:t>Perceptron </a:t>
            </a:r>
          </a:p>
        </p:txBody>
      </p:sp>
    </p:spTree>
    <p:extLst>
      <p:ext uri="{BB962C8B-B14F-4D97-AF65-F5344CB8AC3E}">
        <p14:creationId xmlns:p14="http://schemas.microsoft.com/office/powerpoint/2010/main" xmlns="" val="1346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 a model f(x) = sign(w x)</a:t>
            </a:r>
          </a:p>
          <a:p>
            <a:r>
              <a:rPr lang="en-US" dirty="0" smtClean="0"/>
              <a:t>Training Inputs – {</a:t>
            </a:r>
            <a:r>
              <a:rPr lang="en-US" dirty="0" err="1" smtClean="0"/>
              <a:t>x_i</a:t>
            </a:r>
            <a:r>
              <a:rPr lang="en-US" dirty="0" smtClean="0"/>
              <a:t>, </a:t>
            </a:r>
            <a:r>
              <a:rPr lang="en-US" dirty="0" err="1" smtClean="0"/>
              <a:t>y_i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= 1 … m }, alpha</a:t>
            </a:r>
          </a:p>
          <a:p>
            <a:r>
              <a:rPr lang="en-US" dirty="0" smtClean="0"/>
              <a:t>Parameter to be using training – w</a:t>
            </a:r>
          </a:p>
          <a:p>
            <a:r>
              <a:rPr lang="en-US" dirty="0" smtClean="0"/>
              <a:t>Repeat the steps (until w is converged, or a fixed number of iterations)</a:t>
            </a:r>
          </a:p>
          <a:p>
            <a:pPr lvl="1"/>
            <a:r>
              <a:rPr lang="en-US" dirty="0" smtClean="0"/>
              <a:t>Step 0. Initialize w </a:t>
            </a:r>
            <a:r>
              <a:rPr lang="en-US" dirty="0" err="1" smtClean="0"/>
              <a:t>randonly</a:t>
            </a:r>
            <a:endParaRPr lang="en-US" dirty="0" smtClean="0"/>
          </a:p>
          <a:p>
            <a:pPr lvl="1"/>
            <a:r>
              <a:rPr lang="en-US" dirty="0" smtClean="0"/>
              <a:t>For each example </a:t>
            </a:r>
            <a:r>
              <a:rPr lang="en-US" dirty="0" err="1" smtClean="0"/>
              <a:t>x_i</a:t>
            </a:r>
            <a:endParaRPr lang="en-US" dirty="0" smtClean="0"/>
          </a:p>
          <a:p>
            <a:pPr lvl="2"/>
            <a:r>
              <a:rPr lang="en-US" dirty="0" smtClean="0"/>
              <a:t>If (sign (w </a:t>
            </a:r>
            <a:r>
              <a:rPr lang="en-US" dirty="0" err="1" smtClean="0"/>
              <a:t>x_i</a:t>
            </a:r>
            <a:r>
              <a:rPr lang="en-US" dirty="0" smtClean="0"/>
              <a:t>) == </a:t>
            </a:r>
            <a:r>
              <a:rPr lang="en-US" dirty="0" err="1" smtClean="0"/>
              <a:t>y_i</a:t>
            </a:r>
            <a:r>
              <a:rPr lang="en-US" dirty="0" smtClean="0"/>
              <a:t>) continue;</a:t>
            </a:r>
          </a:p>
          <a:p>
            <a:pPr lvl="2"/>
            <a:r>
              <a:rPr lang="en-US" dirty="0" smtClean="0"/>
              <a:t>Else w = w + alpha </a:t>
            </a:r>
            <a:r>
              <a:rPr lang="en-US" dirty="0" smtClean="0"/>
              <a:t>*</a:t>
            </a:r>
            <a:r>
              <a:rPr lang="en-US" dirty="0" err="1" smtClean="0"/>
              <a:t>y_i</a:t>
            </a:r>
            <a:r>
              <a:rPr lang="en-US" dirty="0" smtClean="0"/>
              <a:t>*( </a:t>
            </a:r>
            <a:r>
              <a:rPr lang="en-US" dirty="0" err="1" smtClean="0"/>
              <a:t>x_i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17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</a:t>
            </a:r>
            <a:r>
              <a:rPr lang="en-US" dirty="0" err="1" smtClean="0"/>
              <a:t>Neighbour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non-parametric classifier</a:t>
            </a:r>
            <a:endParaRPr lang="en-US" dirty="0"/>
          </a:p>
          <a:p>
            <a:r>
              <a:rPr lang="en-US" dirty="0" smtClean="0"/>
              <a:t>Training Inputs </a:t>
            </a:r>
            <a:r>
              <a:rPr lang="en-US" dirty="0"/>
              <a:t>– {</a:t>
            </a:r>
            <a:r>
              <a:rPr lang="en-US" dirty="0" err="1"/>
              <a:t>x_i</a:t>
            </a:r>
            <a:r>
              <a:rPr lang="en-US" dirty="0"/>
              <a:t>, </a:t>
            </a:r>
            <a:r>
              <a:rPr lang="en-US" dirty="0" err="1"/>
              <a:t>y_i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= 1 … m </a:t>
            </a:r>
            <a:r>
              <a:rPr lang="en-US" dirty="0" smtClean="0"/>
              <a:t>}, k</a:t>
            </a:r>
          </a:p>
          <a:p>
            <a:r>
              <a:rPr lang="en-US" dirty="0" smtClean="0"/>
              <a:t>For each new data point </a:t>
            </a:r>
            <a:r>
              <a:rPr lang="en-US" dirty="0" err="1" smtClean="0"/>
              <a:t>x_test</a:t>
            </a:r>
            <a:endParaRPr lang="en-US" dirty="0" smtClean="0"/>
          </a:p>
          <a:p>
            <a:pPr lvl="1"/>
            <a:r>
              <a:rPr lang="en-US" dirty="0" smtClean="0"/>
              <a:t>Find the distance(</a:t>
            </a:r>
            <a:r>
              <a:rPr lang="en-US" dirty="0" err="1" smtClean="0"/>
              <a:t>x_test</a:t>
            </a:r>
            <a:r>
              <a:rPr lang="en-US" dirty="0" smtClean="0"/>
              <a:t>, </a:t>
            </a:r>
            <a:r>
              <a:rPr lang="en-US" dirty="0" err="1" smtClean="0"/>
              <a:t>x_i</a:t>
            </a:r>
            <a:r>
              <a:rPr lang="en-US" dirty="0" smtClean="0"/>
              <a:t>) for all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Pick the k - nearest input data </a:t>
            </a:r>
          </a:p>
          <a:p>
            <a:pPr lvl="1"/>
            <a:r>
              <a:rPr lang="en-US" dirty="0" smtClean="0"/>
              <a:t>Predict the label of </a:t>
            </a:r>
            <a:r>
              <a:rPr lang="en-US" dirty="0" err="1" smtClean="0"/>
              <a:t>x_test</a:t>
            </a:r>
            <a:r>
              <a:rPr lang="en-US" dirty="0" smtClean="0"/>
              <a:t> to be the label which is most occurring among the k-nearest </a:t>
            </a:r>
            <a:r>
              <a:rPr lang="en-US" dirty="0" err="1" smtClean="0"/>
              <a:t>neighbours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94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0684" y="-5357874"/>
            <a:ext cx="34290000" cy="142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074" y="642918"/>
            <a:ext cx="29146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71744"/>
            <a:ext cx="342902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57166"/>
            <a:ext cx="2928958" cy="17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516" y="2571744"/>
            <a:ext cx="41492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071942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286256"/>
            <a:ext cx="2714644" cy="15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4500570"/>
            <a:ext cx="20781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0873" y="689491"/>
            <a:ext cx="1943093" cy="102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good is the model</a:t>
            </a:r>
          </a:p>
          <a:p>
            <a:pPr lvl="1"/>
            <a:r>
              <a:rPr lang="en-US" dirty="0" smtClean="0"/>
              <a:t>Number of training points which are correctly classified</a:t>
            </a:r>
          </a:p>
          <a:p>
            <a:pPr lvl="1"/>
            <a:r>
              <a:rPr lang="en-US" dirty="0" smtClean="0"/>
              <a:t>What if the training data is very skewed ?</a:t>
            </a:r>
          </a:p>
          <a:p>
            <a:pPr lvl="1"/>
            <a:r>
              <a:rPr lang="en-US" dirty="0" smtClean="0"/>
              <a:t>What if the training data has some outliers</a:t>
            </a:r>
          </a:p>
        </p:txBody>
      </p:sp>
    </p:spTree>
    <p:extLst>
      <p:ext uri="{BB962C8B-B14F-4D97-AF65-F5344CB8AC3E}">
        <p14:creationId xmlns:p14="http://schemas.microsoft.com/office/powerpoint/2010/main" xmlns="" val="9784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1785950"/>
          </a:xfrm>
        </p:spPr>
        <p:txBody>
          <a:bodyPr>
            <a:normAutofit/>
          </a:bodyPr>
          <a:lstStyle/>
          <a:p>
            <a:r>
              <a:rPr lang="en-US" dirty="0" smtClean="0"/>
              <a:t>Hands on Session</a:t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Classification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6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74" y="1714480"/>
            <a:ext cx="3805256" cy="38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071546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I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715149"/>
            <a:ext cx="29146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Popular Applications of 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62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678" y="549097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Spam Filtering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14" y="1711205"/>
            <a:ext cx="3456384" cy="3519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361" y="1711205"/>
            <a:ext cx="5055030" cy="35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3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548680"/>
            <a:ext cx="6264696" cy="1322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125" y="2306259"/>
            <a:ext cx="6023741" cy="37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196752"/>
            <a:ext cx="4876800" cy="4876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 in Images /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6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36712"/>
            <a:ext cx="8809834" cy="5517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25135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Targeted Advertisements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667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984</Words>
  <Application>Microsoft Office PowerPoint</Application>
  <PresentationFormat>On-screen Show (4:3)</PresentationFormat>
  <Paragraphs>190</Paragraphs>
  <Slides>42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Machine Learning – a Hands on Session</vt:lpstr>
      <vt:lpstr>Disclaimer</vt:lpstr>
      <vt:lpstr>Why is this pic included here ?</vt:lpstr>
      <vt:lpstr>Slide 4</vt:lpstr>
      <vt:lpstr>Popular Applications of Machine Learning</vt:lpstr>
      <vt:lpstr>Slide 6</vt:lpstr>
      <vt:lpstr>Slide 7</vt:lpstr>
      <vt:lpstr>Face detection in Images / Video</vt:lpstr>
      <vt:lpstr>Slide 9</vt:lpstr>
      <vt:lpstr>Why Machine Learning?</vt:lpstr>
      <vt:lpstr>Why Machine Learning</vt:lpstr>
      <vt:lpstr>Slide 12</vt:lpstr>
      <vt:lpstr>Machine Learning</vt:lpstr>
      <vt:lpstr>How to train a model – a toy example</vt:lpstr>
      <vt:lpstr>Raw Mango Vs. Ripen Mango</vt:lpstr>
      <vt:lpstr>Slide 16</vt:lpstr>
      <vt:lpstr>Slide 17</vt:lpstr>
      <vt:lpstr>Feature Engineering</vt:lpstr>
      <vt:lpstr>Classification Steps</vt:lpstr>
      <vt:lpstr>Training a classifier</vt:lpstr>
      <vt:lpstr>Testing the classifier</vt:lpstr>
      <vt:lpstr>Tips</vt:lpstr>
      <vt:lpstr>Types of Learning</vt:lpstr>
      <vt:lpstr>Types of Learning</vt:lpstr>
      <vt:lpstr>Examples revisited</vt:lpstr>
      <vt:lpstr>Spam Filter</vt:lpstr>
      <vt:lpstr>Spam Filter</vt:lpstr>
      <vt:lpstr>Score Prediction</vt:lpstr>
      <vt:lpstr>Regression: Example Weather Forecasting</vt:lpstr>
      <vt:lpstr>Documents Clustering</vt:lpstr>
      <vt:lpstr>Music Genre Identification</vt:lpstr>
      <vt:lpstr>Exercise Can you guess the Type of Learning in the given Applications?</vt:lpstr>
      <vt:lpstr>Guess the Type of Learning?</vt:lpstr>
      <vt:lpstr>Regression</vt:lpstr>
      <vt:lpstr>Regression</vt:lpstr>
      <vt:lpstr>Hands on Session Regression</vt:lpstr>
      <vt:lpstr>Classification</vt:lpstr>
      <vt:lpstr>Perceptron</vt:lpstr>
      <vt:lpstr>Nearest Neighbour</vt:lpstr>
      <vt:lpstr>Classification Criteria</vt:lpstr>
      <vt:lpstr>Hands on Session Classification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  and  Interesting Applications</dc:title>
  <dc:creator>user</dc:creator>
  <cp:lastModifiedBy>lab</cp:lastModifiedBy>
  <cp:revision>204</cp:revision>
  <dcterms:created xsi:type="dcterms:W3CDTF">2012-06-08T22:32:26Z</dcterms:created>
  <dcterms:modified xsi:type="dcterms:W3CDTF">2013-06-26T06:13:02Z</dcterms:modified>
</cp:coreProperties>
</file>