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257" r:id="rId3"/>
    <p:sldId id="261" r:id="rId4"/>
    <p:sldId id="264" r:id="rId5"/>
    <p:sldId id="461" r:id="rId6"/>
    <p:sldId id="278" r:id="rId7"/>
    <p:sldId id="265" r:id="rId8"/>
    <p:sldId id="279" r:id="rId9"/>
    <p:sldId id="280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9" r:id="rId22"/>
    <p:sldId id="300" r:id="rId23"/>
    <p:sldId id="301" r:id="rId24"/>
    <p:sldId id="281" r:id="rId25"/>
    <p:sldId id="302" r:id="rId26"/>
    <p:sldId id="304" r:id="rId27"/>
    <p:sldId id="305" r:id="rId28"/>
    <p:sldId id="306" r:id="rId29"/>
    <p:sldId id="310" r:id="rId30"/>
    <p:sldId id="311" r:id="rId31"/>
    <p:sldId id="312" r:id="rId32"/>
    <p:sldId id="313" r:id="rId33"/>
    <p:sldId id="314" r:id="rId34"/>
    <p:sldId id="323" r:id="rId35"/>
    <p:sldId id="324" r:id="rId36"/>
    <p:sldId id="325" r:id="rId37"/>
    <p:sldId id="328" r:id="rId38"/>
    <p:sldId id="335" r:id="rId39"/>
    <p:sldId id="336" r:id="rId40"/>
    <p:sldId id="337" r:id="rId41"/>
    <p:sldId id="339" r:id="rId42"/>
    <p:sldId id="283" r:id="rId43"/>
    <p:sldId id="344" r:id="rId44"/>
    <p:sldId id="345" r:id="rId45"/>
    <p:sldId id="347" r:id="rId46"/>
    <p:sldId id="349" r:id="rId47"/>
    <p:sldId id="350" r:id="rId48"/>
    <p:sldId id="351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7" r:id="rId58"/>
    <p:sldId id="371" r:id="rId59"/>
    <p:sldId id="372" r:id="rId60"/>
    <p:sldId id="375" r:id="rId61"/>
    <p:sldId id="381" r:id="rId62"/>
    <p:sldId id="382" r:id="rId63"/>
    <p:sldId id="384" r:id="rId64"/>
    <p:sldId id="385" r:id="rId65"/>
    <p:sldId id="387" r:id="rId66"/>
    <p:sldId id="373" r:id="rId67"/>
    <p:sldId id="388" r:id="rId68"/>
    <p:sldId id="389" r:id="rId69"/>
    <p:sldId id="417" r:id="rId70"/>
    <p:sldId id="393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12" r:id="rId84"/>
    <p:sldId id="413" r:id="rId85"/>
    <p:sldId id="462" r:id="rId86"/>
    <p:sldId id="463" r:id="rId87"/>
    <p:sldId id="467" r:id="rId88"/>
    <p:sldId id="414" r:id="rId89"/>
    <p:sldId id="419" r:id="rId90"/>
    <p:sldId id="422" r:id="rId91"/>
    <p:sldId id="430" r:id="rId92"/>
    <p:sldId id="431" r:id="rId93"/>
    <p:sldId id="432" r:id="rId94"/>
    <p:sldId id="433" r:id="rId95"/>
    <p:sldId id="437" r:id="rId96"/>
    <p:sldId id="438" r:id="rId97"/>
    <p:sldId id="440" r:id="rId98"/>
    <p:sldId id="441" r:id="rId99"/>
    <p:sldId id="442" r:id="rId100"/>
    <p:sldId id="443" r:id="rId101"/>
    <p:sldId id="444" r:id="rId102"/>
    <p:sldId id="452" r:id="rId103"/>
    <p:sldId id="453" r:id="rId104"/>
    <p:sldId id="454" r:id="rId105"/>
    <p:sldId id="455" r:id="rId106"/>
    <p:sldId id="456" r:id="rId107"/>
    <p:sldId id="458" r:id="rId108"/>
    <p:sldId id="459" r:id="rId109"/>
    <p:sldId id="460" r:id="rId110"/>
    <p:sldId id="258" r:id="rId111"/>
    <p:sldId id="259" r:id="rId112"/>
    <p:sldId id="260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D04A6-35FE-4168-ABC3-D09348CFFAAE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EA55-8AD6-458C-BFB2-733C7F910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22268-E03C-49A6-A341-F7C787E2C707}" type="slidenum">
              <a:rPr lang="en-US"/>
              <a:pPr/>
              <a:t>43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3E695-31AC-4E89-B40C-EB948BBDE1D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3CF60-BFDB-49A7-8463-14999A836B1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84B29-EBA7-4538-8EDA-315AF4AE501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9A04E-328F-4089-A69A-EF3503DD437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A2799-098D-4BD9-B8D5-0815B711EF7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A6E2C-3217-44EA-AEFB-1FC7E0D8E83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22FB0-0565-473D-9623-CE3867A8241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56277-5509-4C1E-8B85-6D0A62A0FDD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B6F0D-D096-4948-B48C-DDA9E0184FE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C1F07-2647-4A9C-998B-801FE3DCD7B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78E73-D173-4A67-9412-799CA2CF1F4D}" type="slidenum">
              <a:rPr lang="en-US"/>
              <a:pPr/>
              <a:t>44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8A9-23CB-4ED8-A017-242A36ABA14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A51FD-64C4-4105-8236-D994B4813C8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2D582-DA26-45F2-9D09-1008A1611D1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34C51-467C-413A-8134-9A973CB9563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52734-5AAF-48C5-89C3-B3E44E402EE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33B12-3910-40D6-BAD4-6841DF384C19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73437-6B51-4AF2-B5A2-CE85C6D8F71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B0CF7-4A2E-440B-B8B6-11618A32BA2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35F97-222B-45D8-B8D3-02F33006D6D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2132C4-2093-42F7-8131-9FB853324A6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CFF55-78A4-4373-9020-9EC5DDC59B7E}" type="slidenum">
              <a:rPr lang="en-US"/>
              <a:pPr/>
              <a:t>45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AB709-3243-4FDC-89B5-8D5A5646289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AEAED-DC04-47CF-A595-4E2C9C96E443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9AE69-738A-4638-8AC5-06CB91EB9FED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C8046-34F9-4A7F-8654-95306A5E65F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45625-4CD1-40AC-84FE-6A673D93DB5E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55FBD-FB34-40E6-ACAD-B0113C39F449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20ADE-47E7-4E6D-AE53-E04EBD257D5C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F925C-66C9-4DF3-801F-D3412838F71D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96E3-0248-4630-A623-B84112662C18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01502-137A-413A-B375-66919B47E17E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275C3-690E-437E-BAE0-FB6BF92E6777}" type="slidenum">
              <a:rPr lang="en-US"/>
              <a:pPr/>
              <a:t>46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29C0A-BDBA-47CD-B53B-587E29F5AC2C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9CD07-724C-42D0-B852-90342BBAB8CA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41A95-9C71-42C6-8BE8-267D7988679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878B8-CD1F-4E59-BD02-B3BD3DB0919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8814D-46C2-46A3-80C7-B5D248E847E2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2AD77-7476-4045-AFEA-96C47C99E63A}" type="slidenum">
              <a:rPr lang="en-US"/>
              <a:pPr/>
              <a:t>89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3D71A-B755-4084-A113-27C035E41A87}" type="slidenum">
              <a:rPr lang="en-US"/>
              <a:pPr/>
              <a:t>90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B66EA-B6FB-4037-99B8-321E6BABF4DF}" type="slidenum">
              <a:rPr lang="en-US"/>
              <a:pPr/>
              <a:t>91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4CECA-F08D-4EF0-A78F-20B05A4075B3}" type="slidenum">
              <a:rPr lang="en-US"/>
              <a:pPr/>
              <a:t>92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B27C9-AFAF-4A60-B5BA-C41E028A496C}" type="slidenum">
              <a:rPr lang="en-US"/>
              <a:pPr/>
              <a:t>93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2F5D6-917D-4920-81E1-ADB958D40A4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416C1-3735-430F-AC89-C7EEA6B0040D}" type="slidenum">
              <a:rPr lang="en-US"/>
              <a:pPr/>
              <a:t>94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64727-D5E8-49B9-8590-0BFAFA0C815F}" type="slidenum">
              <a:rPr lang="en-US"/>
              <a:pPr/>
              <a:t>95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DE673-49E1-4FED-8D5A-8A8C8875F0CF}" type="slidenum">
              <a:rPr lang="en-US"/>
              <a:pPr/>
              <a:t>96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B81E1-9D16-48BC-98FD-4B3564693155}" type="slidenum">
              <a:rPr lang="en-US"/>
              <a:pPr/>
              <a:t>97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CD100-011F-4882-B80A-8C5960D7AE6C}" type="slidenum">
              <a:rPr lang="en-US"/>
              <a:pPr/>
              <a:t>98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7D92B-2DC2-4A02-AC60-6AAD39E3F4BC}" type="slidenum">
              <a:rPr lang="en-US"/>
              <a:pPr/>
              <a:t>99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27578-10A9-412C-86BF-7C777EEEAD67}" type="slidenum">
              <a:rPr lang="en-US"/>
              <a:pPr/>
              <a:t>100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8DA3B-E428-4456-83C5-F7935A3E11FC}" type="slidenum">
              <a:rPr lang="en-US"/>
              <a:pPr/>
              <a:t>101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33013-76C8-41DE-B4AA-E48EB040BEFC}" type="slidenum">
              <a:rPr lang="en-US"/>
              <a:pPr/>
              <a:t>102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8A593-B94F-4E19-A838-0BEE50A595E2}" type="slidenum">
              <a:rPr lang="en-US"/>
              <a:pPr/>
              <a:t>103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FAAFD-9317-4684-81BA-D1422EB56E4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7B64F-5175-4DAA-9928-5A3C472A36E1}" type="slidenum">
              <a:rPr lang="en-US"/>
              <a:pPr/>
              <a:t>104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D5159-F2CA-4F90-A457-8C46E97F75DF}" type="slidenum">
              <a:rPr lang="en-US"/>
              <a:pPr/>
              <a:t>105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AABA1-21B1-45D5-83BD-56F7862FD949}" type="slidenum">
              <a:rPr lang="en-US"/>
              <a:pPr/>
              <a:t>106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7B55F-CDC5-4DF9-B253-50497E0AE54E}" type="slidenum">
              <a:rPr lang="en-US"/>
              <a:pPr/>
              <a:t>107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A2DEE-5B92-40D9-A83E-5C83926AF217}" type="slidenum">
              <a:rPr lang="en-US"/>
              <a:pPr/>
              <a:t>108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F5679-88D2-4E4B-B2CC-9997C36223CC}" type="slidenum">
              <a:rPr lang="en-US"/>
              <a:pPr/>
              <a:t>109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C85F9-AE5C-44BA-97ED-7EC0802B92C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17E9B-C986-4DF9-92AB-52E6EAD024D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E95B-3983-48EA-8F34-38088E7694E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7B7E-1777-4D2C-91E8-07F302BB0102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E1E-27DF-4B4E-A032-4501C7C258C8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D7F-1FE1-4248-903B-DDF7585CF312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171CB-58F2-42B3-ABCF-1DA0FF001893}" type="datetime1">
              <a:rPr lang="en-US" smtClean="0"/>
              <a:pPr>
                <a:defRPr/>
              </a:pPr>
              <a:t>7/6/2013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IIIT-B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09A2-2B11-4E08-B1E8-FFF2E549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33FA-0417-4741-A50B-D307C138FB28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B12C-E022-45DC-91DD-DE3C9C3CB7B2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4A08-A1D9-45B7-B971-0EB534944E5E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23-303D-4389-8BC7-DA09B433AB55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3493-CD1F-4A44-B002-828AE0E89F72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E8EE-0EFE-41A1-8CB7-77D19EDBB95A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A5E0-EA29-4C34-9EE6-54BE00485F99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B33-3D88-49BA-A641-5CFA6015BF13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12B0-973F-43B1-8ABF-119ED324F2D9}" type="datetime1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IIIT-B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EEB9-4A9C-4D90-9450-A208078A3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3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77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Concepts of Computer Networking --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Dr. Debabrata Das</a:t>
            </a:r>
          </a:p>
          <a:p>
            <a:r>
              <a:rPr lang="en-US" dirty="0" smtClean="0"/>
              <a:t>IIIT-Bangalore </a:t>
            </a:r>
          </a:p>
          <a:p>
            <a:r>
              <a:rPr lang="en-US" smtClean="0"/>
              <a:t>24</a:t>
            </a:r>
            <a:r>
              <a:rPr lang="en-US" baseline="30000" smtClean="0"/>
              <a:t>th</a:t>
            </a:r>
            <a:r>
              <a:rPr lang="en-US" smtClean="0"/>
              <a:t> June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2918A-3008-4352-B2BA-8B98166F496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4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Times New Roman" pitchFamily="18" charset="0"/>
              </a:rPr>
              <a:t>Protocol “Layers”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465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smtClean="0">
                <a:solidFill>
                  <a:srgbClr val="FF0000"/>
                </a:solidFill>
                <a:latin typeface="Times New Roman" pitchFamily="18" charset="0"/>
              </a:rPr>
              <a:t>Networks are complex!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many “pieces”: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links of various 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Rules for communications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hardware, software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25900" y="1874838"/>
            <a:ext cx="5118100" cy="3065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u="sng" smtClean="0">
                <a:solidFill>
                  <a:srgbClr val="FF0000"/>
                </a:solidFill>
                <a:latin typeface="Times New Roman" pitchFamily="18" charset="0"/>
              </a:rPr>
              <a:t>Question: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Is there any hope of </a:t>
            </a:r>
            <a:r>
              <a:rPr lang="en-US" i="1" smtClean="0">
                <a:latin typeface="Times New Roman" pitchFamily="18" charset="0"/>
              </a:rPr>
              <a:t>organizing</a:t>
            </a:r>
            <a:r>
              <a:rPr lang="en-US" smtClean="0">
                <a:latin typeface="Times New Roman" pitchFamily="18" charset="0"/>
              </a:rPr>
              <a:t> structure of network?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Or at least our discussion of networks?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979A9-EDA4-4E9F-8C50-0520A82F1334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“Taking Turns” MAC protocols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Polling:</a:t>
            </a:r>
            <a:r>
              <a:rPr lang="en-US" sz="2400" b="1" smtClean="0"/>
              <a:t> </a:t>
            </a:r>
            <a:endParaRPr lang="en-US" sz="2400" smtClean="0"/>
          </a:p>
          <a:p>
            <a:r>
              <a:rPr lang="en-US" sz="2400" smtClean="0"/>
              <a:t>master node “invites” slave nodes to transmit in turn</a:t>
            </a:r>
          </a:p>
          <a:p>
            <a:r>
              <a:rPr lang="en-US" sz="2400" smtClean="0"/>
              <a:t>Request to Send, Clear to Send msgs</a:t>
            </a:r>
          </a:p>
          <a:p>
            <a:r>
              <a:rPr lang="en-US" sz="2400" smtClean="0"/>
              <a:t>concerns:</a:t>
            </a:r>
          </a:p>
          <a:p>
            <a:pPr lvl="1"/>
            <a:r>
              <a:rPr lang="en-US" sz="2000" smtClean="0"/>
              <a:t>polling overhead </a:t>
            </a:r>
          </a:p>
          <a:p>
            <a:pPr lvl="1"/>
            <a:r>
              <a:rPr lang="en-US" sz="2000" smtClean="0"/>
              <a:t>latency</a:t>
            </a:r>
          </a:p>
          <a:p>
            <a:pPr lvl="1"/>
            <a:r>
              <a:rPr lang="en-US" sz="2000" smtClean="0"/>
              <a:t>single point of failure (master)</a:t>
            </a:r>
            <a:endParaRPr lang="en-US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200525" y="1376363"/>
            <a:ext cx="46116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Token passing:</a:t>
            </a:r>
            <a:endParaRPr lang="en-US" sz="2800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>
                <a:latin typeface="Times New Roman" pitchFamily="18" charset="0"/>
              </a:rPr>
              <a:t>control </a:t>
            </a:r>
            <a:r>
              <a:rPr lang="en-US" sz="2400" b="1">
                <a:latin typeface="Times New Roman" pitchFamily="18" charset="0"/>
              </a:rPr>
              <a:t>token </a:t>
            </a:r>
            <a:r>
              <a:rPr lang="en-US" sz="2400">
                <a:latin typeface="Times New Roman" pitchFamily="18" charset="0"/>
              </a:rPr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>
                <a:latin typeface="Times New Roman" pitchFamily="18" charset="0"/>
              </a:rPr>
              <a:t>token message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>
                <a:latin typeface="Times New Roman" pitchFamily="18" charset="0"/>
              </a:rPr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u"/>
            </a:pPr>
            <a:r>
              <a:rPr lang="en-US" sz="2000">
                <a:latin typeface="Times New Roman" pitchFamily="18" charset="0"/>
              </a:rPr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u"/>
            </a:pPr>
            <a:r>
              <a:rPr lang="en-US" sz="2000">
                <a:latin typeface="Times New Roman" pitchFamily="18" charset="0"/>
              </a:rPr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u"/>
            </a:pPr>
            <a:r>
              <a:rPr lang="en-US" sz="2000">
                <a:latin typeface="Times New Roman" pitchFamily="18" charset="0"/>
              </a:rPr>
              <a:t>single point of failure (token)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>
                <a:latin typeface="Times New Roman" pitchFamily="18" charset="0"/>
              </a:rPr>
              <a:t> </a:t>
            </a:r>
          </a:p>
        </p:txBody>
      </p:sp>
      <p:pic>
        <p:nvPicPr>
          <p:cNvPr id="31750" name="Picture 5" descr="IMG00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4926013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74FAE-2D78-44C0-BB0B-53494F0EB684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Reservation-based protocols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90650"/>
            <a:ext cx="79835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Distributed Polling:</a:t>
            </a:r>
            <a:r>
              <a:rPr lang="en-US" sz="2400" b="1" smtClean="0"/>
              <a:t> </a:t>
            </a:r>
            <a:endParaRPr lang="en-US" sz="2400" smtClean="0"/>
          </a:p>
          <a:p>
            <a:r>
              <a:rPr lang="en-US" sz="2000" smtClean="0"/>
              <a:t>time divided into slots</a:t>
            </a:r>
          </a:p>
          <a:p>
            <a:r>
              <a:rPr lang="en-US" sz="2000" smtClean="0"/>
              <a:t>begins with N short </a:t>
            </a:r>
            <a:r>
              <a:rPr lang="en-US" sz="2000" smtClean="0">
                <a:solidFill>
                  <a:srgbClr val="FF0000"/>
                </a:solidFill>
              </a:rPr>
              <a:t>reservation slots</a:t>
            </a:r>
            <a:r>
              <a:rPr lang="en-US" sz="2000" smtClean="0"/>
              <a:t> </a:t>
            </a:r>
          </a:p>
          <a:p>
            <a:pPr lvl="1"/>
            <a:r>
              <a:rPr lang="en-US" sz="2000" smtClean="0"/>
              <a:t>reservation slot time equal to channel end-end propagation delay </a:t>
            </a:r>
          </a:p>
          <a:p>
            <a:pPr lvl="1"/>
            <a:r>
              <a:rPr lang="en-US" sz="2000" smtClean="0"/>
              <a:t>station with message to send posts reservation</a:t>
            </a:r>
          </a:p>
          <a:p>
            <a:pPr lvl="1"/>
            <a:r>
              <a:rPr lang="en-US" sz="2000" smtClean="0"/>
              <a:t>reservation seen by all stations </a:t>
            </a:r>
          </a:p>
          <a:p>
            <a:r>
              <a:rPr lang="en-US" sz="2000" smtClean="0"/>
              <a:t>after reservation slots, message transmissions ordered by known priority</a:t>
            </a:r>
            <a:r>
              <a:rPr lang="en-US" smtClean="0"/>
              <a:t> </a:t>
            </a:r>
          </a:p>
        </p:txBody>
      </p:sp>
      <p:pic>
        <p:nvPicPr>
          <p:cNvPr id="32773" name="Picture 5" descr="IMG00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4743450"/>
            <a:ext cx="55308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1A76A-6914-4C78-8BF4-D568E7B90FB4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Addresses and ARP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32-bit IP address:</a:t>
            </a:r>
            <a:r>
              <a:rPr lang="en-US" smtClean="0"/>
              <a:t> </a:t>
            </a:r>
          </a:p>
          <a:p>
            <a:r>
              <a:rPr lang="en-US" sz="2400" i="1" smtClean="0"/>
              <a:t>network-layer</a:t>
            </a:r>
            <a:r>
              <a:rPr lang="en-US" sz="2400" smtClean="0"/>
              <a:t> address</a:t>
            </a:r>
          </a:p>
          <a:p>
            <a:r>
              <a:rPr lang="en-US" sz="2400" smtClean="0"/>
              <a:t>used to get datagram to destination network (recall IP network definition)</a:t>
            </a:r>
            <a:endParaRPr lang="en-US" sz="2400" b="1" smtClean="0"/>
          </a:p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LAN (or MAC or physical) address: </a:t>
            </a:r>
          </a:p>
          <a:p>
            <a:r>
              <a:rPr lang="en-US" sz="2400" smtClean="0"/>
              <a:t>used to get datagram from one interface to another physically-connected interface (same network)</a:t>
            </a:r>
          </a:p>
          <a:p>
            <a:r>
              <a:rPr lang="en-US" sz="2400" smtClean="0"/>
              <a:t>48 bit MAC address (for most LANs) </a:t>
            </a:r>
            <a:br>
              <a:rPr lang="en-US" sz="2400" smtClean="0"/>
            </a:br>
            <a:r>
              <a:rPr lang="en-US" sz="2400" smtClean="0"/>
              <a:t>burned in the adapter ROM</a:t>
            </a:r>
          </a:p>
          <a:p>
            <a:endParaRPr lang="en-US" sz="24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ADF3CC-EC49-4B18-8646-32D4079A96D8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Addresses and ARP</a:t>
            </a:r>
          </a:p>
        </p:txBody>
      </p:sp>
      <p:pic>
        <p:nvPicPr>
          <p:cNvPr id="41988" name="Picture 3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3163" y="2114550"/>
            <a:ext cx="5938837" cy="4144963"/>
          </a:xfrm>
        </p:spPr>
      </p:pic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766763" y="1338263"/>
            <a:ext cx="506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adapter on LAN has unique LAN address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3B9EC-F7B4-482D-AA1C-92749B886D59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Address (more)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MAC address allocation administered by IEEE</a:t>
            </a:r>
          </a:p>
          <a:p>
            <a:r>
              <a:rPr lang="en-US" sz="2400" smtClean="0"/>
              <a:t>manufacturer buys portion of MAC address space (to assure uniqueness)</a:t>
            </a:r>
          </a:p>
          <a:p>
            <a:r>
              <a:rPr lang="en-US" sz="2400" smtClean="0"/>
              <a:t>Analogy: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   (a) MAC address: like your voter identification number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     (b) IP address: like postal address</a:t>
            </a:r>
          </a:p>
          <a:p>
            <a:r>
              <a:rPr lang="en-US" sz="2400" smtClean="0"/>
              <a:t> MAC flat address  =&gt; portability </a:t>
            </a:r>
          </a:p>
          <a:p>
            <a:pPr lvl="1"/>
            <a:r>
              <a:rPr lang="en-US" sz="2000" smtClean="0"/>
              <a:t>can move LAN card from one LAN to another</a:t>
            </a:r>
          </a:p>
          <a:p>
            <a:r>
              <a:rPr lang="en-US" sz="2400" smtClean="0"/>
              <a:t>IP hierarchical address NOT portable</a:t>
            </a:r>
          </a:p>
          <a:p>
            <a:pPr lvl="1"/>
            <a:r>
              <a:rPr lang="en-US" sz="2000" smtClean="0"/>
              <a:t> depends on network to which one attaches</a:t>
            </a:r>
          </a:p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7EDB8-2E12-476E-8DE3-A3C4FC84006C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3097213" y="4826000"/>
            <a:ext cx="3402012" cy="669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1963" y="220663"/>
            <a:ext cx="8105775" cy="1143000"/>
          </a:xfrm>
        </p:spPr>
        <p:txBody>
          <a:bodyPr/>
          <a:lstStyle/>
          <a:p>
            <a:r>
              <a:rPr lang="en-US" sz="3200" smtClean="0"/>
              <a:t>Recall earlier routing discussion</a:t>
            </a: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18038" y="1460500"/>
            <a:ext cx="4192587" cy="2998788"/>
            <a:chOff x="2896" y="749"/>
            <a:chExt cx="2786" cy="1987"/>
          </a:xfrm>
        </p:grpSpPr>
        <p:sp>
          <p:nvSpPr>
            <p:cNvPr id="2087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p:oleObj spid="_x0000_s60418" name="Clip" r:id="rId4" imgW="1305000" imgH="1085760" progId="">
                <p:embed/>
              </p:oleObj>
            </a:graphicData>
          </a:graphic>
        </p:graphicFrame>
        <p:sp>
          <p:nvSpPr>
            <p:cNvPr id="2090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1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p:oleObj spid="_x0000_s60419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052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p:oleObj spid="_x0000_s60420" name="Clip" r:id="rId6" imgW="1305000" imgH="1085760" progId="">
                <p:embed/>
              </p:oleObj>
            </a:graphicData>
          </a:graphic>
        </p:graphicFrame>
        <p:sp>
          <p:nvSpPr>
            <p:cNvPr id="2094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2127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31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3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8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9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3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5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6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96" name="Text Box 30"/>
            <p:cNvSpPr txBox="1">
              <a:spLocks noChangeArrowheads="1"/>
            </p:cNvSpPr>
            <p:nvPr/>
          </p:nvSpPr>
          <p:spPr bwMode="auto">
            <a:xfrm>
              <a:off x="3270" y="845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223.1.1.1</a:t>
              </a:r>
              <a:endParaRPr lang="en-US"/>
            </a:p>
          </p:txBody>
        </p:sp>
        <p:sp>
          <p:nvSpPr>
            <p:cNvPr id="2097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  <p:sp>
          <p:nvSpPr>
            <p:cNvPr id="2099" name="Text Box 33"/>
            <p:cNvSpPr txBox="1">
              <a:spLocks noChangeArrowheads="1"/>
            </p:cNvSpPr>
            <p:nvPr/>
          </p:nvSpPr>
          <p:spPr bwMode="auto">
            <a:xfrm>
              <a:off x="3200" y="1840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223.1.1.3</a:t>
              </a:r>
              <a:endParaRPr lang="en-US"/>
            </a:p>
          </p:txBody>
        </p:sp>
        <p:sp>
          <p:nvSpPr>
            <p:cNvPr id="2100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223.1.1.4</a:t>
              </a:r>
              <a:endParaRPr lang="en-US"/>
            </a:p>
          </p:txBody>
        </p:sp>
        <p:sp>
          <p:nvSpPr>
            <p:cNvPr id="2101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223.1.2.9</a:t>
              </a:r>
              <a:endParaRPr lang="en-US"/>
            </a:p>
          </p:txBody>
        </p:sp>
        <p:sp>
          <p:nvSpPr>
            <p:cNvPr id="2103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3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p:oleObj spid="_x0000_s60421" name="Clip" r:id="rId7" imgW="1305000" imgH="1085760" progId="">
                <p:embed/>
              </p:oleObj>
            </a:graphicData>
          </a:graphic>
        </p:graphicFrame>
        <p:sp>
          <p:nvSpPr>
            <p:cNvPr id="2104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4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p:oleObj spid="_x0000_s60422" name="Clip" r:id="rId8" imgW="1305000" imgH="1085760" progId="">
                <p:embed/>
              </p:oleObj>
            </a:graphicData>
          </a:graphic>
        </p:graphicFrame>
        <p:sp>
          <p:nvSpPr>
            <p:cNvPr id="2105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Text Box 43"/>
            <p:cNvSpPr txBox="1">
              <a:spLocks noChangeArrowheads="1"/>
            </p:cNvSpPr>
            <p:nvPr/>
          </p:nvSpPr>
          <p:spPr bwMode="auto">
            <a:xfrm>
              <a:off x="4681" y="1739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  <p:sp>
          <p:nvSpPr>
            <p:cNvPr id="2108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  <p:sp>
          <p:nvSpPr>
            <p:cNvPr id="2110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1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2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3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5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p:oleObj spid="_x0000_s60423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056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p:oleObj spid="_x0000_s60424" name="Clip" r:id="rId10" imgW="1305000" imgH="1085760" progId="">
                <p:embed/>
              </p:oleObj>
            </a:graphicData>
          </a:graphic>
        </p:graphicFrame>
        <p:sp>
          <p:nvSpPr>
            <p:cNvPr id="2114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  <p:sp>
          <p:nvSpPr>
            <p:cNvPr id="2115" name="Text Box 53"/>
            <p:cNvSpPr txBox="1">
              <a:spLocks noChangeArrowheads="1"/>
            </p:cNvSpPr>
            <p:nvPr/>
          </p:nvSpPr>
          <p:spPr bwMode="auto">
            <a:xfrm>
              <a:off x="3264" y="2180"/>
              <a:ext cx="68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  <p:sp>
          <p:nvSpPr>
            <p:cNvPr id="2116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6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3008" y="791"/>
              <a:ext cx="246" cy="263"/>
              <a:chOff x="2822" y="1181"/>
              <a:chExt cx="246" cy="263"/>
            </a:xfrm>
          </p:grpSpPr>
          <p:sp>
            <p:nvSpPr>
              <p:cNvPr id="2125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6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4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3001" y="1571"/>
              <a:ext cx="229" cy="262"/>
              <a:chOff x="2821" y="1181"/>
              <a:chExt cx="229" cy="262"/>
            </a:xfrm>
          </p:grpSpPr>
          <p:sp>
            <p:nvSpPr>
              <p:cNvPr id="2123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Text Box 61"/>
              <p:cNvSpPr txBox="1">
                <a:spLocks noChangeArrowheads="1"/>
              </p:cNvSpPr>
              <p:nvPr/>
            </p:nvSpPr>
            <p:spPr bwMode="auto">
              <a:xfrm>
                <a:off x="2821" y="1181"/>
                <a:ext cx="22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5276" y="1798"/>
              <a:ext cx="228" cy="263"/>
              <a:chOff x="2822" y="1180"/>
              <a:chExt cx="228" cy="263"/>
            </a:xfrm>
          </p:grpSpPr>
          <p:sp>
            <p:nvSpPr>
              <p:cNvPr id="2121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0"/>
                <a:ext cx="22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061" name="Rectangle 65"/>
          <p:cNvSpPr>
            <a:spLocks noChangeArrowheads="1"/>
          </p:cNvSpPr>
          <p:nvPr/>
        </p:nvSpPr>
        <p:spPr bwMode="auto">
          <a:xfrm>
            <a:off x="328613" y="1373188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latin typeface="Times New Roman" pitchFamily="18" charset="0"/>
              </a:rPr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Times New Roman" pitchFamily="18" charset="0"/>
              </a:rPr>
              <a:t>look up net. address of B, find B on same net. as 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link layer send datagram to B inside link-layer frame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62" name="Text Box 66"/>
          <p:cNvSpPr txBox="1">
            <a:spLocks noChangeArrowheads="1"/>
          </p:cNvSpPr>
          <p:nvPr/>
        </p:nvSpPr>
        <p:spPr bwMode="auto">
          <a:xfrm>
            <a:off x="650875" y="4843463"/>
            <a:ext cx="105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2063" name="Text Box 67"/>
          <p:cNvSpPr txBox="1">
            <a:spLocks noChangeArrowheads="1"/>
          </p:cNvSpPr>
          <p:nvPr/>
        </p:nvSpPr>
        <p:spPr bwMode="auto">
          <a:xfrm>
            <a:off x="1692275" y="4843463"/>
            <a:ext cx="107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MAC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2064" name="Text Box 68"/>
          <p:cNvSpPr txBox="1">
            <a:spLocks noChangeArrowheads="1"/>
          </p:cNvSpPr>
          <p:nvPr/>
        </p:nvSpPr>
        <p:spPr bwMode="auto">
          <a:xfrm>
            <a:off x="3213100" y="4826000"/>
            <a:ext cx="81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2065" name="Text Box 69"/>
          <p:cNvSpPr txBox="1">
            <a:spLocks noChangeArrowheads="1"/>
          </p:cNvSpPr>
          <p:nvPr/>
        </p:nvSpPr>
        <p:spPr bwMode="auto">
          <a:xfrm>
            <a:off x="4179888" y="483235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B’s IP</a:t>
            </a:r>
          </a:p>
          <a:p>
            <a:pPr algn="ctr"/>
            <a:r>
              <a:rPr lang="en-US"/>
              <a:t>addr</a:t>
            </a:r>
          </a:p>
        </p:txBody>
      </p:sp>
      <p:sp>
        <p:nvSpPr>
          <p:cNvPr id="2066" name="Text Box 70"/>
          <p:cNvSpPr txBox="1">
            <a:spLocks noChangeArrowheads="1"/>
          </p:cNvSpPr>
          <p:nvPr/>
        </p:nvSpPr>
        <p:spPr bwMode="auto">
          <a:xfrm>
            <a:off x="5178425" y="4964113"/>
            <a:ext cx="129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IP payload</a:t>
            </a:r>
          </a:p>
        </p:txBody>
      </p:sp>
      <p:sp>
        <p:nvSpPr>
          <p:cNvPr id="2067" name="Rectangle 71"/>
          <p:cNvSpPr>
            <a:spLocks noChangeArrowheads="1"/>
          </p:cNvSpPr>
          <p:nvPr/>
        </p:nvSpPr>
        <p:spPr bwMode="auto">
          <a:xfrm>
            <a:off x="438150" y="4824413"/>
            <a:ext cx="60610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72"/>
          <p:cNvSpPr>
            <a:spLocks noChangeShapeType="1"/>
          </p:cNvSpPr>
          <p:nvPr/>
        </p:nvSpPr>
        <p:spPr bwMode="auto">
          <a:xfrm>
            <a:off x="1736725" y="4835525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73"/>
          <p:cNvSpPr>
            <a:spLocks noChangeShapeType="1"/>
          </p:cNvSpPr>
          <p:nvPr/>
        </p:nvSpPr>
        <p:spPr bwMode="auto">
          <a:xfrm>
            <a:off x="2832100" y="483076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74"/>
          <p:cNvSpPr>
            <a:spLocks noChangeShapeType="1"/>
          </p:cNvSpPr>
          <p:nvPr/>
        </p:nvSpPr>
        <p:spPr bwMode="auto">
          <a:xfrm>
            <a:off x="3100388" y="4837113"/>
            <a:ext cx="0" cy="669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75"/>
          <p:cNvSpPr>
            <a:spLocks noChangeArrowheads="1"/>
          </p:cNvSpPr>
          <p:nvPr/>
        </p:nvSpPr>
        <p:spPr bwMode="auto">
          <a:xfrm>
            <a:off x="576263" y="4773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Rectangle 76"/>
          <p:cNvSpPr>
            <a:spLocks noChangeArrowheads="1"/>
          </p:cNvSpPr>
          <p:nvPr/>
        </p:nvSpPr>
        <p:spPr bwMode="auto">
          <a:xfrm>
            <a:off x="550863" y="5408613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77"/>
          <p:cNvSpPr>
            <a:spLocks noChangeArrowheads="1"/>
          </p:cNvSpPr>
          <p:nvPr/>
        </p:nvSpPr>
        <p:spPr bwMode="auto">
          <a:xfrm>
            <a:off x="2922588" y="4776788"/>
            <a:ext cx="74612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Rectangle 78"/>
          <p:cNvSpPr>
            <a:spLocks noChangeArrowheads="1"/>
          </p:cNvSpPr>
          <p:nvPr/>
        </p:nvSpPr>
        <p:spPr bwMode="auto">
          <a:xfrm>
            <a:off x="2940050" y="5422900"/>
            <a:ext cx="7461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Text Box 79"/>
          <p:cNvSpPr txBox="1">
            <a:spLocks noChangeArrowheads="1"/>
          </p:cNvSpPr>
          <p:nvPr/>
        </p:nvSpPr>
        <p:spPr bwMode="auto">
          <a:xfrm>
            <a:off x="4105275" y="561975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datagram</a:t>
            </a:r>
          </a:p>
        </p:txBody>
      </p:sp>
      <p:sp>
        <p:nvSpPr>
          <p:cNvPr id="2076" name="Text Box 80"/>
          <p:cNvSpPr txBox="1">
            <a:spLocks noChangeArrowheads="1"/>
          </p:cNvSpPr>
          <p:nvPr/>
        </p:nvSpPr>
        <p:spPr bwMode="auto">
          <a:xfrm>
            <a:off x="2635250" y="5949950"/>
            <a:ext cx="83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</a:t>
            </a:r>
          </a:p>
        </p:txBody>
      </p:sp>
      <p:sp>
        <p:nvSpPr>
          <p:cNvPr id="2077" name="Line 81"/>
          <p:cNvSpPr>
            <a:spLocks noChangeShapeType="1"/>
          </p:cNvSpPr>
          <p:nvPr/>
        </p:nvSpPr>
        <p:spPr bwMode="auto">
          <a:xfrm>
            <a:off x="5264150" y="5810250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82"/>
          <p:cNvSpPr>
            <a:spLocks noChangeShapeType="1"/>
          </p:cNvSpPr>
          <p:nvPr/>
        </p:nvSpPr>
        <p:spPr bwMode="auto">
          <a:xfrm flipH="1">
            <a:off x="3140075" y="5819775"/>
            <a:ext cx="98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83"/>
          <p:cNvSpPr>
            <a:spLocks noChangeShapeType="1"/>
          </p:cNvSpPr>
          <p:nvPr/>
        </p:nvSpPr>
        <p:spPr bwMode="auto">
          <a:xfrm flipH="1">
            <a:off x="412750" y="6108700"/>
            <a:ext cx="223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84"/>
          <p:cNvSpPr>
            <a:spLocks noChangeShapeType="1"/>
          </p:cNvSpPr>
          <p:nvPr/>
        </p:nvSpPr>
        <p:spPr bwMode="auto">
          <a:xfrm>
            <a:off x="3427413" y="6130925"/>
            <a:ext cx="302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85"/>
          <p:cNvSpPr txBox="1">
            <a:spLocks noChangeArrowheads="1"/>
          </p:cNvSpPr>
          <p:nvPr/>
        </p:nvSpPr>
        <p:spPr bwMode="auto">
          <a:xfrm>
            <a:off x="1092200" y="3813175"/>
            <a:ext cx="166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source,</a:t>
            </a:r>
          </a:p>
          <a:p>
            <a:r>
              <a:rPr lang="en-US"/>
              <a:t>dest address</a:t>
            </a:r>
          </a:p>
        </p:txBody>
      </p:sp>
      <p:sp>
        <p:nvSpPr>
          <p:cNvPr id="2082" name="Text Box 86"/>
          <p:cNvSpPr txBox="1">
            <a:spLocks noChangeArrowheads="1"/>
          </p:cNvSpPr>
          <p:nvPr/>
        </p:nvSpPr>
        <p:spPr bwMode="auto">
          <a:xfrm>
            <a:off x="3233738" y="3840163"/>
            <a:ext cx="202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datagram source,</a:t>
            </a:r>
          </a:p>
          <a:p>
            <a:pPr algn="ctr"/>
            <a:r>
              <a:rPr lang="en-US"/>
              <a:t>dest address</a:t>
            </a:r>
          </a:p>
        </p:txBody>
      </p:sp>
      <p:sp>
        <p:nvSpPr>
          <p:cNvPr id="2083" name="Line 87"/>
          <p:cNvSpPr>
            <a:spLocks noChangeShapeType="1"/>
          </p:cNvSpPr>
          <p:nvPr/>
        </p:nvSpPr>
        <p:spPr bwMode="auto">
          <a:xfrm flipH="1">
            <a:off x="1182688" y="4448175"/>
            <a:ext cx="492125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88"/>
          <p:cNvSpPr>
            <a:spLocks noChangeShapeType="1"/>
          </p:cNvSpPr>
          <p:nvPr/>
        </p:nvSpPr>
        <p:spPr bwMode="auto">
          <a:xfrm>
            <a:off x="1838325" y="4443413"/>
            <a:ext cx="439738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89"/>
          <p:cNvSpPr>
            <a:spLocks noChangeShapeType="1"/>
          </p:cNvSpPr>
          <p:nvPr/>
        </p:nvSpPr>
        <p:spPr bwMode="auto">
          <a:xfrm flipH="1">
            <a:off x="3522663" y="4452938"/>
            <a:ext cx="492125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90"/>
          <p:cNvSpPr>
            <a:spLocks noChangeShapeType="1"/>
          </p:cNvSpPr>
          <p:nvPr/>
        </p:nvSpPr>
        <p:spPr bwMode="auto">
          <a:xfrm>
            <a:off x="4178300" y="4448175"/>
            <a:ext cx="439738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CB95A-DFCE-4BC0-99CC-2EFE66533ADD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pic>
        <p:nvPicPr>
          <p:cNvPr id="44035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3179763"/>
            <a:ext cx="51562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endParaRPr lang="en-US" smtClean="0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4648200"/>
          </a:xfrm>
        </p:spPr>
        <p:txBody>
          <a:bodyPr/>
          <a:lstStyle/>
          <a:p>
            <a:r>
              <a:rPr lang="en-US" sz="2400" smtClean="0"/>
              <a:t>Each IP node (Host, Router) on LAN has  </a:t>
            </a:r>
            <a:r>
              <a:rPr lang="en-US" sz="2400" smtClean="0">
                <a:solidFill>
                  <a:srgbClr val="FF0000"/>
                </a:solidFill>
              </a:rPr>
              <a:t>ARP </a:t>
            </a:r>
            <a:r>
              <a:rPr lang="en-US" sz="2400" smtClean="0"/>
              <a:t>module, table</a:t>
            </a:r>
          </a:p>
          <a:p>
            <a:r>
              <a:rPr lang="en-US" sz="2400" smtClean="0"/>
              <a:t>ARP Table: IP/MAC address mappings for some LAN nodes</a:t>
            </a:r>
          </a:p>
          <a:p>
            <a:pPr>
              <a:buFont typeface="ZapfDingbats" pitchFamily="82" charset="2"/>
              <a:buNone/>
            </a:pPr>
            <a:r>
              <a:rPr lang="en-US" sz="1800" smtClean="0"/>
              <a:t>    &lt; IP address; MAC address; TTL&gt;</a:t>
            </a:r>
          </a:p>
          <a:p>
            <a:pPr>
              <a:buFont typeface="ZapfDingbats" pitchFamily="82" charset="2"/>
              <a:buNone/>
            </a:pPr>
            <a:r>
              <a:rPr lang="en-US" sz="1800" smtClean="0"/>
              <a:t>     &lt;      …………………………..   &gt;</a:t>
            </a:r>
            <a:endParaRPr lang="en-US" sz="2000" smtClean="0"/>
          </a:p>
          <a:p>
            <a:pPr lvl="1"/>
            <a:r>
              <a:rPr lang="en-US" sz="2000" smtClean="0"/>
              <a:t>TTL (Time To Live): time after which address mapping will be forgotten (typically 20 min)</a:t>
            </a:r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0188" y="1487488"/>
            <a:ext cx="4343400" cy="1277937"/>
            <a:chOff x="297" y="3336"/>
            <a:chExt cx="2788" cy="805"/>
          </a:xfrm>
        </p:grpSpPr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5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Question: how to determine</a:t>
              </a:r>
            </a:p>
            <a:p>
              <a:r>
                <a:rPr lang="en-US" sz="2400"/>
                <a:t>MAC address of B</a:t>
              </a:r>
            </a:p>
            <a:p>
              <a:r>
                <a:rPr lang="en-US" sz="2400"/>
                <a:t>given B’s IP address?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40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9A3AF-BA10-4538-920A-785E7AC7455F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pic>
        <p:nvPicPr>
          <p:cNvPr id="46083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2879725"/>
            <a:ext cx="820896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to another LAN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walkthrough: routing from A to B via R</a:t>
            </a:r>
          </a:p>
          <a:p>
            <a:r>
              <a:rPr lang="en-US" sz="1800" dirty="0" smtClean="0"/>
              <a:t>In routing table at source Host, find router 111.111.111.110</a:t>
            </a:r>
          </a:p>
          <a:p>
            <a:r>
              <a:rPr lang="en-US" sz="1800" dirty="0" smtClean="0"/>
              <a:t>In ARP table at source, find MAC address E6-E9-00-17-BB-4B, etc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</a:t>
            </a:r>
            <a:endParaRPr lang="en-US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</a:t>
            </a:r>
            <a:endParaRPr lang="en-US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783FA-CDF5-4FB1-A46B-FDBC5E861EE4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pic>
        <p:nvPicPr>
          <p:cNvPr id="47107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3970338"/>
            <a:ext cx="69643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sz="2000" smtClean="0"/>
              <a:t>A creates IP packet with source A, destination B </a:t>
            </a:r>
          </a:p>
          <a:p>
            <a:r>
              <a:rPr lang="en-US" sz="2000" smtClean="0"/>
              <a:t>A uses ARP to get R’s physical layer address for </a:t>
            </a:r>
            <a:r>
              <a:rPr lang="en-US" sz="1800" smtClean="0"/>
              <a:t>111.111.111.110</a:t>
            </a:r>
            <a:endParaRPr lang="en-US" sz="2000" smtClean="0"/>
          </a:p>
          <a:p>
            <a:r>
              <a:rPr lang="en-US" sz="2000" smtClean="0"/>
              <a:t>A creates Ethernet frame with R's physical address as dest, Ethernet frame contains A-to-B IP datagram</a:t>
            </a:r>
          </a:p>
          <a:p>
            <a:r>
              <a:rPr lang="en-US" sz="2000" smtClean="0"/>
              <a:t>A’s data link layer sends Ethernet frame </a:t>
            </a:r>
          </a:p>
          <a:p>
            <a:r>
              <a:rPr lang="en-US" sz="2000" smtClean="0"/>
              <a:t>R’s data link layer receives Ethernet frame </a:t>
            </a:r>
          </a:p>
          <a:p>
            <a:r>
              <a:rPr lang="en-US" sz="2000" smtClean="0"/>
              <a:t>R removes IP datagram from Ethernet frame, sees its destined to B</a:t>
            </a:r>
          </a:p>
          <a:p>
            <a:r>
              <a:rPr lang="en-US" sz="2000" smtClean="0"/>
              <a:t>R uses ARP to get B’s physical layer address </a:t>
            </a:r>
          </a:p>
          <a:p>
            <a:r>
              <a:rPr lang="en-US" sz="2000" smtClean="0"/>
              <a:t>R creates frame containing A-to-B IP datagram sends to B</a:t>
            </a:r>
            <a:endParaRPr lang="en-US" smtClean="0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222375" y="4281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</a:t>
            </a:r>
            <a:endParaRPr lang="en-US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68750" y="538638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</a:t>
            </a:r>
            <a:endParaRPr 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7240588" y="563403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47B5C-0A28-4710-93EC-B867AEA507D0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none" smtClean="0"/>
              <a:t>Major Steps involved to Take a Packet from Source to Destination Over Internet </a:t>
            </a:r>
            <a:endParaRPr lang="en-US" sz="320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Example: Say you have typed the URL on your browser and pressed “GO” </a:t>
            </a:r>
          </a:p>
          <a:p>
            <a:pPr lvl="1"/>
            <a:r>
              <a:rPr lang="en-US" sz="2000" smtClean="0"/>
              <a:t>From DNS (may be local or root or authoritative DNS) it will find out the destination node’s IP address </a:t>
            </a:r>
          </a:p>
          <a:p>
            <a:pPr lvl="1"/>
            <a:r>
              <a:rPr lang="en-US" sz="2000" smtClean="0"/>
              <a:t>From routing algorithm (OSPF/RIP/BGP) finds out the next hop the packet has to be pushed </a:t>
            </a:r>
          </a:p>
          <a:p>
            <a:pPr lvl="1"/>
            <a:r>
              <a:rPr lang="en-US" sz="2000" smtClean="0"/>
              <a:t>After knowing the next hop, it will have the IP address of next hop as back bone routers know the IP address of connected node. </a:t>
            </a:r>
          </a:p>
          <a:p>
            <a:pPr lvl="1"/>
            <a:r>
              <a:rPr lang="en-US" sz="2000" smtClean="0"/>
              <a:t>If it does not know the MAC-address of next hope/node runs ARP protocol to find it out</a:t>
            </a:r>
          </a:p>
          <a:p>
            <a:pPr lvl="1"/>
            <a:r>
              <a:rPr lang="en-US" sz="2000" smtClean="0"/>
              <a:t>Then packet is pushed to next hop </a:t>
            </a:r>
          </a:p>
          <a:p>
            <a:pPr lvl="1"/>
            <a:r>
              <a:rPr lang="en-US" sz="2000" smtClean="0"/>
              <a:t>Like this Packet goes from hop to hop to reach the destination! </a:t>
            </a:r>
          </a:p>
          <a:p>
            <a:endParaRPr lang="en-US" sz="24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93B56-DC5D-44B9-ABD3-579D1DCD9E8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Protocols?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Tahoma" pitchFamily="34" charset="0"/>
              </a:rPr>
              <a:t>Computer communication across a network is a very hard problem </a:t>
            </a:r>
          </a:p>
          <a:p>
            <a:pPr eaLnBrk="1" hangingPunct="1"/>
            <a:r>
              <a:rPr lang="en-AU" smtClean="0">
                <a:latin typeface="Tahoma" pitchFamily="34" charset="0"/>
              </a:rPr>
              <a:t>Complexity requires multiple protocols, each of which manages a part of the problem </a:t>
            </a:r>
          </a:p>
          <a:p>
            <a:pPr eaLnBrk="1" hangingPunct="1"/>
            <a:r>
              <a:rPr lang="en-AU" smtClean="0">
                <a:latin typeface="Tahoma" pitchFamily="34" charset="0"/>
              </a:rPr>
              <a:t>May be simple or complex; must all work together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we saw – Internet traffic slow due to routing decision at each node for each packet, no bandwidth allocation for real time packet </a:t>
            </a:r>
          </a:p>
          <a:p>
            <a:pPr lvl="1"/>
            <a:r>
              <a:rPr lang="en-US" dirty="0" smtClean="0"/>
              <a:t>Software Defined Network  a very new area, where world wide researchers trying to develop a control plane</a:t>
            </a:r>
          </a:p>
          <a:p>
            <a:r>
              <a:rPr lang="en-US" dirty="0" smtClean="0"/>
              <a:t>Security over Internet </a:t>
            </a:r>
          </a:p>
          <a:p>
            <a:r>
              <a:rPr lang="en-US" dirty="0" smtClean="0"/>
              <a:t>Fast IP-based mobility in case of Heterogeneous network </a:t>
            </a:r>
          </a:p>
          <a:p>
            <a:r>
              <a:rPr lang="en-US" dirty="0" smtClean="0"/>
              <a:t>Low powered High Performance Routers/Switches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Networking by Kurose and Ross</a:t>
            </a:r>
          </a:p>
          <a:p>
            <a:r>
              <a:rPr lang="en-US" dirty="0" smtClean="0"/>
              <a:t>Network Security by Starling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0359D-BF33-44EC-B128-FC22ECD2E7D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Times New Roman" pitchFamily="18" charset="0"/>
              </a:rPr>
              <a:t>Organization of air travel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489575"/>
            <a:ext cx="7772400" cy="542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 series of steps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1250" y="1560513"/>
            <a:ext cx="6508750" cy="3322637"/>
            <a:chOff x="700" y="983"/>
            <a:chExt cx="4100" cy="2093"/>
          </a:xfrm>
        </p:grpSpPr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846" y="989"/>
              <a:ext cx="1294" cy="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ticket (purchase)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baggage (check)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gates (load)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runway takeoff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airplane routing</a:t>
              </a:r>
            </a:p>
          </p:txBody>
        </p:sp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3242" y="983"/>
              <a:ext cx="1324" cy="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ticket (complain)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baggage (claim)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gates (unload)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runway landing</a:t>
              </a:r>
            </a:p>
            <a:p>
              <a:pPr eaLnBrk="0" hangingPunct="0"/>
              <a:endParaRPr lang="en-US" sz="220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airplane routing</a:t>
              </a:r>
            </a:p>
          </p:txBody>
        </p:sp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2074" y="2807"/>
              <a:ext cx="12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chemeClr val="tx1"/>
                  </a:solidFill>
                </a:rPr>
                <a:t>airplane routing</a:t>
              </a:r>
            </a:p>
          </p:txBody>
        </p:sp>
        <p:sp>
          <p:nvSpPr>
            <p:cNvPr id="40969" name="Freeform 8"/>
            <p:cNvSpPr>
              <a:spLocks/>
            </p:cNvSpPr>
            <p:nvPr/>
          </p:nvSpPr>
          <p:spPr bwMode="auto">
            <a:xfrm>
              <a:off x="700" y="1000"/>
              <a:ext cx="4100" cy="2072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1736 h 2072"/>
                <a:gd name="T4" fmla="*/ 804 w 4100"/>
                <a:gd name="T5" fmla="*/ 2064 h 2072"/>
                <a:gd name="T6" fmla="*/ 3468 w 4100"/>
                <a:gd name="T7" fmla="*/ 2072 h 2072"/>
                <a:gd name="T8" fmla="*/ 4100 w 4100"/>
                <a:gd name="T9" fmla="*/ 1736 h 2072"/>
                <a:gd name="T10" fmla="*/ 4100 w 4100"/>
                <a:gd name="T11" fmla="*/ 96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FEEDE-2BA4-4BCF-8821-B8887B26498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69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Organization of air travel</a:t>
            </a:r>
            <a:r>
              <a:rPr lang="en-US" sz="2800" smtClean="0"/>
              <a:t>: a different view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38713"/>
            <a:ext cx="8229600" cy="52070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Layers: </a:t>
            </a:r>
            <a:r>
              <a:rPr lang="en-US" sz="2800" smtClean="0"/>
              <a:t>each layer implements a service</a:t>
            </a:r>
            <a:endParaRPr lang="en-US" smtClean="0"/>
          </a:p>
          <a:p>
            <a:pPr lvl="1" eaLnBrk="1" hangingPunct="1"/>
            <a:r>
              <a:rPr lang="en-US" smtClean="0"/>
              <a:t>via its own internal-layer actions</a:t>
            </a:r>
          </a:p>
          <a:p>
            <a:pPr lvl="1" eaLnBrk="1" hangingPunct="1"/>
            <a:r>
              <a:rPr lang="en-US" smtClean="0"/>
              <a:t>relying on services provided by layer below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1900" y="1524000"/>
            <a:ext cx="6083300" cy="3357563"/>
            <a:chOff x="776" y="960"/>
            <a:chExt cx="3832" cy="2115"/>
          </a:xfrm>
        </p:grpSpPr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846" y="1007"/>
              <a:ext cx="1401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ticket (purchase)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baggage (check)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gates (load)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runway takeoff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airplane routing</a:t>
              </a:r>
            </a:p>
          </p:txBody>
        </p:sp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3242" y="1001"/>
              <a:ext cx="1364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ticket (complain)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baggage (claim)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gates (unload)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runway landing</a:t>
              </a:r>
            </a:p>
            <a:p>
              <a:pPr eaLnBrk="0" hangingPunct="0"/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airplane routing</a:t>
              </a:r>
            </a:p>
          </p:txBody>
        </p:sp>
        <p:sp>
          <p:nvSpPr>
            <p:cNvPr id="41992" name="Text Box 7"/>
            <p:cNvSpPr txBox="1">
              <a:spLocks noChangeArrowheads="1"/>
            </p:cNvSpPr>
            <p:nvPr/>
          </p:nvSpPr>
          <p:spPr bwMode="auto">
            <a:xfrm>
              <a:off x="2074" y="2825"/>
              <a:ext cx="1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airplane routing</a:t>
              </a:r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800" y="960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800" y="1336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792" y="1744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792" y="2128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776" y="2520"/>
              <a:ext cx="3808" cy="54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955A6-1E9D-4F7D-878C-F006571B65C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85852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Distributed</a:t>
            </a:r>
            <a:r>
              <a:rPr lang="en-US" sz="3200" smtClean="0"/>
              <a:t> implementation of layer functionality</a:t>
            </a:r>
            <a:endParaRPr lang="en-US" smtClean="0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343025" y="1598613"/>
            <a:ext cx="22240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ticket (purchase)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baggage (check)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gates (load)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runway takeoff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airplane routing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146675" y="1589088"/>
            <a:ext cx="21653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ticket (complain)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baggage (claim)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gates (unload)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runway landing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airplane routing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57300" y="1524000"/>
            <a:ext cx="2286000" cy="2387600"/>
            <a:chOff x="792" y="960"/>
            <a:chExt cx="3816" cy="1504"/>
          </a:xfrm>
        </p:grpSpPr>
        <p:sp>
          <p:nvSpPr>
            <p:cNvPr id="43034" name="Rectangle 6"/>
            <p:cNvSpPr>
              <a:spLocks noChangeArrowheads="1"/>
            </p:cNvSpPr>
            <p:nvPr/>
          </p:nvSpPr>
          <p:spPr bwMode="auto">
            <a:xfrm>
              <a:off x="800" y="960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Rectangle 7"/>
            <p:cNvSpPr>
              <a:spLocks noChangeArrowheads="1"/>
            </p:cNvSpPr>
            <p:nvPr/>
          </p:nvSpPr>
          <p:spPr bwMode="auto">
            <a:xfrm>
              <a:off x="800" y="1336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Rectangle 8"/>
            <p:cNvSpPr>
              <a:spLocks noChangeArrowheads="1"/>
            </p:cNvSpPr>
            <p:nvPr/>
          </p:nvSpPr>
          <p:spPr bwMode="auto">
            <a:xfrm>
              <a:off x="792" y="1744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Rectangle 9"/>
            <p:cNvSpPr>
              <a:spLocks noChangeArrowheads="1"/>
            </p:cNvSpPr>
            <p:nvPr/>
          </p:nvSpPr>
          <p:spPr bwMode="auto">
            <a:xfrm>
              <a:off x="792" y="2128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1231900" y="4000500"/>
            <a:ext cx="2311400" cy="546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03800" y="1524000"/>
            <a:ext cx="2286000" cy="2387600"/>
            <a:chOff x="792" y="960"/>
            <a:chExt cx="3816" cy="1504"/>
          </a:xfrm>
        </p:grpSpPr>
        <p:sp>
          <p:nvSpPr>
            <p:cNvPr id="43030" name="Rectangle 12"/>
            <p:cNvSpPr>
              <a:spLocks noChangeArrowheads="1"/>
            </p:cNvSpPr>
            <p:nvPr/>
          </p:nvSpPr>
          <p:spPr bwMode="auto">
            <a:xfrm>
              <a:off x="800" y="960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Rectangle 13"/>
            <p:cNvSpPr>
              <a:spLocks noChangeArrowheads="1"/>
            </p:cNvSpPr>
            <p:nvPr/>
          </p:nvSpPr>
          <p:spPr bwMode="auto">
            <a:xfrm>
              <a:off x="800" y="1336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Rectangle 14"/>
            <p:cNvSpPr>
              <a:spLocks noChangeArrowheads="1"/>
            </p:cNvSpPr>
            <p:nvPr/>
          </p:nvSpPr>
          <p:spPr bwMode="auto">
            <a:xfrm>
              <a:off x="792" y="1744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Rectangle 15"/>
            <p:cNvSpPr>
              <a:spLocks noChangeArrowheads="1"/>
            </p:cNvSpPr>
            <p:nvPr/>
          </p:nvSpPr>
          <p:spPr bwMode="auto">
            <a:xfrm>
              <a:off x="792" y="2128"/>
              <a:ext cx="380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7" name="Rectangle 16"/>
          <p:cNvSpPr>
            <a:spLocks noChangeArrowheads="1"/>
          </p:cNvSpPr>
          <p:nvPr/>
        </p:nvSpPr>
        <p:spPr bwMode="auto">
          <a:xfrm>
            <a:off x="4978400" y="4000500"/>
            <a:ext cx="2311400" cy="546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289300" y="6007100"/>
            <a:ext cx="1993900" cy="546100"/>
            <a:chOff x="1368" y="2952"/>
            <a:chExt cx="1256" cy="344"/>
          </a:xfrm>
        </p:grpSpPr>
        <p:sp>
          <p:nvSpPr>
            <p:cNvPr id="43028" name="Text Box 18"/>
            <p:cNvSpPr txBox="1">
              <a:spLocks noChangeArrowheads="1"/>
            </p:cNvSpPr>
            <p:nvPr/>
          </p:nvSpPr>
          <p:spPr bwMode="auto">
            <a:xfrm>
              <a:off x="1434" y="3008"/>
              <a:ext cx="1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airplane routing</a:t>
              </a:r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3029" name="Rectangle 19"/>
            <p:cNvSpPr>
              <a:spLocks noChangeArrowheads="1"/>
            </p:cNvSpPr>
            <p:nvPr/>
          </p:nvSpPr>
          <p:spPr bwMode="auto">
            <a:xfrm>
              <a:off x="1368" y="2952"/>
              <a:ext cx="1256" cy="34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Text Box 20"/>
          <p:cNvSpPr txBox="1">
            <a:spLocks noChangeArrowheads="1"/>
          </p:cNvSpPr>
          <p:nvPr/>
        </p:nvSpPr>
        <p:spPr bwMode="auto">
          <a:xfrm rot="-5400000">
            <a:off x="-675481" y="2815431"/>
            <a:ext cx="310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Departing airport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020" name="Text Box 21"/>
          <p:cNvSpPr txBox="1">
            <a:spLocks noChangeArrowheads="1"/>
          </p:cNvSpPr>
          <p:nvPr/>
        </p:nvSpPr>
        <p:spPr bwMode="auto">
          <a:xfrm rot="-5400000">
            <a:off x="6277769" y="2767806"/>
            <a:ext cx="283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arriving airport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011363" y="4799013"/>
            <a:ext cx="523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intermediate air traffic sites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108200" y="5295900"/>
            <a:ext cx="1993900" cy="546100"/>
            <a:chOff x="1368" y="2952"/>
            <a:chExt cx="1256" cy="344"/>
          </a:xfrm>
        </p:grpSpPr>
        <p:sp>
          <p:nvSpPr>
            <p:cNvPr id="43026" name="Text Box 24"/>
            <p:cNvSpPr txBox="1">
              <a:spLocks noChangeArrowheads="1"/>
            </p:cNvSpPr>
            <p:nvPr/>
          </p:nvSpPr>
          <p:spPr bwMode="auto">
            <a:xfrm>
              <a:off x="1434" y="3008"/>
              <a:ext cx="1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airplane routing</a:t>
              </a:r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3027" name="Rectangle 25"/>
            <p:cNvSpPr>
              <a:spLocks noChangeArrowheads="1"/>
            </p:cNvSpPr>
            <p:nvPr/>
          </p:nvSpPr>
          <p:spPr bwMode="auto">
            <a:xfrm>
              <a:off x="1368" y="2952"/>
              <a:ext cx="1256" cy="34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432300" y="5321300"/>
            <a:ext cx="1993900" cy="546100"/>
            <a:chOff x="1368" y="2952"/>
            <a:chExt cx="1256" cy="344"/>
          </a:xfrm>
        </p:grpSpPr>
        <p:sp>
          <p:nvSpPr>
            <p:cNvPr id="43024" name="Text Box 27"/>
            <p:cNvSpPr txBox="1">
              <a:spLocks noChangeArrowheads="1"/>
            </p:cNvSpPr>
            <p:nvPr/>
          </p:nvSpPr>
          <p:spPr bwMode="auto">
            <a:xfrm>
              <a:off x="1434" y="3008"/>
              <a:ext cx="1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airplane routing</a:t>
              </a:r>
              <a:endParaRPr lang="en-US" sz="2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43025" name="Rectangle 28"/>
            <p:cNvSpPr>
              <a:spLocks noChangeArrowheads="1"/>
            </p:cNvSpPr>
            <p:nvPr/>
          </p:nvSpPr>
          <p:spPr bwMode="auto">
            <a:xfrm>
              <a:off x="1368" y="2952"/>
              <a:ext cx="1256" cy="34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7FAA-BDC9-4974-940E-23FF754F07E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Why layering?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77724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Dealing with complex systems:</a:t>
            </a:r>
          </a:p>
          <a:p>
            <a:pPr eaLnBrk="1" hangingPunct="1"/>
            <a:r>
              <a:rPr lang="en-AU" sz="2800" i="1" smtClean="0">
                <a:latin typeface="Tahoma" pitchFamily="34" charset="0"/>
              </a:rPr>
              <a:t>Layering model</a:t>
            </a:r>
            <a:r>
              <a:rPr lang="en-AU" sz="2800" smtClean="0">
                <a:latin typeface="Tahoma" pitchFamily="34" charset="0"/>
              </a:rPr>
              <a:t> is a solution to the problem of complexity in network protocols </a:t>
            </a:r>
          </a:p>
          <a:p>
            <a:pPr eaLnBrk="1" hangingPunct="1"/>
            <a:r>
              <a:rPr lang="en-AU" sz="2800" smtClean="0">
                <a:latin typeface="Tahoma" pitchFamily="34" charset="0"/>
              </a:rPr>
              <a:t>Model suggests dividing the network protocol into </a:t>
            </a:r>
            <a:r>
              <a:rPr lang="en-AU" sz="2800" i="1" smtClean="0">
                <a:latin typeface="Tahoma" pitchFamily="34" charset="0"/>
              </a:rPr>
              <a:t>layers</a:t>
            </a:r>
            <a:r>
              <a:rPr lang="en-AU" sz="2800" smtClean="0">
                <a:latin typeface="Tahoma" pitchFamily="34" charset="0"/>
              </a:rPr>
              <a:t>, each of which solves part of the network communication problem </a:t>
            </a:r>
          </a:p>
          <a:p>
            <a:pPr eaLnBrk="1" hangingPunct="1"/>
            <a:r>
              <a:rPr lang="en-AU" sz="2800" smtClean="0">
                <a:latin typeface="Tahoma" pitchFamily="34" charset="0"/>
              </a:rPr>
              <a:t>These layers have several constraints, which ease the design problem </a:t>
            </a:r>
          </a:p>
          <a:p>
            <a:pPr eaLnBrk="1" hangingPunct="1"/>
            <a:r>
              <a:rPr lang="en-AU" sz="2800" smtClean="0">
                <a:latin typeface="Tahoma" pitchFamily="34" charset="0"/>
              </a:rPr>
              <a:t>Network protocol designed to have a protocol or protocols for each layer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1E8C5-06FE-4620-92C0-2A2CBBB89EB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ISO’s 7-Layer Model (OSI)</a:t>
            </a:r>
          </a:p>
        </p:txBody>
      </p:sp>
      <p:pic>
        <p:nvPicPr>
          <p:cNvPr id="45060" name="Picture 4" descr="f12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1909763"/>
            <a:ext cx="4762500" cy="3905250"/>
          </a:xfr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AC18A-3A7E-493E-87C4-FD72A37307A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Layers in OSI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Many modern protocols do not exactly fit the ISO model, and the ISO protocol architecture is mostly of historic interest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Concepts are still largely useful and terminology persists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7: Application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Application-specific protocols such as HTTP, SMTP,  FTP and SMTP (electronic mail)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6: Presentation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Common formats for representation of data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5: Session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Management of sessions such as login to a remote computer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4: Transport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Reliable or Unreliable delivery, Multiplexing and Demultiplexing, Congestion and Flow Control of data between computers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3: Network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Address assignment, routing, forwarding and data delivery across a network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2: Data Link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Format of data in frames and Medium access, delivery of frames through network interface </a:t>
            </a:r>
          </a:p>
          <a:p>
            <a:pPr eaLnBrk="1" hangingPunct="1">
              <a:lnSpc>
                <a:spcPct val="80000"/>
              </a:lnSpc>
            </a:pPr>
            <a:r>
              <a:rPr lang="en-AU" sz="1600" smtClean="0">
                <a:latin typeface="Tahoma" pitchFamily="34" charset="0"/>
              </a:rPr>
              <a:t>Layer 1: Physical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AU" sz="1400" smtClean="0">
                <a:latin typeface="Tahoma" pitchFamily="34" charset="0"/>
              </a:rPr>
              <a:t>Basic network hardware – to transmit bits </a:t>
            </a:r>
            <a:endParaRPr lang="en-US" sz="1400" smtClean="0">
              <a:latin typeface="Tahoma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D5E1A-CE60-4350-A33E-5E64DEB0732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710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Protocol Header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smtClean="0">
                <a:latin typeface="Tahoma" pitchFamily="34" charset="0"/>
              </a:rPr>
              <a:t>The software at each layer communicates with the corresponding layer through information stored in headers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>
                <a:latin typeface="Tahoma" pitchFamily="34" charset="0"/>
              </a:rPr>
              <a:t>Each layer adds its header to the front of the message from the next higher layer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>
                <a:latin typeface="Tahoma" pitchFamily="34" charset="0"/>
              </a:rPr>
              <a:t>Headers are nested at the front of the message as the message traverses the network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47109" name="Picture 8" descr="f12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905125"/>
            <a:ext cx="4314825" cy="2930525"/>
          </a:xfr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D0D10-A12D-41FA-AAAC-5FE7DE85910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7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Times New Roman" pitchFamily="18" charset="0"/>
              </a:rPr>
              <a:t>ISO-OSI Layered Architecture</a:t>
            </a:r>
          </a:p>
        </p:txBody>
      </p:sp>
      <p:pic>
        <p:nvPicPr>
          <p:cNvPr id="48132" name="Picture 4" descr="f12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9413" y="808038"/>
            <a:ext cx="8061325" cy="6049962"/>
          </a:xfr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Why Layering Structure to Study a System?</a:t>
            </a:r>
          </a:p>
          <a:p>
            <a:r>
              <a:rPr lang="en-US" dirty="0" smtClean="0"/>
              <a:t>Application Layer </a:t>
            </a:r>
          </a:p>
          <a:p>
            <a:r>
              <a:rPr lang="en-US" dirty="0" smtClean="0"/>
              <a:t>Transport Layer </a:t>
            </a:r>
          </a:p>
          <a:p>
            <a:r>
              <a:rPr lang="en-US" dirty="0" smtClean="0"/>
              <a:t>Network Layer</a:t>
            </a:r>
          </a:p>
          <a:p>
            <a:r>
              <a:rPr lang="en-US" dirty="0" smtClean="0"/>
              <a:t>Data Link Layer </a:t>
            </a:r>
          </a:p>
          <a:p>
            <a:r>
              <a:rPr lang="en-US" dirty="0" smtClean="0"/>
              <a:t>Physical Layer </a:t>
            </a:r>
          </a:p>
          <a:p>
            <a:r>
              <a:rPr lang="en-US" dirty="0" smtClean="0"/>
              <a:t>Research Areas </a:t>
            </a:r>
          </a:p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AA02-9F41-43B3-82A3-881600CCB17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Internet protocol stack (IETF Standard)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138238"/>
            <a:ext cx="6465888" cy="5719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application:</a:t>
            </a:r>
            <a:r>
              <a:rPr lang="en-US" smtClean="0">
                <a:latin typeface="Times New Roman" pitchFamily="18" charset="0"/>
              </a:rPr>
              <a:t> supporting network applications (OSI’s --Application+Presentation+ Session)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ftp, smtp, http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transport:</a:t>
            </a:r>
            <a:r>
              <a:rPr lang="en-US" smtClean="0">
                <a:latin typeface="Times New Roman" pitchFamily="18" charset="0"/>
              </a:rPr>
              <a:t> host-host data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tcp, udp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network:</a:t>
            </a:r>
            <a:r>
              <a:rPr lang="en-US" smtClean="0">
                <a:latin typeface="Times New Roman" pitchFamily="18" charset="0"/>
              </a:rPr>
              <a:t> routing of datagrams from source to destination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ip, routing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link:</a:t>
            </a:r>
            <a:r>
              <a:rPr lang="en-US" smtClean="0">
                <a:latin typeface="Times New Roman" pitchFamily="18" charset="0"/>
              </a:rPr>
              <a:t> data transfer between neighboring  network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ppp, ethernet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physical:</a:t>
            </a:r>
            <a:r>
              <a:rPr lang="en-US" smtClean="0">
                <a:latin typeface="Times New Roman" pitchFamily="18" charset="0"/>
              </a:rPr>
              <a:t> bits “on the wire”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3238" y="1727200"/>
            <a:ext cx="2039937" cy="3916363"/>
            <a:chOff x="3076" y="888"/>
            <a:chExt cx="1196" cy="2224"/>
          </a:xfrm>
        </p:grpSpPr>
        <p:sp>
          <p:nvSpPr>
            <p:cNvPr id="49159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Text Box 7"/>
            <p:cNvSpPr txBox="1">
              <a:spLocks noChangeArrowheads="1"/>
            </p:cNvSpPr>
            <p:nvPr/>
          </p:nvSpPr>
          <p:spPr bwMode="auto">
            <a:xfrm>
              <a:off x="3201" y="946"/>
              <a:ext cx="967" cy="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application</a:t>
              </a:r>
            </a:p>
            <a:p>
              <a:pPr algn="ctr" eaLnBrk="0" hangingPunct="0"/>
              <a:endParaRPr lang="en-US" sz="240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transport</a:t>
              </a:r>
            </a:p>
            <a:p>
              <a:pPr algn="ctr" eaLnBrk="0" hangingPunct="0"/>
              <a:endParaRPr lang="en-US" sz="240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network</a:t>
              </a:r>
            </a:p>
            <a:p>
              <a:pPr algn="ctr" eaLnBrk="0" hangingPunct="0"/>
              <a:endParaRPr lang="en-US" sz="240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link</a:t>
              </a:r>
            </a:p>
            <a:p>
              <a:pPr algn="ctr" eaLnBrk="0" hangingPunct="0"/>
              <a:endParaRPr lang="en-US" sz="2400">
                <a:solidFill>
                  <a:schemeClr val="tx1"/>
                </a:solidFill>
              </a:endParaRP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physical</a:t>
              </a:r>
            </a:p>
          </p:txBody>
        </p:sp>
        <p:sp>
          <p:nvSpPr>
            <p:cNvPr id="49161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87D22-B42D-4B5F-B822-D5CCD301AD6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8556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Times New Roman" pitchFamily="18" charset="0"/>
              </a:rPr>
              <a:t>Protocol layering and data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1063625"/>
            <a:ext cx="7896225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Each layer takes data from above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adds header information to create new data unit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</a:rPr>
              <a:t>passes new data unit to layer below</a:t>
            </a:r>
            <a:endParaRPr lang="en-US" sz="280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92300" y="3617913"/>
            <a:ext cx="1733550" cy="2012950"/>
            <a:chOff x="1842" y="2837"/>
            <a:chExt cx="1092" cy="126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50260" name="Rectangle 6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1" name="Rectangle 7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2" name="Line 8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3" name="Line 9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4" name="Line 10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5" name="Line 11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59" name="Text Box 12"/>
            <p:cNvSpPr txBox="1">
              <a:spLocks noChangeArrowheads="1"/>
            </p:cNvSpPr>
            <p:nvPr/>
          </p:nvSpPr>
          <p:spPr bwMode="auto">
            <a:xfrm>
              <a:off x="1886" y="2897"/>
              <a:ext cx="967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application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transport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network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link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physical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67200" y="3598863"/>
            <a:ext cx="1733550" cy="2012950"/>
            <a:chOff x="1842" y="2837"/>
            <a:chExt cx="1092" cy="1268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50252" name="Rectangle 15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3" name="Rectangle 16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4" name="Line 17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5" name="Line 18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6" name="Line 19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7" name="Line 20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51" name="Text Box 21"/>
            <p:cNvSpPr txBox="1">
              <a:spLocks noChangeArrowheads="1"/>
            </p:cNvSpPr>
            <p:nvPr/>
          </p:nvSpPr>
          <p:spPr bwMode="auto">
            <a:xfrm>
              <a:off x="1886" y="2897"/>
              <a:ext cx="967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application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transport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network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link</a:t>
              </a:r>
            </a:p>
            <a:p>
              <a:pPr algn="ctr" eaLnBrk="0" hangingPunct="0"/>
              <a:r>
                <a:rPr lang="en-US" sz="2400">
                  <a:solidFill>
                    <a:schemeClr val="tx1"/>
                  </a:solidFill>
                </a:rPr>
                <a:t>physical</a:t>
              </a:r>
            </a:p>
          </p:txBody>
        </p:sp>
      </p:grpSp>
      <p:sp>
        <p:nvSpPr>
          <p:cNvPr id="50183" name="Text Box 22"/>
          <p:cNvSpPr txBox="1">
            <a:spLocks noChangeArrowheads="1"/>
          </p:cNvSpPr>
          <p:nvPr/>
        </p:nvSpPr>
        <p:spPr bwMode="auto">
          <a:xfrm>
            <a:off x="2212975" y="3079750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source</a:t>
            </a:r>
          </a:p>
        </p:txBody>
      </p:sp>
      <p:sp>
        <p:nvSpPr>
          <p:cNvPr id="50184" name="Text Box 23"/>
          <p:cNvSpPr txBox="1">
            <a:spLocks noChangeArrowheads="1"/>
          </p:cNvSpPr>
          <p:nvPr/>
        </p:nvSpPr>
        <p:spPr bwMode="auto">
          <a:xfrm>
            <a:off x="4270375" y="3136900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destination</a:t>
            </a:r>
          </a:p>
        </p:txBody>
      </p:sp>
      <p:sp>
        <p:nvSpPr>
          <p:cNvPr id="50185" name="Freeform 24"/>
          <p:cNvSpPr>
            <a:spLocks/>
          </p:cNvSpPr>
          <p:nvPr/>
        </p:nvSpPr>
        <p:spPr bwMode="auto">
          <a:xfrm>
            <a:off x="1076325" y="3181350"/>
            <a:ext cx="5848350" cy="2828925"/>
          </a:xfrm>
          <a:custGeom>
            <a:avLst/>
            <a:gdLst>
              <a:gd name="T0" fmla="*/ 0 w 4572"/>
              <a:gd name="T1" fmla="*/ 426276 h 1752"/>
              <a:gd name="T2" fmla="*/ 0 w 4572"/>
              <a:gd name="T3" fmla="*/ 2828925 h 1752"/>
              <a:gd name="T4" fmla="*/ 5848350 w 4572"/>
              <a:gd name="T5" fmla="*/ 2819237 h 1752"/>
              <a:gd name="T6" fmla="*/ 5848350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65100" y="3752850"/>
            <a:ext cx="1668463" cy="1552575"/>
            <a:chOff x="230" y="2352"/>
            <a:chExt cx="1051" cy="978"/>
          </a:xfrm>
        </p:grpSpPr>
        <p:sp>
          <p:nvSpPr>
            <p:cNvPr id="50221" name="Rectangle 2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222" name="Rectangle 2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223" name="Rectangle 2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224" name="Rectangle 2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50247" name="Rectangle 3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48" name="Rectangle 3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49" name="Text Box 3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t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50244" name="Rectangle 3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45" name="Rectangle 3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46" name="Text Box 3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t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50241" name="Rectangle 3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42" name="Rectangle 4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43" name="Text Box 4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n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50238" name="Rectangle 4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39" name="Rectangle 4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00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5024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>
                      <a:solidFill>
                        <a:schemeClr val="tx1"/>
                      </a:solidFill>
                    </a:rPr>
                    <a:t>t</a:t>
                  </a:r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50235" name="Rectangle 4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36" name="Rectangle 4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00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5023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>
                      <a:solidFill>
                        <a:schemeClr val="tx1"/>
                      </a:solidFill>
                    </a:rPr>
                    <a:t>n</a:t>
                  </a:r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50230" name="Rectangle 5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31" name="Rectangle 5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32" name="Text Box 5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l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6051550" y="3695700"/>
            <a:ext cx="1668463" cy="1552575"/>
            <a:chOff x="230" y="2352"/>
            <a:chExt cx="1051" cy="978"/>
          </a:xfrm>
        </p:grpSpPr>
        <p:sp>
          <p:nvSpPr>
            <p:cNvPr id="50192" name="Rectangle 5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193" name="Rectangle 5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194" name="Rectangle 5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195" name="Rectangle 5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</a:rPr>
                <a:t>M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50218" name="Rectangle 6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19" name="Rectangle 6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20" name="Text Box 6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t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50215" name="Rectangle 6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16" name="Rectangle 6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17" name="Text Box 6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t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50212" name="Rectangle 6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13" name="Rectangle 7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14" name="Text Box 7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n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7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19" name="Group 7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50209" name="Rectangle 7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10" name="Rectangle 7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00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5021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>
                      <a:solidFill>
                        <a:schemeClr val="tx1"/>
                      </a:solidFill>
                    </a:rPr>
                    <a:t>t</a:t>
                  </a:r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50206" name="Rectangle 7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207" name="Rectangle 7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000">
                      <a:solidFill>
                        <a:schemeClr val="tx1"/>
                      </a:solidFill>
                    </a:rPr>
                    <a:t>H</a:t>
                  </a:r>
                </a:p>
              </p:txBody>
            </p:sp>
            <p:sp>
              <p:nvSpPr>
                <p:cNvPr id="50208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600">
                      <a:solidFill>
                        <a:schemeClr val="tx1"/>
                      </a:solidFill>
                    </a:rPr>
                    <a:t>n</a:t>
                  </a:r>
                  <a:endParaRPr lang="en-US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50201" name="Rectangle 8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0202" name="Rectangle 8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203" name="Text Box 8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tx1"/>
                    </a:solidFill>
                  </a:rPr>
                  <a:t>l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188" name="Text Box 85"/>
          <p:cNvSpPr txBox="1">
            <a:spLocks noChangeArrowheads="1"/>
          </p:cNvSpPr>
          <p:nvPr/>
        </p:nvSpPr>
        <p:spPr bwMode="auto">
          <a:xfrm>
            <a:off x="7794625" y="3643313"/>
            <a:ext cx="104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message</a:t>
            </a:r>
            <a:endParaRPr lang="en-US" sz="2400"/>
          </a:p>
        </p:txBody>
      </p:sp>
      <p:sp>
        <p:nvSpPr>
          <p:cNvPr id="50189" name="Text Box 86"/>
          <p:cNvSpPr txBox="1">
            <a:spLocks noChangeArrowheads="1"/>
          </p:cNvSpPr>
          <p:nvPr/>
        </p:nvSpPr>
        <p:spPr bwMode="auto">
          <a:xfrm>
            <a:off x="7794625" y="4043363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segment</a:t>
            </a:r>
            <a:endParaRPr lang="en-US" sz="2400"/>
          </a:p>
        </p:txBody>
      </p:sp>
      <p:sp>
        <p:nvSpPr>
          <p:cNvPr id="50190" name="Text Box 87"/>
          <p:cNvSpPr txBox="1">
            <a:spLocks noChangeArrowheads="1"/>
          </p:cNvSpPr>
          <p:nvPr/>
        </p:nvSpPr>
        <p:spPr bwMode="auto">
          <a:xfrm>
            <a:off x="7823200" y="4452938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datagram</a:t>
            </a:r>
            <a:endParaRPr lang="en-US" sz="2400"/>
          </a:p>
        </p:txBody>
      </p:sp>
      <p:sp>
        <p:nvSpPr>
          <p:cNvPr id="50191" name="Text Box 88"/>
          <p:cNvSpPr txBox="1">
            <a:spLocks noChangeArrowheads="1"/>
          </p:cNvSpPr>
          <p:nvPr/>
        </p:nvSpPr>
        <p:spPr bwMode="auto">
          <a:xfrm>
            <a:off x="7908925" y="4862513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frame</a:t>
            </a:r>
            <a:endParaRPr lang="en-US" sz="2400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BEE19-1F04-4FA9-9B9E-36D70D44847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Encapsulating Data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TW" smtClean="0">
              <a:ea typeface="PMingLiU" pitchFamily="18" charset="-120"/>
            </a:endParaRPr>
          </a:p>
          <a:p>
            <a:pPr eaLnBrk="1" hangingPunct="1"/>
            <a:endParaRPr lang="en-US" smtClean="0"/>
          </a:p>
        </p:txBody>
      </p:sp>
      <p:sp>
        <p:nvSpPr>
          <p:cNvPr id="51205" name="Freeform 4"/>
          <p:cNvSpPr>
            <a:spLocks/>
          </p:cNvSpPr>
          <p:nvPr/>
        </p:nvSpPr>
        <p:spPr bwMode="auto">
          <a:xfrm>
            <a:off x="476250" y="5762625"/>
            <a:ext cx="4306888" cy="352425"/>
          </a:xfrm>
          <a:custGeom>
            <a:avLst/>
            <a:gdLst>
              <a:gd name="T0" fmla="*/ 0 w 2713"/>
              <a:gd name="T1" fmla="*/ 0 h 222"/>
              <a:gd name="T2" fmla="*/ 544513 w 2713"/>
              <a:gd name="T3" fmla="*/ 352425 h 222"/>
              <a:gd name="T4" fmla="*/ 4305301 w 2713"/>
              <a:gd name="T5" fmla="*/ 342900 h 222"/>
              <a:gd name="T6" fmla="*/ 4306888 w 2713"/>
              <a:gd name="T7" fmla="*/ 9525 h 222"/>
              <a:gd name="T8" fmla="*/ 0 w 2713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3"/>
              <a:gd name="T16" fmla="*/ 0 h 222"/>
              <a:gd name="T17" fmla="*/ 2713 w 2713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3" h="222">
                <a:moveTo>
                  <a:pt x="0" y="0"/>
                </a:moveTo>
                <a:lnTo>
                  <a:pt x="343" y="222"/>
                </a:lnTo>
                <a:lnTo>
                  <a:pt x="2712" y="216"/>
                </a:lnTo>
                <a:lnTo>
                  <a:pt x="2713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747500"/>
              </a:gs>
            </a:gsLst>
            <a:lin ang="5400000" scaled="1"/>
          </a:gradFill>
          <a:ln w="28575">
            <a:noFill/>
            <a:prstDash val="dash"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6" name="Freeform 5"/>
          <p:cNvSpPr>
            <a:spLocks/>
          </p:cNvSpPr>
          <p:nvPr/>
        </p:nvSpPr>
        <p:spPr bwMode="auto">
          <a:xfrm>
            <a:off x="942975" y="4105275"/>
            <a:ext cx="3838575" cy="619125"/>
          </a:xfrm>
          <a:custGeom>
            <a:avLst/>
            <a:gdLst>
              <a:gd name="T0" fmla="*/ 0 w 2418"/>
              <a:gd name="T1" fmla="*/ 142875 h 390"/>
              <a:gd name="T2" fmla="*/ 1847850 w 2418"/>
              <a:gd name="T3" fmla="*/ 619125 h 390"/>
              <a:gd name="T4" fmla="*/ 3838575 w 2418"/>
              <a:gd name="T5" fmla="*/ 619125 h 390"/>
              <a:gd name="T6" fmla="*/ 3838575 w 2418"/>
              <a:gd name="T7" fmla="*/ 0 h 390"/>
              <a:gd name="T8" fmla="*/ 0 w 2418"/>
              <a:gd name="T9" fmla="*/ 142875 h 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18"/>
              <a:gd name="T16" fmla="*/ 0 h 390"/>
              <a:gd name="T17" fmla="*/ 2418 w 2418"/>
              <a:gd name="T18" fmla="*/ 390 h 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18" h="390">
                <a:moveTo>
                  <a:pt x="0" y="90"/>
                </a:moveTo>
                <a:lnTo>
                  <a:pt x="1164" y="390"/>
                </a:lnTo>
                <a:lnTo>
                  <a:pt x="2418" y="390"/>
                </a:lnTo>
                <a:lnTo>
                  <a:pt x="2418" y="0"/>
                </a:lnTo>
                <a:lnTo>
                  <a:pt x="0" y="90"/>
                </a:lnTo>
                <a:close/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747500"/>
              </a:gs>
            </a:gsLst>
            <a:lin ang="5400000" scaled="1"/>
          </a:gradFill>
          <a:ln w="28575">
            <a:noFill/>
            <a:prstDash val="dash"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7" name="Freeform 6"/>
          <p:cNvSpPr>
            <a:spLocks/>
          </p:cNvSpPr>
          <p:nvPr/>
        </p:nvSpPr>
        <p:spPr bwMode="auto">
          <a:xfrm>
            <a:off x="1338263" y="3430588"/>
            <a:ext cx="3424237" cy="533400"/>
          </a:xfrm>
          <a:custGeom>
            <a:avLst/>
            <a:gdLst>
              <a:gd name="T0" fmla="*/ 0 w 2157"/>
              <a:gd name="T1" fmla="*/ 0 h 336"/>
              <a:gd name="T2" fmla="*/ 1485899 w 2157"/>
              <a:gd name="T3" fmla="*/ 533400 h 336"/>
              <a:gd name="T4" fmla="*/ 3424237 w 2157"/>
              <a:gd name="T5" fmla="*/ 522288 h 336"/>
              <a:gd name="T6" fmla="*/ 3424237 w 2157"/>
              <a:gd name="T7" fmla="*/ 7938 h 336"/>
              <a:gd name="T8" fmla="*/ 0 w 2157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7"/>
              <a:gd name="T16" fmla="*/ 0 h 336"/>
              <a:gd name="T17" fmla="*/ 2157 w 2157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7" h="336">
                <a:moveTo>
                  <a:pt x="0" y="0"/>
                </a:moveTo>
                <a:lnTo>
                  <a:pt x="936" y="336"/>
                </a:lnTo>
                <a:lnTo>
                  <a:pt x="2157" y="329"/>
                </a:lnTo>
                <a:lnTo>
                  <a:pt x="2157" y="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747500"/>
              </a:gs>
            </a:gsLst>
            <a:lin ang="5400000" scaled="1"/>
          </a:gradFill>
          <a:ln w="28575">
            <a:noFill/>
            <a:prstDash val="dash"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8" name="Freeform 7"/>
          <p:cNvSpPr>
            <a:spLocks/>
          </p:cNvSpPr>
          <p:nvPr/>
        </p:nvSpPr>
        <p:spPr bwMode="auto">
          <a:xfrm>
            <a:off x="2887663" y="2847975"/>
            <a:ext cx="1855787" cy="260350"/>
          </a:xfrm>
          <a:custGeom>
            <a:avLst/>
            <a:gdLst>
              <a:gd name="T0" fmla="*/ 0 w 1169"/>
              <a:gd name="T1" fmla="*/ 31750 h 164"/>
              <a:gd name="T2" fmla="*/ 171450 w 1169"/>
              <a:gd name="T3" fmla="*/ 260350 h 164"/>
              <a:gd name="T4" fmla="*/ 1855787 w 1169"/>
              <a:gd name="T5" fmla="*/ 257175 h 164"/>
              <a:gd name="T6" fmla="*/ 1855787 w 1169"/>
              <a:gd name="T7" fmla="*/ 0 h 164"/>
              <a:gd name="T8" fmla="*/ 0 w 1169"/>
              <a:gd name="T9" fmla="*/ 3175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9"/>
              <a:gd name="T16" fmla="*/ 0 h 164"/>
              <a:gd name="T17" fmla="*/ 1169 w 1169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9" h="164">
                <a:moveTo>
                  <a:pt x="0" y="20"/>
                </a:moveTo>
                <a:lnTo>
                  <a:pt x="108" y="164"/>
                </a:lnTo>
                <a:lnTo>
                  <a:pt x="1169" y="162"/>
                </a:lnTo>
                <a:lnTo>
                  <a:pt x="1169" y="0"/>
                </a:ln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747500"/>
              </a:gs>
            </a:gsLst>
            <a:lin ang="5400000" scaled="1"/>
          </a:gradFill>
          <a:ln w="28575">
            <a:noFill/>
            <a:prstDash val="dash"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9" name="Freeform 8"/>
          <p:cNvSpPr>
            <a:spLocks/>
          </p:cNvSpPr>
          <p:nvPr/>
        </p:nvSpPr>
        <p:spPr bwMode="auto">
          <a:xfrm>
            <a:off x="809625" y="5000625"/>
            <a:ext cx="3971925" cy="447675"/>
          </a:xfrm>
          <a:custGeom>
            <a:avLst/>
            <a:gdLst>
              <a:gd name="T0" fmla="*/ 0 w 2502"/>
              <a:gd name="T1" fmla="*/ 19050 h 282"/>
              <a:gd name="T2" fmla="*/ 2047875 w 2502"/>
              <a:gd name="T3" fmla="*/ 447675 h 282"/>
              <a:gd name="T4" fmla="*/ 3971925 w 2502"/>
              <a:gd name="T5" fmla="*/ 438150 h 282"/>
              <a:gd name="T6" fmla="*/ 3971925 w 2502"/>
              <a:gd name="T7" fmla="*/ 0 h 282"/>
              <a:gd name="T8" fmla="*/ 0 w 2502"/>
              <a:gd name="T9" fmla="*/ 19050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2"/>
              <a:gd name="T16" fmla="*/ 0 h 282"/>
              <a:gd name="T17" fmla="*/ 2502 w 2502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2" h="282">
                <a:moveTo>
                  <a:pt x="0" y="12"/>
                </a:moveTo>
                <a:lnTo>
                  <a:pt x="1290" y="282"/>
                </a:lnTo>
                <a:lnTo>
                  <a:pt x="2502" y="276"/>
                </a:lnTo>
                <a:lnTo>
                  <a:pt x="2502" y="0"/>
                </a:lnTo>
                <a:lnTo>
                  <a:pt x="0" y="12"/>
                </a:lnTo>
                <a:close/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747500"/>
              </a:gs>
            </a:gsLst>
            <a:lin ang="5400000" scaled="1"/>
          </a:gradFill>
          <a:ln w="28575">
            <a:noFill/>
            <a:prstDash val="dash"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5305425" y="2759075"/>
            <a:ext cx="1570038" cy="62547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5405438" y="2889250"/>
            <a:ext cx="13144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Transport 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05425" y="4537075"/>
            <a:ext cx="1570038" cy="96837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3" name="Text Box 12"/>
          <p:cNvSpPr txBox="1">
            <a:spLocks noChangeArrowheads="1"/>
          </p:cNvSpPr>
          <p:nvPr/>
        </p:nvSpPr>
        <p:spPr bwMode="auto">
          <a:xfrm>
            <a:off x="5456238" y="4818063"/>
            <a:ext cx="1212850" cy="3667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Data Link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5305425" y="5768975"/>
            <a:ext cx="1570038" cy="68262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5" name="Text Box 14"/>
          <p:cNvSpPr txBox="1">
            <a:spLocks noChangeArrowheads="1"/>
          </p:cNvSpPr>
          <p:nvPr/>
        </p:nvSpPr>
        <p:spPr bwMode="auto">
          <a:xfrm>
            <a:off x="5475288" y="5913438"/>
            <a:ext cx="1174750" cy="3667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Physical </a:t>
            </a: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5305425" y="3597275"/>
            <a:ext cx="1570038" cy="64452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7" name="Text Box 16"/>
          <p:cNvSpPr txBox="1">
            <a:spLocks noChangeArrowheads="1"/>
          </p:cNvSpPr>
          <p:nvPr/>
        </p:nvSpPr>
        <p:spPr bwMode="auto">
          <a:xfrm>
            <a:off x="5487988" y="3736975"/>
            <a:ext cx="1154112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Network </a:t>
            </a: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5830888" y="3409950"/>
            <a:ext cx="438150" cy="336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2843213" y="2498725"/>
            <a:ext cx="1901825" cy="3508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0" name="Text Box 19"/>
          <p:cNvSpPr txBox="1">
            <a:spLocks noChangeArrowheads="1"/>
          </p:cNvSpPr>
          <p:nvPr/>
        </p:nvSpPr>
        <p:spPr bwMode="auto">
          <a:xfrm>
            <a:off x="2782888" y="2495550"/>
            <a:ext cx="20605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Upper Layer Data</a:t>
            </a: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1416050" y="3103563"/>
            <a:ext cx="3332163" cy="34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2" name="Text Box 21"/>
          <p:cNvSpPr txBox="1">
            <a:spLocks noChangeArrowheads="1"/>
          </p:cNvSpPr>
          <p:nvPr/>
        </p:nvSpPr>
        <p:spPr bwMode="auto">
          <a:xfrm>
            <a:off x="2522538" y="3094038"/>
            <a:ext cx="248602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Upper Layer Data</a:t>
            </a:r>
          </a:p>
        </p:txBody>
      </p:sp>
      <p:sp>
        <p:nvSpPr>
          <p:cNvPr id="51223" name="Text Box 22"/>
          <p:cNvSpPr txBox="1">
            <a:spLocks noChangeArrowheads="1"/>
          </p:cNvSpPr>
          <p:nvPr/>
        </p:nvSpPr>
        <p:spPr bwMode="auto">
          <a:xfrm>
            <a:off x="1411288" y="3094038"/>
            <a:ext cx="1333500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TCP Header</a:t>
            </a:r>
          </a:p>
        </p:txBody>
      </p:sp>
      <p:sp>
        <p:nvSpPr>
          <p:cNvPr id="51224" name="Line 23"/>
          <p:cNvSpPr>
            <a:spLocks noChangeShapeType="1"/>
          </p:cNvSpPr>
          <p:nvPr/>
        </p:nvSpPr>
        <p:spPr bwMode="auto">
          <a:xfrm>
            <a:off x="2835275" y="3097213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958850" y="3925888"/>
            <a:ext cx="3798888" cy="312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6" name="Text Box 25"/>
          <p:cNvSpPr txBox="1">
            <a:spLocks noChangeArrowheads="1"/>
          </p:cNvSpPr>
          <p:nvPr/>
        </p:nvSpPr>
        <p:spPr bwMode="auto">
          <a:xfrm>
            <a:off x="2894013" y="3917950"/>
            <a:ext cx="1817687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Data</a:t>
            </a:r>
          </a:p>
        </p:txBody>
      </p:sp>
      <p:sp>
        <p:nvSpPr>
          <p:cNvPr id="51227" name="Text Box 26"/>
          <p:cNvSpPr txBox="1">
            <a:spLocks noChangeArrowheads="1"/>
          </p:cNvSpPr>
          <p:nvPr/>
        </p:nvSpPr>
        <p:spPr bwMode="auto">
          <a:xfrm>
            <a:off x="1624013" y="3917950"/>
            <a:ext cx="11207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IP Header</a:t>
            </a:r>
          </a:p>
        </p:txBody>
      </p:sp>
      <p:sp>
        <p:nvSpPr>
          <p:cNvPr id="51228" name="Line 27"/>
          <p:cNvSpPr>
            <a:spLocks noChangeShapeType="1"/>
          </p:cNvSpPr>
          <p:nvPr/>
        </p:nvSpPr>
        <p:spPr bwMode="auto">
          <a:xfrm>
            <a:off x="2849563" y="3929063"/>
            <a:ext cx="0" cy="331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792163" y="4716463"/>
            <a:ext cx="3998912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30" name="Text Box 29"/>
          <p:cNvSpPr txBox="1">
            <a:spLocks noChangeArrowheads="1"/>
          </p:cNvSpPr>
          <p:nvPr/>
        </p:nvSpPr>
        <p:spPr bwMode="auto">
          <a:xfrm>
            <a:off x="2914650" y="4686300"/>
            <a:ext cx="180022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Data</a:t>
            </a:r>
          </a:p>
        </p:txBody>
      </p:sp>
      <p:sp>
        <p:nvSpPr>
          <p:cNvPr id="51231" name="Text Box 30"/>
          <p:cNvSpPr txBox="1">
            <a:spLocks noChangeArrowheads="1"/>
          </p:cNvSpPr>
          <p:nvPr/>
        </p:nvSpPr>
        <p:spPr bwMode="auto">
          <a:xfrm>
            <a:off x="1422400" y="4686300"/>
            <a:ext cx="1322388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LLC Header</a:t>
            </a:r>
          </a:p>
        </p:txBody>
      </p:sp>
      <p:sp>
        <p:nvSpPr>
          <p:cNvPr id="51232" name="Line 31"/>
          <p:cNvSpPr>
            <a:spLocks noChangeShapeType="1"/>
          </p:cNvSpPr>
          <p:nvPr/>
        </p:nvSpPr>
        <p:spPr bwMode="auto">
          <a:xfrm>
            <a:off x="2849563" y="4724400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144" name="Rectangle 32"/>
          <p:cNvSpPr>
            <a:spLocks noChangeArrowheads="1"/>
          </p:cNvSpPr>
          <p:nvPr/>
        </p:nvSpPr>
        <p:spPr bwMode="auto">
          <a:xfrm>
            <a:off x="1035050" y="6102350"/>
            <a:ext cx="37369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34" name="Text Box 33"/>
          <p:cNvSpPr txBox="1">
            <a:spLocks noChangeArrowheads="1"/>
          </p:cNvSpPr>
          <p:nvPr/>
        </p:nvSpPr>
        <p:spPr bwMode="auto">
          <a:xfrm>
            <a:off x="1779588" y="6127750"/>
            <a:ext cx="2325687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0101110101001000010</a:t>
            </a:r>
          </a:p>
        </p:txBody>
      </p:sp>
      <p:sp>
        <p:nvSpPr>
          <p:cNvPr id="90146" name="Rectangle 34"/>
          <p:cNvSpPr>
            <a:spLocks noChangeArrowheads="1"/>
          </p:cNvSpPr>
          <p:nvPr/>
        </p:nvSpPr>
        <p:spPr bwMode="auto">
          <a:xfrm>
            <a:off x="463550" y="5441950"/>
            <a:ext cx="4327525" cy="303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36" name="Text Box 35"/>
          <p:cNvSpPr txBox="1">
            <a:spLocks noChangeArrowheads="1"/>
          </p:cNvSpPr>
          <p:nvPr/>
        </p:nvSpPr>
        <p:spPr bwMode="auto">
          <a:xfrm>
            <a:off x="2968625" y="5422900"/>
            <a:ext cx="16922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Data</a:t>
            </a:r>
          </a:p>
        </p:txBody>
      </p:sp>
      <p:sp>
        <p:nvSpPr>
          <p:cNvPr id="51237" name="Text Box 36"/>
          <p:cNvSpPr txBox="1">
            <a:spLocks noChangeArrowheads="1"/>
          </p:cNvSpPr>
          <p:nvPr/>
        </p:nvSpPr>
        <p:spPr bwMode="auto">
          <a:xfrm>
            <a:off x="1354138" y="5422900"/>
            <a:ext cx="1390650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MAC Header</a:t>
            </a:r>
          </a:p>
        </p:txBody>
      </p:sp>
      <p:sp>
        <p:nvSpPr>
          <p:cNvPr id="51238" name="Line 37"/>
          <p:cNvSpPr>
            <a:spLocks noChangeShapeType="1"/>
          </p:cNvSpPr>
          <p:nvPr/>
        </p:nvSpPr>
        <p:spPr bwMode="auto">
          <a:xfrm>
            <a:off x="2849563" y="5461000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9" name="AutoShape 38"/>
          <p:cNvSpPr>
            <a:spLocks noChangeArrowheads="1"/>
          </p:cNvSpPr>
          <p:nvPr/>
        </p:nvSpPr>
        <p:spPr bwMode="auto">
          <a:xfrm>
            <a:off x="3590925" y="2038350"/>
            <a:ext cx="438150" cy="400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1240" name="Picture 3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1616075"/>
            <a:ext cx="731838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5280025" y="1673225"/>
            <a:ext cx="1570038" cy="339725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5273675" y="2041525"/>
            <a:ext cx="1573213" cy="3587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43" name="Text Box 42"/>
          <p:cNvSpPr txBox="1">
            <a:spLocks noChangeArrowheads="1"/>
          </p:cNvSpPr>
          <p:nvPr/>
        </p:nvSpPr>
        <p:spPr bwMode="auto">
          <a:xfrm>
            <a:off x="5275263" y="2049463"/>
            <a:ext cx="1487487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Presentation</a:t>
            </a:r>
          </a:p>
        </p:txBody>
      </p:sp>
      <p:sp>
        <p:nvSpPr>
          <p:cNvPr id="51244" name="Text Box 43"/>
          <p:cNvSpPr txBox="1">
            <a:spLocks noChangeArrowheads="1"/>
          </p:cNvSpPr>
          <p:nvPr/>
        </p:nvSpPr>
        <p:spPr bwMode="auto">
          <a:xfrm>
            <a:off x="5373688" y="1665288"/>
            <a:ext cx="1287462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Application</a:t>
            </a:r>
          </a:p>
        </p:txBody>
      </p:sp>
      <p:sp>
        <p:nvSpPr>
          <p:cNvPr id="90156" name="Rectangle 44"/>
          <p:cNvSpPr>
            <a:spLocks noChangeArrowheads="1"/>
          </p:cNvSpPr>
          <p:nvPr/>
        </p:nvSpPr>
        <p:spPr bwMode="auto">
          <a:xfrm>
            <a:off x="5280025" y="2416175"/>
            <a:ext cx="1570038" cy="3206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46" name="Text Box 45"/>
          <p:cNvSpPr txBox="1">
            <a:spLocks noChangeArrowheads="1"/>
          </p:cNvSpPr>
          <p:nvPr/>
        </p:nvSpPr>
        <p:spPr bwMode="auto">
          <a:xfrm>
            <a:off x="5538788" y="2398713"/>
            <a:ext cx="962025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Session</a:t>
            </a:r>
          </a:p>
        </p:txBody>
      </p:sp>
      <p:sp>
        <p:nvSpPr>
          <p:cNvPr id="51247" name="Text Box 46"/>
          <p:cNvSpPr txBox="1">
            <a:spLocks noChangeArrowheads="1"/>
          </p:cNvSpPr>
          <p:nvPr/>
        </p:nvSpPr>
        <p:spPr bwMode="auto">
          <a:xfrm>
            <a:off x="7510463" y="2736850"/>
            <a:ext cx="11493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Segment</a:t>
            </a:r>
          </a:p>
        </p:txBody>
      </p:sp>
      <p:sp>
        <p:nvSpPr>
          <p:cNvPr id="51248" name="Text Box 47"/>
          <p:cNvSpPr txBox="1">
            <a:spLocks noChangeArrowheads="1"/>
          </p:cNvSpPr>
          <p:nvPr/>
        </p:nvSpPr>
        <p:spPr bwMode="auto">
          <a:xfrm>
            <a:off x="7510463" y="3746500"/>
            <a:ext cx="9207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Packet</a:t>
            </a:r>
          </a:p>
        </p:txBody>
      </p:sp>
      <p:sp>
        <p:nvSpPr>
          <p:cNvPr id="51249" name="Text Box 48"/>
          <p:cNvSpPr txBox="1">
            <a:spLocks noChangeArrowheads="1"/>
          </p:cNvSpPr>
          <p:nvPr/>
        </p:nvSpPr>
        <p:spPr bwMode="auto">
          <a:xfrm>
            <a:off x="7510463" y="6008688"/>
            <a:ext cx="615950" cy="3667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Bits</a:t>
            </a:r>
          </a:p>
        </p:txBody>
      </p:sp>
      <p:sp>
        <p:nvSpPr>
          <p:cNvPr id="51250" name="Text Box 49"/>
          <p:cNvSpPr txBox="1">
            <a:spLocks noChangeArrowheads="1"/>
          </p:cNvSpPr>
          <p:nvPr/>
        </p:nvSpPr>
        <p:spPr bwMode="auto">
          <a:xfrm>
            <a:off x="7491413" y="4865688"/>
            <a:ext cx="869950" cy="3667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Frame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633913" y="5437188"/>
            <a:ext cx="754062" cy="336550"/>
            <a:chOff x="2476" y="3783"/>
            <a:chExt cx="475" cy="291"/>
          </a:xfrm>
        </p:grpSpPr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2573" y="3793"/>
              <a:ext cx="274" cy="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62" name="Text Box 52"/>
            <p:cNvSpPr txBox="1">
              <a:spLocks noChangeArrowheads="1"/>
            </p:cNvSpPr>
            <p:nvPr/>
          </p:nvSpPr>
          <p:spPr bwMode="auto">
            <a:xfrm>
              <a:off x="2476" y="3783"/>
              <a:ext cx="475" cy="291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zh-CN" sz="1600" b="1">
                  <a:solidFill>
                    <a:schemeClr val="tx1"/>
                  </a:solidFill>
                  <a:latin typeface="Helvetica" pitchFamily="34" charset="0"/>
                  <a:ea typeface="SimSun" pitchFamily="2" charset="-122"/>
                </a:rPr>
                <a:t>FCS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633913" y="4702175"/>
            <a:ext cx="754062" cy="336550"/>
            <a:chOff x="2476" y="3777"/>
            <a:chExt cx="475" cy="304"/>
          </a:xfrm>
        </p:grpSpPr>
        <p:sp>
          <p:nvSpPr>
            <p:cNvPr id="90166" name="Rectangle 54"/>
            <p:cNvSpPr>
              <a:spLocks noChangeArrowheads="1"/>
            </p:cNvSpPr>
            <p:nvPr/>
          </p:nvSpPr>
          <p:spPr bwMode="auto">
            <a:xfrm>
              <a:off x="2573" y="3791"/>
              <a:ext cx="274" cy="2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60" name="Text Box 55"/>
            <p:cNvSpPr txBox="1">
              <a:spLocks noChangeArrowheads="1"/>
            </p:cNvSpPr>
            <p:nvPr/>
          </p:nvSpPr>
          <p:spPr bwMode="auto">
            <a:xfrm>
              <a:off x="2476" y="3777"/>
              <a:ext cx="475" cy="304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zh-CN" sz="1600" b="1">
                  <a:solidFill>
                    <a:schemeClr val="tx1"/>
                  </a:solidFill>
                  <a:latin typeface="Helvetica" pitchFamily="34" charset="0"/>
                  <a:ea typeface="SimSun" pitchFamily="2" charset="-122"/>
                </a:rPr>
                <a:t>FCS</a:t>
              </a:r>
            </a:p>
          </p:txBody>
        </p:sp>
      </p:grpSp>
      <p:sp>
        <p:nvSpPr>
          <p:cNvPr id="90168" name="AutoShape 56"/>
          <p:cNvSpPr>
            <a:spLocks noChangeArrowheads="1"/>
          </p:cNvSpPr>
          <p:nvPr/>
        </p:nvSpPr>
        <p:spPr bwMode="auto">
          <a:xfrm>
            <a:off x="5830888" y="4184650"/>
            <a:ext cx="438150" cy="336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0169" name="AutoShape 57"/>
          <p:cNvSpPr>
            <a:spLocks noChangeArrowheads="1"/>
          </p:cNvSpPr>
          <p:nvPr/>
        </p:nvSpPr>
        <p:spPr bwMode="auto">
          <a:xfrm>
            <a:off x="5830888" y="5440363"/>
            <a:ext cx="438150" cy="3127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0170" name="AutoShape 58"/>
          <p:cNvSpPr>
            <a:spLocks noChangeArrowheads="1"/>
          </p:cNvSpPr>
          <p:nvPr/>
        </p:nvSpPr>
        <p:spPr bwMode="auto">
          <a:xfrm>
            <a:off x="6900863" y="2757488"/>
            <a:ext cx="533400" cy="64135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71" name="AutoShape 59"/>
          <p:cNvSpPr>
            <a:spLocks noChangeArrowheads="1"/>
          </p:cNvSpPr>
          <p:nvPr/>
        </p:nvSpPr>
        <p:spPr bwMode="auto">
          <a:xfrm>
            <a:off x="6897688" y="5767388"/>
            <a:ext cx="533400" cy="706437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72" name="AutoShape 60"/>
          <p:cNvSpPr>
            <a:spLocks noChangeArrowheads="1"/>
          </p:cNvSpPr>
          <p:nvPr/>
        </p:nvSpPr>
        <p:spPr bwMode="auto">
          <a:xfrm>
            <a:off x="6891338" y="3590925"/>
            <a:ext cx="533400" cy="666750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73" name="AutoShape 61"/>
          <p:cNvSpPr>
            <a:spLocks noChangeArrowheads="1"/>
          </p:cNvSpPr>
          <p:nvPr/>
        </p:nvSpPr>
        <p:spPr bwMode="auto">
          <a:xfrm>
            <a:off x="6888163" y="4530725"/>
            <a:ext cx="533400" cy="993775"/>
          </a:xfrm>
          <a:prstGeom prst="homePlate">
            <a:avLst>
              <a:gd name="adj" fmla="val 25000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65DDC-FAFA-41A0-816D-614D86AB8AD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De-encapsulating Data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0375" y="2082800"/>
            <a:ext cx="1570038" cy="339725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195763" y="2586038"/>
            <a:ext cx="1930400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108450" y="2571750"/>
            <a:ext cx="20605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Upper Layer Data</a:t>
            </a:r>
          </a:p>
        </p:txBody>
      </p:sp>
      <p:pic>
        <p:nvPicPr>
          <p:cNvPr id="52232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51000"/>
            <a:ext cx="731838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835525" y="5373688"/>
            <a:ext cx="3979863" cy="290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4786313" y="5340350"/>
            <a:ext cx="4075112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LLC Hdr + IP + TCP + Upper Layer Data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 rot="-1165828">
            <a:off x="3070225" y="5651500"/>
            <a:ext cx="1736725" cy="3413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auto">
          <a:xfrm rot="-1165828">
            <a:off x="3251200" y="5657850"/>
            <a:ext cx="1390650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MAC Header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4716463" y="4681538"/>
            <a:ext cx="3048000" cy="2968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4752975" y="4651375"/>
            <a:ext cx="30765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IP + TCP + Upper Layer Data</a:t>
            </a:r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3308350" y="4648200"/>
            <a:ext cx="184150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zh-CN" altLang="en-US" sz="1600" b="1">
              <a:solidFill>
                <a:schemeClr val="tx1"/>
              </a:solidFill>
              <a:latin typeface="Times" pitchFamily="18" charset="0"/>
              <a:ea typeface="SimSun" pitchFamily="2" charset="-122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 rot="-1290379">
            <a:off x="2763838" y="4946650"/>
            <a:ext cx="1951037" cy="3413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41" name="Text Box 16"/>
          <p:cNvSpPr txBox="1">
            <a:spLocks noChangeArrowheads="1"/>
          </p:cNvSpPr>
          <p:nvPr/>
        </p:nvSpPr>
        <p:spPr bwMode="auto">
          <a:xfrm rot="-1290379">
            <a:off x="3084513" y="4957763"/>
            <a:ext cx="1322387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LLC Header</a:t>
            </a: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4457700" y="4008438"/>
            <a:ext cx="2387600" cy="3317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43" name="Text Box 18"/>
          <p:cNvSpPr txBox="1">
            <a:spLocks noChangeArrowheads="1"/>
          </p:cNvSpPr>
          <p:nvPr/>
        </p:nvSpPr>
        <p:spPr bwMode="auto">
          <a:xfrm>
            <a:off x="4117975" y="4005263"/>
            <a:ext cx="3074988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TCP+ Upper Layer Data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 rot="-1290379">
            <a:off x="2573338" y="4237038"/>
            <a:ext cx="1736725" cy="341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45" name="Text Box 20"/>
          <p:cNvSpPr txBox="1">
            <a:spLocks noChangeArrowheads="1"/>
          </p:cNvSpPr>
          <p:nvPr/>
        </p:nvSpPr>
        <p:spPr bwMode="auto">
          <a:xfrm rot="-1290379">
            <a:off x="2889250" y="4233863"/>
            <a:ext cx="11207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IP Header</a:t>
            </a: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4195763" y="3303588"/>
            <a:ext cx="1930400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47" name="Text Box 22"/>
          <p:cNvSpPr txBox="1">
            <a:spLocks noChangeArrowheads="1"/>
          </p:cNvSpPr>
          <p:nvPr/>
        </p:nvSpPr>
        <p:spPr bwMode="auto">
          <a:xfrm>
            <a:off x="4108450" y="3286125"/>
            <a:ext cx="20605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Upper Layer Data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 rot="-1290379">
            <a:off x="2420938" y="3589338"/>
            <a:ext cx="1736725" cy="341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49" name="Text Box 24"/>
          <p:cNvSpPr txBox="1">
            <a:spLocks noChangeArrowheads="1"/>
          </p:cNvSpPr>
          <p:nvPr/>
        </p:nvSpPr>
        <p:spPr bwMode="auto">
          <a:xfrm rot="-1290379">
            <a:off x="2632075" y="3600450"/>
            <a:ext cx="1333500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TCP Header</a:t>
            </a:r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 flipV="1">
            <a:off x="4970463" y="2249488"/>
            <a:ext cx="4381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3887788" y="6180138"/>
            <a:ext cx="3148012" cy="322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52" name="Text Box 27"/>
          <p:cNvSpPr txBox="1">
            <a:spLocks noChangeArrowheads="1"/>
          </p:cNvSpPr>
          <p:nvPr/>
        </p:nvSpPr>
        <p:spPr bwMode="auto">
          <a:xfrm>
            <a:off x="3762375" y="6184900"/>
            <a:ext cx="346392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zh-CN" altLang="en-US" sz="1600" b="1">
                <a:solidFill>
                  <a:schemeClr val="tx1"/>
                </a:solidFill>
                <a:latin typeface="Helvetica" pitchFamily="34" charset="0"/>
                <a:ea typeface="SimSun" pitchFamily="2" charset="-122"/>
              </a:rPr>
              <a:t>0101110101001000010</a:t>
            </a:r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 flipV="1">
            <a:off x="4970463" y="5751513"/>
            <a:ext cx="4381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65" name="AutoShape 29"/>
          <p:cNvSpPr>
            <a:spLocks noChangeArrowheads="1"/>
          </p:cNvSpPr>
          <p:nvPr/>
        </p:nvSpPr>
        <p:spPr bwMode="auto">
          <a:xfrm flipV="1">
            <a:off x="4970463" y="5029200"/>
            <a:ext cx="4381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66" name="AutoShape 30"/>
          <p:cNvSpPr>
            <a:spLocks noChangeArrowheads="1"/>
          </p:cNvSpPr>
          <p:nvPr/>
        </p:nvSpPr>
        <p:spPr bwMode="auto">
          <a:xfrm flipV="1">
            <a:off x="4970463" y="3695700"/>
            <a:ext cx="4381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67" name="AutoShape 31"/>
          <p:cNvSpPr>
            <a:spLocks noChangeArrowheads="1"/>
          </p:cNvSpPr>
          <p:nvPr/>
        </p:nvSpPr>
        <p:spPr bwMode="auto">
          <a:xfrm flipV="1">
            <a:off x="4970463" y="2982913"/>
            <a:ext cx="4381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68" name="AutoShape 32"/>
          <p:cNvSpPr>
            <a:spLocks noChangeArrowheads="1"/>
          </p:cNvSpPr>
          <p:nvPr/>
        </p:nvSpPr>
        <p:spPr bwMode="auto">
          <a:xfrm flipV="1">
            <a:off x="4970463" y="4362450"/>
            <a:ext cx="4381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460375" y="2787650"/>
            <a:ext cx="1570038" cy="62547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59" name="Text Box 34"/>
          <p:cNvSpPr txBox="1">
            <a:spLocks noChangeArrowheads="1"/>
          </p:cNvSpPr>
          <p:nvPr/>
        </p:nvSpPr>
        <p:spPr bwMode="auto">
          <a:xfrm>
            <a:off x="585788" y="2917825"/>
            <a:ext cx="1314450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Transport </a:t>
            </a:r>
          </a:p>
        </p:txBody>
      </p:sp>
      <p:sp>
        <p:nvSpPr>
          <p:cNvPr id="91171" name="Rectangle 35"/>
          <p:cNvSpPr>
            <a:spLocks noChangeArrowheads="1"/>
          </p:cNvSpPr>
          <p:nvPr/>
        </p:nvSpPr>
        <p:spPr bwMode="auto">
          <a:xfrm>
            <a:off x="460375" y="4565650"/>
            <a:ext cx="1570038" cy="96837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61" name="Text Box 36"/>
          <p:cNvSpPr txBox="1">
            <a:spLocks noChangeArrowheads="1"/>
          </p:cNvSpPr>
          <p:nvPr/>
        </p:nvSpPr>
        <p:spPr bwMode="auto">
          <a:xfrm>
            <a:off x="636588" y="4846638"/>
            <a:ext cx="1212850" cy="3667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Data Link</a:t>
            </a: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460375" y="5797550"/>
            <a:ext cx="1570038" cy="68262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63" name="Text Box 38"/>
          <p:cNvSpPr txBox="1">
            <a:spLocks noChangeArrowheads="1"/>
          </p:cNvSpPr>
          <p:nvPr/>
        </p:nvSpPr>
        <p:spPr bwMode="auto">
          <a:xfrm>
            <a:off x="655638" y="5942013"/>
            <a:ext cx="1174750" cy="3667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Physical </a:t>
            </a:r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460375" y="3654425"/>
            <a:ext cx="1570038" cy="644525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65" name="Text Box 40"/>
          <p:cNvSpPr txBox="1">
            <a:spLocks noChangeArrowheads="1"/>
          </p:cNvSpPr>
          <p:nvPr/>
        </p:nvSpPr>
        <p:spPr bwMode="auto">
          <a:xfrm>
            <a:off x="668338" y="3765550"/>
            <a:ext cx="1154112" cy="3667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Network </a:t>
            </a:r>
          </a:p>
        </p:txBody>
      </p:sp>
      <p:sp>
        <p:nvSpPr>
          <p:cNvPr id="91177" name="AutoShape 41"/>
          <p:cNvSpPr>
            <a:spLocks noChangeArrowheads="1"/>
          </p:cNvSpPr>
          <p:nvPr/>
        </p:nvSpPr>
        <p:spPr bwMode="auto">
          <a:xfrm flipV="1">
            <a:off x="1011238" y="3452813"/>
            <a:ext cx="438150" cy="336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78" name="Rectangle 42"/>
          <p:cNvSpPr>
            <a:spLocks noChangeArrowheads="1"/>
          </p:cNvSpPr>
          <p:nvPr/>
        </p:nvSpPr>
        <p:spPr bwMode="auto">
          <a:xfrm>
            <a:off x="460375" y="1720850"/>
            <a:ext cx="1570038" cy="339725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460375" y="2444750"/>
            <a:ext cx="1570038" cy="320675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80" name="AutoShape 44"/>
          <p:cNvSpPr>
            <a:spLocks noChangeArrowheads="1"/>
          </p:cNvSpPr>
          <p:nvPr/>
        </p:nvSpPr>
        <p:spPr bwMode="auto">
          <a:xfrm flipV="1">
            <a:off x="1039813" y="4357688"/>
            <a:ext cx="438150" cy="336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181" name="AutoShape 45"/>
          <p:cNvSpPr>
            <a:spLocks noChangeArrowheads="1"/>
          </p:cNvSpPr>
          <p:nvPr/>
        </p:nvSpPr>
        <p:spPr bwMode="auto">
          <a:xfrm flipV="1">
            <a:off x="1011238" y="5583238"/>
            <a:ext cx="438150" cy="3127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98C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2271" name="Text Box 46"/>
          <p:cNvSpPr txBox="1">
            <a:spLocks noChangeArrowheads="1"/>
          </p:cNvSpPr>
          <p:nvPr/>
        </p:nvSpPr>
        <p:spPr bwMode="auto">
          <a:xfrm>
            <a:off x="512763" y="2078038"/>
            <a:ext cx="1487487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Presentation</a:t>
            </a:r>
          </a:p>
        </p:txBody>
      </p:sp>
      <p:sp>
        <p:nvSpPr>
          <p:cNvPr id="52272" name="Text Box 47"/>
          <p:cNvSpPr txBox="1">
            <a:spLocks noChangeArrowheads="1"/>
          </p:cNvSpPr>
          <p:nvPr/>
        </p:nvSpPr>
        <p:spPr bwMode="auto">
          <a:xfrm>
            <a:off x="611188" y="1712913"/>
            <a:ext cx="1287462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Application</a:t>
            </a:r>
          </a:p>
        </p:txBody>
      </p:sp>
      <p:sp>
        <p:nvSpPr>
          <p:cNvPr id="52273" name="Text Box 48"/>
          <p:cNvSpPr txBox="1">
            <a:spLocks noChangeArrowheads="1"/>
          </p:cNvSpPr>
          <p:nvPr/>
        </p:nvSpPr>
        <p:spPr bwMode="auto">
          <a:xfrm>
            <a:off x="776288" y="2427288"/>
            <a:ext cx="962025" cy="3365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660066"/>
                </a:solidFill>
                <a:latin typeface="Helvetica" pitchFamily="34" charset="0"/>
                <a:ea typeface="SimSun" pitchFamily="2" charset="-122"/>
              </a:rPr>
              <a:t>Session</a:t>
            </a: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Layer Protocols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ACF900-20E4-4B9C-8563-22AC188020FF}" type="slidenum">
              <a:rPr lang="en-US"/>
              <a:pPr/>
              <a:t>25</a:t>
            </a:fld>
            <a:endParaRPr lang="en-US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Areas Addressed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smtClean="0">
                <a:solidFill>
                  <a:srgbClr val="FF0000"/>
                </a:solidFill>
              </a:rPr>
              <a:t>Our goals: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conceptual, implementation aspects of network application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client-server paradigm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service models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learn about protocols by examining popular application-level protocols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smtClean="0">
                <a:solidFill>
                  <a:srgbClr val="FF0000"/>
                </a:solidFill>
              </a:rPr>
              <a:t>More chapter goals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specific protocols: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http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smtp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programming network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socket API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E2DB-AF6F-40F0-862F-C7A64EB7124B}" type="slidenum">
              <a:rPr lang="en-US"/>
              <a:pPr/>
              <a:t>26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19150"/>
          </a:xfrm>
        </p:spPr>
        <p:txBody>
          <a:bodyPr/>
          <a:lstStyle/>
          <a:p>
            <a:pPr eaLnBrk="1" hangingPunct="1"/>
            <a:r>
              <a:rPr lang="en-US" sz="4000" smtClean="0"/>
              <a:t>Network applications: some definitions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011238"/>
            <a:ext cx="3989388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Process:</a:t>
            </a:r>
            <a:r>
              <a:rPr lang="en-US" smtClean="0"/>
              <a:t> program running within a host.</a:t>
            </a:r>
            <a:endParaRPr lang="en-US" sz="2400" smtClean="0"/>
          </a:p>
          <a:p>
            <a:pPr eaLnBrk="1" hangingPunct="1"/>
            <a:r>
              <a:rPr lang="en-US" smtClean="0"/>
              <a:t>within same host, two processes communicate using  </a:t>
            </a:r>
            <a:r>
              <a:rPr lang="en-US" smtClean="0">
                <a:solidFill>
                  <a:srgbClr val="FF0000"/>
                </a:solidFill>
              </a:rPr>
              <a:t>interprocess communication</a:t>
            </a:r>
            <a:r>
              <a:rPr lang="en-US" smtClean="0"/>
              <a:t> (defined by OS).</a:t>
            </a:r>
          </a:p>
          <a:p>
            <a:pPr eaLnBrk="1" hangingPunct="1"/>
            <a:r>
              <a:rPr lang="en-US" smtClean="0"/>
              <a:t>processes running in different hosts communicate with an </a:t>
            </a:r>
            <a:r>
              <a:rPr lang="en-US" smtClean="0">
                <a:solidFill>
                  <a:srgbClr val="FF0000"/>
                </a:solidFill>
              </a:rPr>
              <a:t>application-layer protocol</a:t>
            </a:r>
            <a:endParaRPr lang="en-US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9163" y="1104900"/>
            <a:ext cx="4033837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user agent:</a:t>
            </a:r>
            <a:r>
              <a:rPr lang="en-US" smtClean="0"/>
              <a:t> software process, interfacing with user “above” and network “below”. </a:t>
            </a:r>
          </a:p>
          <a:p>
            <a:pPr lvl="1" eaLnBrk="1" hangingPunct="1"/>
            <a:r>
              <a:rPr lang="en-US" sz="2800" smtClean="0"/>
              <a:t>implements application-level protocol</a:t>
            </a:r>
          </a:p>
          <a:p>
            <a:pPr lvl="1" eaLnBrk="1" hangingPunct="1"/>
            <a:r>
              <a:rPr lang="en-US" sz="2800" smtClean="0"/>
              <a:t>Web: browser</a:t>
            </a:r>
          </a:p>
          <a:p>
            <a:pPr lvl="1" eaLnBrk="1" hangingPunct="1"/>
            <a:r>
              <a:rPr lang="en-US" sz="2800" smtClean="0"/>
              <a:t>E-mail: mail reader</a:t>
            </a:r>
          </a:p>
          <a:p>
            <a:pPr lvl="1" eaLnBrk="1" hangingPunct="1"/>
            <a:r>
              <a:rPr lang="en-US" sz="2800" smtClean="0"/>
              <a:t>streaming audio/video: media player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211D2-FF1E-40C6-AC7C-DFFDC2D26070}" type="slidenum">
              <a:rPr lang="en-US"/>
              <a:pPr/>
              <a:t>27</a:t>
            </a:fld>
            <a:endParaRPr lang="en-US"/>
          </a:p>
        </p:txBody>
      </p:sp>
      <p:sp>
        <p:nvSpPr>
          <p:cNvPr id="2066" name="Rectangle 293"/>
          <p:cNvSpPr>
            <a:spLocks noChangeArrowheads="1"/>
          </p:cNvSpPr>
          <p:nvPr/>
        </p:nvSpPr>
        <p:spPr bwMode="auto">
          <a:xfrm>
            <a:off x="228600" y="561975"/>
            <a:ext cx="5124450" cy="9032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Client-server paradigm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485775"/>
            <a:ext cx="5143500" cy="8572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mtClean="0"/>
              <a:t>Typical network app has two pieces: </a:t>
            </a:r>
            <a:r>
              <a:rPr lang="en-US" i="1" smtClean="0">
                <a:solidFill>
                  <a:schemeClr val="accent2"/>
                </a:solidFill>
              </a:rPr>
              <a:t>client</a:t>
            </a:r>
            <a:r>
              <a:rPr lang="en-US" smtClean="0"/>
              <a:t> and </a:t>
            </a:r>
            <a:r>
              <a:rPr lang="en-US" i="1" smtClean="0">
                <a:solidFill>
                  <a:schemeClr val="accent2"/>
                </a:solidFill>
              </a:rPr>
              <a:t>server</a:t>
            </a:r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4975225" y="1905000"/>
            <a:ext cx="3678238" cy="3670300"/>
            <a:chOff x="3092" y="1182"/>
            <a:chExt cx="2317" cy="2312"/>
          </a:xfrm>
        </p:grpSpPr>
        <p:sp>
          <p:nvSpPr>
            <p:cNvPr id="2099" name="Freeform 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Freeform 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2063" name="Object 1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35855" name="ClipArt" r:id="rId3" imgW="1305000" imgH="1085760" progId="">
                  <p:embed/>
                </p:oleObj>
              </a:graphicData>
            </a:graphic>
          </p:graphicFrame>
          <p:graphicFrame>
            <p:nvGraphicFramePr>
              <p:cNvPr id="2064" name="Object 1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35856" name="ClipArt" r:id="rId4" imgW="676440" imgH="485640" progId="">
                  <p:embed/>
                </p:oleObj>
              </a:graphicData>
            </a:graphic>
          </p:graphicFrame>
          <p:sp>
            <p:nvSpPr>
              <p:cNvPr id="2303" name="Line 1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2061" name="Object 1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35853" name="ClipArt" r:id="rId5" imgW="1305000" imgH="1085760" progId="">
                  <p:embed/>
                </p:oleObj>
              </a:graphicData>
            </a:graphic>
          </p:graphicFrame>
          <p:graphicFrame>
            <p:nvGraphicFramePr>
              <p:cNvPr id="2062" name="Object 1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35854" name="ClipArt" r:id="rId6" imgW="676440" imgH="485640" progId="">
                  <p:embed/>
                </p:oleObj>
              </a:graphicData>
            </a:graphic>
          </p:graphicFrame>
          <p:sp>
            <p:nvSpPr>
              <p:cNvPr id="2302" name="Line 1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2299" name="Oval 1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0" name="Oval 2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1" name="Oval 2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2291" name="AutoShape 2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2" name="Rectangle 2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3" name="Rectangle 2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4" name="AutoShape 2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5" name="Line 2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6" name="Line 2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7" name="Rectangle 2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8" name="Rectangle 3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2288" name="Oval 3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9" name="Oval 3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0" name="Oval 3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7" name="Line 3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3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" name="Line 3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" name="Line 3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1" name="Line 3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2" name="Line 4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2280" name="AutoShape 4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1" name="Rectangle 4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2" name="Rectangle 4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3" name="AutoShape 4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4" name="Line 4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5" name="Line 4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6" name="Rectangle 4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7" name="Rectangle 4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2059" name="Object 5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p:oleObj spid="_x0000_s35851" name="ClipArt" r:id="rId7" imgW="1305000" imgH="1085760" progId="">
                  <p:embed/>
                </p:oleObj>
              </a:graphicData>
            </a:graphic>
          </p:graphicFrame>
          <p:sp>
            <p:nvSpPr>
              <p:cNvPr id="2273" name="Line 5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60" name="Object 5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p:oleObj spid="_x0000_s35852" name="ClipArt" r:id="rId8" imgW="1305000" imgH="1085760" progId="">
                  <p:embed/>
                </p:oleObj>
              </a:graphicData>
            </a:graphic>
          </p:graphicFrame>
          <p:sp>
            <p:nvSpPr>
              <p:cNvPr id="2274" name="Line 5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277" name="Oval 5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" name="Oval 57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9" name="Oval 58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76" name="Line 59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50" name="Object 6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p:oleObj spid="_x0000_s35842" name="ClipArt" r:id="rId9" imgW="1305000" imgH="1085760" progId="">
                <p:embed/>
              </p:oleObj>
            </a:graphicData>
          </a:graphic>
        </p:graphicFrame>
        <p:graphicFrame>
          <p:nvGraphicFramePr>
            <p:cNvPr id="2051" name="Object 6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p:oleObj spid="_x0000_s35843" name="ClipArt" r:id="rId10" imgW="1305000" imgH="1085760" progId="">
                <p:embed/>
              </p:oleObj>
            </a:graphicData>
          </a:graphic>
        </p:graphicFrame>
        <p:sp>
          <p:nvSpPr>
            <p:cNvPr id="2115" name="Oval 6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Oval 6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Oval 6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Line 65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Line 6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Line 67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Line 6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Line 6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" name="Line 7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2" name="Object 7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p:oleObj spid="_x0000_s35844" name="ClipArt" r:id="rId11" imgW="981000" imgH="1209600" progId="">
                <p:embed/>
              </p:oleObj>
            </a:graphicData>
          </a:graphic>
        </p:graphicFrame>
        <p:graphicFrame>
          <p:nvGraphicFramePr>
            <p:cNvPr id="2053" name="Object 7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p:oleObj spid="_x0000_s35845" name="ClipArt" r:id="rId12" imgW="981000" imgH="1209600" progId="">
                <p:embed/>
              </p:oleObj>
            </a:graphicData>
          </a:graphic>
        </p:graphicFrame>
        <p:sp>
          <p:nvSpPr>
            <p:cNvPr id="2124" name="Freeform 73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228 h 228"/>
                <a:gd name="T2" fmla="*/ 432 w 972"/>
                <a:gd name="T3" fmla="*/ 9 h 228"/>
                <a:gd name="T4" fmla="*/ 972 w 972"/>
                <a:gd name="T5" fmla="*/ 171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2057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849" name="ClipArt" r:id="rId13" imgW="819000" imgH="847800" progId="">
                  <p:embed/>
                </p:oleObj>
              </a:graphicData>
            </a:graphic>
          </p:graphicFrame>
          <p:graphicFrame>
            <p:nvGraphicFramePr>
              <p:cNvPr id="2058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850" name="ClipArt" r:id="rId14" imgW="1266840" imgH="1200240" progId="">
                  <p:embed/>
                </p:oleObj>
              </a:graphicData>
            </a:graphic>
          </p:graphicFrame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2055" name="Object 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5847" name="ClipArt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056" name="Object 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5848" name="ClipArt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2054" name="Object 81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p:oleObj spid="_x0000_s35846" name="ClipArt" r:id="rId17" imgW="819000" imgH="847800" progId="">
                  <p:embed/>
                </p:oleObj>
              </a:graphicData>
            </a:graphic>
          </p:graphicFrame>
          <p:sp>
            <p:nvSpPr>
              <p:cNvPr id="2272" name="Rectangle 82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28" name="Line 83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84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2264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2256" name="AutoShape 9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" name="Rectangle 9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" name="Rectangle 9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" name="AutoShape 9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" name="Line 9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" name="Line 9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" name="Rectangle 10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" name="Rectangle 10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1" name="Line 102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Line 103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Line 104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Line 105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Line 106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6" name="Line 107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Line 108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Line 109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Line 110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Line 111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Line 112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" name="Line 113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44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2243" name="Oval 14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4" name="Line 14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5" name="Line 14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6" name="Rectangle 14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247" name="Oval 14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15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5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1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58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2230" name="Oval 1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1" name="Line 1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" name="Line 1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" name="Rectangle 1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234" name="Oval 1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1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0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1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7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8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9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172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2217" name="Oval 17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8" name="Line 1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9" name="Line 1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" name="Rectangle 1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221" name="Oval 1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7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8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9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24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5" name="Line 1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6" name="Line 1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86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2204" name="Oval 18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5" name="Line 1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6" name="Line 1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7" name="Rectangle 1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208" name="Oval 1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14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5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6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11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2" name="Line 1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3" name="Line 1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200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2191" name="Oval 20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2" name="Line 2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3" name="Line 2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4" name="Rectangle 2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95" name="Oval 2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2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01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2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3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9" name="Line 2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0" name="Line 2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214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2178" name="Oval 2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9" name="Line 2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0" name="Line 2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" name="Rectangle 2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82" name="Oval 2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48" name="Group 2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8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9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0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49" name="Group 2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85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6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7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8" name="Group 228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2165" name="Oval 22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" name="Line 23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" name="Line 23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" name="Rectangle 23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69" name="Oval 23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49" name="Group 23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75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6" name="Line 23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" name="Line 2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23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2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3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4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0" name="Group 242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2152" name="Oval 24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" name="Line 2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" name="Line 2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" name="Rectangle 2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156" name="Oval 2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72" name="Group 2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2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73" name="Group 2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5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1" name="Line 261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6" name="Group 302"/>
          <p:cNvGrpSpPr>
            <a:grpSpLocks/>
          </p:cNvGrpSpPr>
          <p:nvPr/>
        </p:nvGrpSpPr>
        <p:grpSpPr bwMode="auto">
          <a:xfrm>
            <a:off x="4740275" y="1538288"/>
            <a:ext cx="3738563" cy="3725862"/>
            <a:chOff x="2986" y="945"/>
            <a:chExt cx="2355" cy="2347"/>
          </a:xfrm>
        </p:grpSpPr>
        <p:grpSp>
          <p:nvGrpSpPr>
            <p:cNvPr id="2275" name="Group 272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2092" name="Rectangle 266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Rectangle 26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Rectangle 26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5" name="Text Box 263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application</a:t>
                </a:r>
                <a:endParaRPr lang="en-US" sz="1000">
                  <a:latin typeface="Comic Sans MS" pitchFamily="66" charset="0"/>
                </a:endParaRP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96" name="Line 26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Line 27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Line 27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" name="Group 273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2085" name="Rectangle 274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Rectangle 275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Rectangle 276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Text Box 277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application</a:t>
                </a:r>
                <a:endParaRPr lang="en-US" sz="1000">
                  <a:latin typeface="Comic Sans MS" pitchFamily="66" charset="0"/>
                </a:endParaRP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Comic Sans MS" pitchFamily="66" charset="0"/>
                  </a:rPr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089" name="Line 278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Line 279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Line 280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1" name="Rectangle 292"/>
          <p:cNvSpPr>
            <a:spLocks noChangeArrowheads="1"/>
          </p:cNvSpPr>
          <p:nvPr/>
        </p:nvSpPr>
        <p:spPr bwMode="auto">
          <a:xfrm>
            <a:off x="0" y="1466850"/>
            <a:ext cx="46005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Client: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initiates contact with server (“speaks first”)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typically requests service from server,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Web: client implemented in browser; e-mail: in mail reader</a:t>
            </a:r>
          </a:p>
        </p:txBody>
      </p:sp>
      <p:grpSp>
        <p:nvGrpSpPr>
          <p:cNvPr id="2083" name="Group 303"/>
          <p:cNvGrpSpPr>
            <a:grpSpLocks/>
          </p:cNvGrpSpPr>
          <p:nvPr/>
        </p:nvGrpSpPr>
        <p:grpSpPr bwMode="auto">
          <a:xfrm>
            <a:off x="5476875" y="1724025"/>
            <a:ext cx="2238375" cy="2743200"/>
            <a:chOff x="3450" y="1086"/>
            <a:chExt cx="1410" cy="1728"/>
          </a:xfrm>
        </p:grpSpPr>
        <p:sp>
          <p:nvSpPr>
            <p:cNvPr id="2079" name="Line 289"/>
            <p:cNvSpPr>
              <a:spLocks noChangeShapeType="1"/>
            </p:cNvSpPr>
            <p:nvPr/>
          </p:nvSpPr>
          <p:spPr bwMode="auto">
            <a:xfrm>
              <a:off x="3462" y="1086"/>
              <a:ext cx="1398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4" name="Group 296"/>
            <p:cNvGrpSpPr>
              <a:grpSpLocks/>
            </p:cNvGrpSpPr>
            <p:nvPr/>
          </p:nvGrpSpPr>
          <p:grpSpPr bwMode="auto">
            <a:xfrm>
              <a:off x="3450" y="1481"/>
              <a:ext cx="688" cy="250"/>
              <a:chOff x="4032" y="2303"/>
              <a:chExt cx="688" cy="250"/>
            </a:xfrm>
          </p:grpSpPr>
          <p:sp>
            <p:nvSpPr>
              <p:cNvPr id="2081" name="Rectangle 295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Text Box 294"/>
              <p:cNvSpPr txBox="1">
                <a:spLocks noChangeArrowheads="1"/>
              </p:cNvSpPr>
              <p:nvPr/>
            </p:nvSpPr>
            <p:spPr bwMode="auto">
              <a:xfrm>
                <a:off x="4032" y="2303"/>
                <a:ext cx="6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request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02" name="Group 305"/>
          <p:cNvGrpSpPr>
            <a:grpSpLocks/>
          </p:cNvGrpSpPr>
          <p:nvPr/>
        </p:nvGrpSpPr>
        <p:grpSpPr bwMode="auto">
          <a:xfrm>
            <a:off x="5572125" y="1609725"/>
            <a:ext cx="2914650" cy="2743200"/>
            <a:chOff x="3510" y="1014"/>
            <a:chExt cx="1836" cy="1728"/>
          </a:xfrm>
        </p:grpSpPr>
        <p:sp>
          <p:nvSpPr>
            <p:cNvPr id="2075" name="Line 297"/>
            <p:cNvSpPr>
              <a:spLocks noChangeShapeType="1"/>
            </p:cNvSpPr>
            <p:nvPr/>
          </p:nvSpPr>
          <p:spPr bwMode="auto">
            <a:xfrm>
              <a:off x="3510" y="1014"/>
              <a:ext cx="144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3" name="Group 298"/>
            <p:cNvGrpSpPr>
              <a:grpSpLocks/>
            </p:cNvGrpSpPr>
            <p:nvPr/>
          </p:nvGrpSpPr>
          <p:grpSpPr bwMode="auto">
            <a:xfrm>
              <a:off x="4752" y="2387"/>
              <a:ext cx="594" cy="250"/>
              <a:chOff x="4086" y="2303"/>
              <a:chExt cx="594" cy="250"/>
            </a:xfrm>
          </p:grpSpPr>
          <p:sp>
            <p:nvSpPr>
              <p:cNvPr id="2077" name="Rectangle 299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Text Box 300"/>
              <p:cNvSpPr txBox="1">
                <a:spLocks noChangeArrowheads="1"/>
              </p:cNvSpPr>
              <p:nvPr/>
            </p:nvSpPr>
            <p:spPr bwMode="auto">
              <a:xfrm>
                <a:off x="4129" y="2303"/>
                <a:ext cx="4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reply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74" name="Rectangle 306"/>
          <p:cNvSpPr>
            <a:spLocks noChangeArrowheads="1"/>
          </p:cNvSpPr>
          <p:nvPr/>
        </p:nvSpPr>
        <p:spPr bwMode="auto">
          <a:xfrm>
            <a:off x="242888" y="4668838"/>
            <a:ext cx="56832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Server: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provides requested service to client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e.g., Web server sends requested Web page, mail server delivers e-mail</a:t>
            </a:r>
            <a:endParaRPr lang="en-US" sz="2800"/>
          </a:p>
        </p:txBody>
      </p:sp>
      <p:sp>
        <p:nvSpPr>
          <p:cNvPr id="257" name="Footer Placeholder 2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041B7-FA6E-4698-A0B5-19F41AFC8159}" type="slidenum">
              <a:rPr lang="en-US"/>
              <a:pPr/>
              <a:t>28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Application-layer protocols (cont).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466850"/>
            <a:ext cx="4421188" cy="4849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API: application programming interface</a:t>
            </a:r>
            <a:endParaRPr lang="en-US" smtClean="0"/>
          </a:p>
          <a:p>
            <a:pPr eaLnBrk="1" hangingPunct="1"/>
            <a:r>
              <a:rPr lang="en-US" smtClean="0"/>
              <a:t>defines interface between application and transport layers</a:t>
            </a:r>
          </a:p>
          <a:p>
            <a:pPr eaLnBrk="1" hangingPunct="1"/>
            <a:r>
              <a:rPr lang="en-US" smtClean="0"/>
              <a:t>socket: Internet API</a:t>
            </a:r>
          </a:p>
          <a:p>
            <a:pPr lvl="1" eaLnBrk="1" hangingPunct="1"/>
            <a:r>
              <a:rPr lang="en-US" smtClean="0"/>
              <a:t>two processes communicate by sending data into socket, reading data out of socket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6775" y="1543050"/>
            <a:ext cx="3921125" cy="4648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u="sng" smtClean="0">
                <a:solidFill>
                  <a:srgbClr val="FF0000"/>
                </a:solidFill>
              </a:rPr>
              <a:t>Q:</a:t>
            </a:r>
            <a:r>
              <a:rPr lang="en-US" smtClean="0"/>
              <a:t> how does a process “identify” the other process with which it wants to communicate?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IP address</a:t>
            </a:r>
            <a:r>
              <a:rPr lang="en-US" smtClean="0"/>
              <a:t> of host running other process</a:t>
            </a:r>
          </a:p>
          <a:p>
            <a:pPr lvl="1" eaLnBrk="1" hangingPunct="1"/>
            <a:r>
              <a:rPr lang="en-US" smtClean="0"/>
              <a:t>“</a:t>
            </a:r>
            <a:r>
              <a:rPr lang="en-US" smtClean="0">
                <a:solidFill>
                  <a:srgbClr val="FF0000"/>
                </a:solidFill>
              </a:rPr>
              <a:t>port number</a:t>
            </a:r>
            <a:r>
              <a:rPr lang="en-US" smtClean="0"/>
              <a:t>” - allows receiving host to determine to which local process the message should be delivered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4D6ED-87CE-474C-8F6B-154CB3163B85}" type="slidenum">
              <a:rPr lang="en-US"/>
              <a:pPr/>
              <a:t>29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Web: the http protocol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50"/>
            <a:ext cx="4033838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http: hypertext transfer protocol</a:t>
            </a:r>
            <a:endParaRPr lang="en-US" smtClean="0"/>
          </a:p>
          <a:p>
            <a:pPr eaLnBrk="1" hangingPunct="1"/>
            <a:r>
              <a:rPr lang="en-US" sz="2400" smtClean="0"/>
              <a:t>Web’s application layer protocol</a:t>
            </a:r>
          </a:p>
          <a:p>
            <a:pPr eaLnBrk="1" hangingPunct="1"/>
            <a:r>
              <a:rPr lang="en-US" sz="2400" smtClean="0"/>
              <a:t>client/server model</a:t>
            </a:r>
          </a:p>
          <a:p>
            <a:pPr lvl="1" eaLnBrk="1" hangingPunct="1"/>
            <a:r>
              <a:rPr lang="en-US" i="1" smtClean="0">
                <a:solidFill>
                  <a:schemeClr val="accent2"/>
                </a:solidFill>
              </a:rPr>
              <a:t>client:</a:t>
            </a:r>
            <a:r>
              <a:rPr lang="en-US" smtClean="0"/>
              <a:t> browser that requests, receives, “displays” Web objects</a:t>
            </a:r>
          </a:p>
          <a:p>
            <a:pPr lvl="1" eaLnBrk="1" hangingPunct="1"/>
            <a:r>
              <a:rPr lang="en-US" i="1" smtClean="0">
                <a:solidFill>
                  <a:schemeClr val="accent2"/>
                </a:solidFill>
              </a:rPr>
              <a:t>server:</a:t>
            </a:r>
            <a:r>
              <a:rPr lang="en-US" smtClean="0"/>
              <a:t> Web server sends objects in response to requests</a:t>
            </a:r>
          </a:p>
          <a:p>
            <a:pPr eaLnBrk="1" hangingPunct="1"/>
            <a:r>
              <a:rPr lang="en-US" sz="2400" smtClean="0"/>
              <a:t>http1.0: RFC 1945</a:t>
            </a:r>
          </a:p>
          <a:p>
            <a:pPr eaLnBrk="1" hangingPunct="1"/>
            <a:r>
              <a:rPr lang="en-US" sz="2400" smtClean="0"/>
              <a:t>http1.1: RFC 2068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p:oleObj spid="_x0000_s36866" name="ClipArt" r:id="rId3" imgW="1305000" imgH="1085760" progId="">
              <p:embed/>
            </p:oleObj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73613" y="2455863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PC running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Explorer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019675" y="4556125"/>
          <a:ext cx="752475" cy="596900"/>
        </p:xfrm>
        <a:graphic>
          <a:graphicData uri="http://schemas.openxmlformats.org/presentationml/2006/ole">
            <p:oleObj spid="_x0000_s36867" name="ClipArt" r:id="rId4" imgW="1305000" imgH="1085760" progId="">
              <p:embed/>
            </p:oleObj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7551738" y="3836988"/>
            <a:ext cx="12620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Server 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running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NCSA Web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server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3091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2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23"/>
          <p:cNvSpPr txBox="1">
            <a:spLocks noChangeArrowheads="1"/>
          </p:cNvSpPr>
          <p:nvPr/>
        </p:nvSpPr>
        <p:spPr bwMode="auto">
          <a:xfrm>
            <a:off x="4921250" y="5218113"/>
            <a:ext cx="132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Mac running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Navigator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87" name="Text Box 24"/>
          <p:cNvSpPr txBox="1">
            <a:spLocks noChangeArrowheads="1"/>
          </p:cNvSpPr>
          <p:nvPr/>
        </p:nvSpPr>
        <p:spPr bwMode="auto">
          <a:xfrm rot="1422049">
            <a:off x="6156325" y="2293938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request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88" name="Text Box 25"/>
          <p:cNvSpPr txBox="1">
            <a:spLocks noChangeArrowheads="1"/>
          </p:cNvSpPr>
          <p:nvPr/>
        </p:nvSpPr>
        <p:spPr bwMode="auto">
          <a:xfrm rot="-1692639">
            <a:off x="5946775" y="3789363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request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89" name="Text Box 26"/>
          <p:cNvSpPr txBox="1">
            <a:spLocks noChangeArrowheads="1"/>
          </p:cNvSpPr>
          <p:nvPr/>
        </p:nvSpPr>
        <p:spPr bwMode="auto">
          <a:xfrm rot="1411598">
            <a:off x="5969000" y="2741613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response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90" name="Text Box 28"/>
          <p:cNvSpPr txBox="1">
            <a:spLocks noChangeArrowheads="1"/>
          </p:cNvSpPr>
          <p:nvPr/>
        </p:nvSpPr>
        <p:spPr bwMode="auto">
          <a:xfrm rot="-1737783">
            <a:off x="6149975" y="4122738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response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5DC8E-4843-4838-89EC-89E446EA6062}" type="slidenum">
              <a:rPr lang="en-US"/>
              <a:pPr/>
              <a:t>30</a:t>
            </a:fld>
            <a:endParaRPr lang="en-US"/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4648200" y="3400425"/>
            <a:ext cx="3724275" cy="3143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http protocol: more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76350"/>
            <a:ext cx="4205288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http: TCP transport service:</a:t>
            </a:r>
            <a:endParaRPr lang="en-US" smtClean="0"/>
          </a:p>
          <a:p>
            <a:pPr eaLnBrk="1" hangingPunct="1"/>
            <a:r>
              <a:rPr lang="en-US" sz="2400" smtClean="0"/>
              <a:t>client initiates TCP connection (creates socket) to server, port 80</a:t>
            </a:r>
          </a:p>
          <a:p>
            <a:pPr eaLnBrk="1" hangingPunct="1"/>
            <a:r>
              <a:rPr lang="en-US" sz="2400" smtClean="0"/>
              <a:t>server accepts TCP connection from client</a:t>
            </a:r>
          </a:p>
          <a:p>
            <a:pPr eaLnBrk="1" hangingPunct="1"/>
            <a:r>
              <a:rPr lang="en-US" sz="2400" smtClean="0"/>
              <a:t>http messages (application-layer protocol messages) exchanged between browser (http client) and Web server (http server)</a:t>
            </a:r>
          </a:p>
          <a:p>
            <a:pPr eaLnBrk="1" hangingPunct="1"/>
            <a:r>
              <a:rPr lang="en-US" sz="2400" smtClean="0"/>
              <a:t>TCP connection closed</a:t>
            </a:r>
            <a:endParaRPr lang="en-US" smtClean="0"/>
          </a:p>
        </p:txBody>
      </p:sp>
      <p:sp>
        <p:nvSpPr>
          <p:cNvPr id="266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8113" y="1600200"/>
            <a:ext cx="3387725" cy="14097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http is “stateless”</a:t>
            </a:r>
            <a:endParaRPr lang="en-US" smtClean="0"/>
          </a:p>
          <a:p>
            <a:pPr eaLnBrk="1" hangingPunct="1"/>
            <a:r>
              <a:rPr lang="en-US" sz="2400" smtClean="0"/>
              <a:t>server maintains no information about past client requests</a:t>
            </a: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4810125" y="341947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Protocols that maintain “state” are complex!</a:t>
            </a: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past history (state) must be maintained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if server/client crashes, their views of “state” may be inconsistent, must be reconciled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602538" y="3160713"/>
            <a:ext cx="91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aside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49672E-FB11-4CFD-A4E2-BBB86AF34C84}" type="slidenum">
              <a:rPr lang="en-US"/>
              <a:pPr/>
              <a:t>31</a:t>
            </a:fld>
            <a:endParaRPr lang="en-US"/>
          </a:p>
        </p:txBody>
      </p:sp>
      <p:sp>
        <p:nvSpPr>
          <p:cNvPr id="27651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http example</a:t>
            </a:r>
            <a:endParaRPr lang="en-US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114425"/>
            <a:ext cx="8343900" cy="4667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Suppose user enters URL </a:t>
            </a:r>
            <a:r>
              <a:rPr lang="en-US" sz="2400" smtClean="0"/>
              <a:t>www.someSchool.edu/someDepartment/home.index</a:t>
            </a:r>
            <a:endParaRPr lang="en-US" smtClean="0"/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8963" y="2082800"/>
            <a:ext cx="4033837" cy="185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1a</a:t>
            </a:r>
            <a:r>
              <a:rPr lang="en-US" sz="2000" smtClean="0">
                <a:solidFill>
                  <a:srgbClr val="FF0000"/>
                </a:solidFill>
              </a:rPr>
              <a:t>.</a:t>
            </a:r>
            <a:r>
              <a:rPr lang="en-US" sz="2000" smtClean="0"/>
              <a:t> http client initiates TCP connection to http server (process) at www.someSchool.edu. Port 80 is default for http server.</a:t>
            </a:r>
            <a:endParaRPr lang="en-US" sz="2400" smtClean="0"/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2.</a:t>
            </a:r>
            <a:r>
              <a:rPr lang="en-US" sz="2400"/>
              <a:t> </a:t>
            </a:r>
            <a:r>
              <a:rPr lang="en-US" sz="2000"/>
              <a:t>http client sends http </a:t>
            </a:r>
            <a:r>
              <a:rPr lang="en-US" sz="2000" i="1">
                <a:solidFill>
                  <a:schemeClr val="accent2"/>
                </a:solidFill>
              </a:rPr>
              <a:t>request message</a:t>
            </a:r>
            <a:r>
              <a:rPr lang="en-US" sz="2000"/>
              <a:t> (containing URL) into TCP connection socket</a:t>
            </a: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1b.</a:t>
            </a:r>
            <a:r>
              <a:rPr lang="en-US" sz="2400"/>
              <a:t> </a:t>
            </a:r>
            <a:r>
              <a:rPr lang="en-US" sz="2000"/>
              <a:t>http server at host www.someSchool.edu waiting for TCP connection at port 80.  “accepts” connection, notifying client</a:t>
            </a:r>
            <a:endParaRPr lang="en-US" sz="2400"/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3.</a:t>
            </a:r>
            <a:r>
              <a:rPr lang="en-US" sz="2400"/>
              <a:t> </a:t>
            </a:r>
            <a:r>
              <a:rPr lang="en-US" sz="2000"/>
              <a:t>http server receives request message, forms </a:t>
            </a:r>
            <a:r>
              <a:rPr lang="en-US" sz="2000" i="1">
                <a:solidFill>
                  <a:schemeClr val="accent2"/>
                </a:solidFill>
              </a:rPr>
              <a:t>response message</a:t>
            </a:r>
            <a:r>
              <a:rPr lang="en-US" sz="2000"/>
              <a:t> containing requested object (someDepartment/home.index), sends message into socket</a:t>
            </a:r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2"/>
          <p:cNvSpPr txBox="1">
            <a:spLocks noChangeArrowheads="1"/>
          </p:cNvSpPr>
          <p:nvPr/>
        </p:nvSpPr>
        <p:spPr bwMode="auto">
          <a:xfrm>
            <a:off x="176213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time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FAC3EE-55D9-4F69-9B6C-56F6BB678E59}" type="slidenum">
              <a:rPr lang="en-US"/>
              <a:pPr/>
              <a:t>32</a:t>
            </a:fld>
            <a:endParaRPr lang="en-US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http example (cont.)</a:t>
            </a:r>
            <a:endParaRPr lang="en-US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52513" y="2036763"/>
            <a:ext cx="4033837" cy="1492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5</a:t>
            </a:r>
            <a:r>
              <a:rPr lang="en-US" sz="2000" smtClean="0">
                <a:solidFill>
                  <a:srgbClr val="FF0000"/>
                </a:solidFill>
              </a:rPr>
              <a:t>.</a:t>
            </a:r>
            <a:r>
              <a:rPr lang="en-US" sz="2000" smtClean="0"/>
              <a:t> http client receives response message containing html file, displays html.  Parsing html file, finds 10 referenced jpeg  objects</a:t>
            </a:r>
            <a:endParaRPr lang="en-US" sz="2400" smtClean="0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6.</a:t>
            </a:r>
            <a:r>
              <a:rPr lang="en-US" sz="2400"/>
              <a:t> </a:t>
            </a:r>
            <a:r>
              <a:rPr lang="en-US" sz="2000"/>
              <a:t>Steps 1-5 repeated for each of 10 jpeg objects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4.</a:t>
            </a:r>
            <a:r>
              <a:rPr lang="en-US" sz="2400"/>
              <a:t> </a:t>
            </a:r>
            <a:r>
              <a:rPr lang="en-US" sz="2000"/>
              <a:t>http server closes TCP connection. </a:t>
            </a:r>
            <a:endParaRPr lang="en-US" sz="2400"/>
          </a:p>
        </p:txBody>
      </p:sp>
      <p:sp>
        <p:nvSpPr>
          <p:cNvPr id="28679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time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CC8E62-4B3E-48BF-B72C-EC9F37B6CCE4}" type="slidenum">
              <a:rPr lang="en-US"/>
              <a:pPr/>
              <a:t>33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Non-persistent, persistent connections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1147763"/>
            <a:ext cx="3933825" cy="46482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u="sng" smtClean="0">
                <a:solidFill>
                  <a:srgbClr val="FF0000"/>
                </a:solidFill>
              </a:rPr>
              <a:t>Non-persistent</a:t>
            </a:r>
            <a:endParaRPr lang="en-US" smtClean="0"/>
          </a:p>
          <a:p>
            <a:pPr eaLnBrk="1" hangingPunct="1"/>
            <a:r>
              <a:rPr lang="en-US" sz="2400" smtClean="0"/>
              <a:t>http/1.0: server parses request, responds, closes TCP connection</a:t>
            </a:r>
          </a:p>
          <a:p>
            <a:pPr eaLnBrk="1" hangingPunct="1"/>
            <a:r>
              <a:rPr lang="en-US" sz="2400" smtClean="0"/>
              <a:t>2 RTTs to fetch object</a:t>
            </a:r>
          </a:p>
          <a:p>
            <a:pPr lvl="1" eaLnBrk="1" hangingPunct="1"/>
            <a:r>
              <a:rPr lang="en-US" smtClean="0"/>
              <a:t>TCP connection</a:t>
            </a:r>
          </a:p>
          <a:p>
            <a:pPr lvl="1" eaLnBrk="1" hangingPunct="1"/>
            <a:r>
              <a:rPr lang="en-US" smtClean="0"/>
              <a:t>object request/transfer</a:t>
            </a:r>
          </a:p>
          <a:p>
            <a:pPr eaLnBrk="1" hangingPunct="1"/>
            <a:r>
              <a:rPr lang="en-US" sz="2400" smtClean="0"/>
              <a:t>each transfer suffers from TCP’s initially slow sending rate</a:t>
            </a:r>
          </a:p>
          <a:p>
            <a:pPr eaLnBrk="1" hangingPunct="1"/>
            <a:r>
              <a:rPr lang="en-US" sz="2400" smtClean="0"/>
              <a:t>many browsers open multiple parallel connections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5" y="1392238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Persistent</a:t>
            </a: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default for http/1.1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Without Pipelining: on same TCP connection, client sends next request after the previous request’s object successfully received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With Pipelining: client sends requests for all referenced objects in one go after the tcp connection is established (i.e., handshaking is done)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fewer RTTs, less slow start.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8BBA9-BE59-45EC-AC36-0845643A55CD}" type="slidenum">
              <a:rPr lang="en-US"/>
              <a:pPr/>
              <a:t>34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Web Caches (proxy server)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19313"/>
            <a:ext cx="3711575" cy="3635375"/>
          </a:xfrm>
        </p:spPr>
        <p:txBody>
          <a:bodyPr/>
          <a:lstStyle/>
          <a:p>
            <a:pPr eaLnBrk="1" hangingPunct="1"/>
            <a:r>
              <a:rPr lang="en-US" sz="2400" smtClean="0"/>
              <a:t>user sets browser: Web accesses via web cache</a:t>
            </a:r>
          </a:p>
          <a:p>
            <a:pPr eaLnBrk="1" hangingPunct="1"/>
            <a:r>
              <a:rPr lang="en-US" sz="2400" smtClean="0"/>
              <a:t>client sends all http requests to  web cache</a:t>
            </a:r>
          </a:p>
          <a:p>
            <a:pPr lvl="1" eaLnBrk="1" hangingPunct="1"/>
            <a:r>
              <a:rPr lang="en-US" sz="2000" smtClean="0"/>
              <a:t>object in web cache: web cache returns object </a:t>
            </a:r>
          </a:p>
          <a:p>
            <a:pPr lvl="1" eaLnBrk="1" hangingPunct="1"/>
            <a:r>
              <a:rPr lang="en-US" sz="2000" smtClean="0"/>
              <a:t>else web cache requests object from origin server, then returns object to client</a:t>
            </a:r>
            <a:endParaRPr lang="en-US" smtClean="0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27050" y="1379538"/>
            <a:ext cx="7200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Goal:</a:t>
            </a:r>
            <a:r>
              <a:rPr lang="en-US" sz="2400"/>
              <a:t> satisfy client request without involving origin server</a:t>
            </a:r>
            <a:endParaRPr lang="en-US" sz="2800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38914" name="ClipArt" r:id="rId3" imgW="1305000" imgH="1085760" progId="">
              <p:embed/>
            </p:oleObj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client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38915" name="ClipArt" r:id="rId4" imgW="1305000" imgH="1085760" progId="">
              <p:embed/>
            </p:oleObj>
          </a:graphicData>
        </a:graphic>
      </p:graphicFrame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6024563" y="2774950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Proxy</a:t>
            </a:r>
          </a:p>
          <a:p>
            <a:pPr algn="ctr" eaLnBrk="0" hangingPunct="0"/>
            <a:r>
              <a:rPr lang="en-US" sz="2000">
                <a:latin typeface="Comic Sans MS" pitchFamily="66" charset="0"/>
              </a:rPr>
              <a:t>server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5162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1" name="Freeform 20"/>
          <p:cNvSpPr>
            <a:spLocks/>
          </p:cNvSpPr>
          <p:nvPr/>
        </p:nvSpPr>
        <p:spPr bwMode="auto">
          <a:xfrm>
            <a:off x="4765675" y="3141663"/>
            <a:ext cx="3251200" cy="730250"/>
          </a:xfrm>
          <a:custGeom>
            <a:avLst/>
            <a:gdLst>
              <a:gd name="T0" fmla="*/ 0 w 2048"/>
              <a:gd name="T1" fmla="*/ 2 h 460"/>
              <a:gd name="T2" fmla="*/ 1011 w 2048"/>
              <a:gd name="T3" fmla="*/ 460 h 460"/>
              <a:gd name="T4" fmla="*/ 2048 w 2048"/>
              <a:gd name="T5" fmla="*/ 0 h 460"/>
              <a:gd name="T6" fmla="*/ 0 60000 65536"/>
              <a:gd name="T7" fmla="*/ 0 60000 65536"/>
              <a:gd name="T8" fmla="*/ 0 60000 65536"/>
              <a:gd name="T9" fmla="*/ 0 w 2048"/>
              <a:gd name="T10" fmla="*/ 0 h 460"/>
              <a:gd name="T11" fmla="*/ 2048 w 204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22"/>
          <p:cNvSpPr>
            <a:spLocks noChangeShapeType="1"/>
          </p:cNvSpPr>
          <p:nvPr/>
        </p:nvSpPr>
        <p:spPr bwMode="auto">
          <a:xfrm flipV="1">
            <a:off x="4759325" y="409575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23"/>
          <p:cNvSpPr>
            <a:spLocks noChangeShapeType="1"/>
          </p:cNvSpPr>
          <p:nvPr/>
        </p:nvSpPr>
        <p:spPr bwMode="auto">
          <a:xfrm flipH="1">
            <a:off x="4810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24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client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5" name="Text Box 25"/>
          <p:cNvSpPr txBox="1">
            <a:spLocks noChangeArrowheads="1"/>
          </p:cNvSpPr>
          <p:nvPr/>
        </p:nvSpPr>
        <p:spPr bwMode="auto">
          <a:xfrm rot="1422049">
            <a:off x="4922838" y="3184525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request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6" name="Text Box 26"/>
          <p:cNvSpPr txBox="1">
            <a:spLocks noChangeArrowheads="1"/>
          </p:cNvSpPr>
          <p:nvPr/>
        </p:nvSpPr>
        <p:spPr bwMode="auto">
          <a:xfrm rot="-1692639">
            <a:off x="4625975" y="4200525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request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7" name="Text Box 27"/>
          <p:cNvSpPr txBox="1">
            <a:spLocks noChangeArrowheads="1"/>
          </p:cNvSpPr>
          <p:nvPr/>
        </p:nvSpPr>
        <p:spPr bwMode="auto">
          <a:xfrm rot="1411598">
            <a:off x="4664075" y="3562350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response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8" name="Text Box 28"/>
          <p:cNvSpPr txBox="1">
            <a:spLocks noChangeArrowheads="1"/>
          </p:cNvSpPr>
          <p:nvPr/>
        </p:nvSpPr>
        <p:spPr bwMode="auto">
          <a:xfrm rot="-1737783">
            <a:off x="4832350" y="4519613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response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174038" y="2765425"/>
            <a:ext cx="346075" cy="742950"/>
            <a:chOff x="4180" y="783"/>
            <a:chExt cx="150" cy="307"/>
          </a:xfrm>
        </p:grpSpPr>
        <p:sp>
          <p:nvSpPr>
            <p:cNvPr id="5154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5146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1" name="Freeform 49"/>
          <p:cNvSpPr>
            <a:spLocks/>
          </p:cNvSpPr>
          <p:nvPr/>
        </p:nvSpPr>
        <p:spPr bwMode="auto">
          <a:xfrm>
            <a:off x="4738688" y="3216275"/>
            <a:ext cx="3363912" cy="755650"/>
          </a:xfrm>
          <a:custGeom>
            <a:avLst/>
            <a:gdLst>
              <a:gd name="T0" fmla="*/ 2119 w 2119"/>
              <a:gd name="T1" fmla="*/ 0 h 476"/>
              <a:gd name="T2" fmla="*/ 1020 w 2119"/>
              <a:gd name="T3" fmla="*/ 476 h 476"/>
              <a:gd name="T4" fmla="*/ 0 w 2119"/>
              <a:gd name="T5" fmla="*/ 8 h 476"/>
              <a:gd name="T6" fmla="*/ 0 60000 65536"/>
              <a:gd name="T7" fmla="*/ 0 60000 65536"/>
              <a:gd name="T8" fmla="*/ 0 60000 65536"/>
              <a:gd name="T9" fmla="*/ 0 w 2119"/>
              <a:gd name="T10" fmla="*/ 0 h 476"/>
              <a:gd name="T11" fmla="*/ 2119 w 2119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50"/>
          <p:cNvSpPr txBox="1">
            <a:spLocks noChangeArrowheads="1"/>
          </p:cNvSpPr>
          <p:nvPr/>
        </p:nvSpPr>
        <p:spPr bwMode="auto">
          <a:xfrm rot="-1419968">
            <a:off x="6559550" y="3200400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request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43" name="Text Box 51"/>
          <p:cNvSpPr txBox="1">
            <a:spLocks noChangeArrowheads="1"/>
          </p:cNvSpPr>
          <p:nvPr/>
        </p:nvSpPr>
        <p:spPr bwMode="auto">
          <a:xfrm rot="-1415789">
            <a:off x="6616700" y="3543300"/>
            <a:ext cx="149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http response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44" name="Text Box 56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origin 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server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45" name="Text Box 57"/>
          <p:cNvSpPr txBox="1">
            <a:spLocks noChangeArrowheads="1"/>
          </p:cNvSpPr>
          <p:nvPr/>
        </p:nvSpPr>
        <p:spPr bwMode="auto">
          <a:xfrm>
            <a:off x="7913688" y="213201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origin 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server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E12D7-B891-4763-B903-F4C2E373E757}" type="slidenum">
              <a:rPr lang="en-US"/>
              <a:pPr/>
              <a:t>35</a:t>
            </a:fld>
            <a:endParaRPr lang="en-US"/>
          </a:p>
        </p:txBody>
      </p:sp>
      <p:sp>
        <p:nvSpPr>
          <p:cNvPr id="6151" name="Line 67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Why Web Caching?</a:t>
            </a:r>
            <a:endParaRPr lang="en-US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Assume:</a:t>
            </a:r>
            <a:r>
              <a:rPr lang="en-US" smtClean="0"/>
              <a:t> cache is “close” to client (e.g., in same network)</a:t>
            </a:r>
          </a:p>
          <a:p>
            <a:pPr eaLnBrk="1" hangingPunct="1"/>
            <a:r>
              <a:rPr lang="en-US" smtClean="0"/>
              <a:t>smaller response time: cache “closer” to client</a:t>
            </a:r>
          </a:p>
          <a:p>
            <a:pPr eaLnBrk="1" hangingPunct="1"/>
            <a:r>
              <a:rPr lang="en-US" smtClean="0"/>
              <a:t>decrease traffic to distant servers</a:t>
            </a:r>
          </a:p>
          <a:p>
            <a:pPr lvl="1" eaLnBrk="1" hangingPunct="1"/>
            <a:r>
              <a:rPr lang="en-US" smtClean="0"/>
              <a:t>link out of institutional/local ISP network often bottleneck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6250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6242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3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6234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622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6218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Text Box 66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Comic Sans MS" pitchFamily="66" charset="0"/>
              </a:rPr>
              <a:t>origin</a:t>
            </a:r>
          </a:p>
          <a:p>
            <a:pPr algn="r" eaLnBrk="0" hangingPunct="0"/>
            <a:r>
              <a:rPr lang="en-US" sz="2000">
                <a:latin typeface="Comic Sans MS" pitchFamily="66" charset="0"/>
              </a:rPr>
              <a:t>servers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60" name="Line 68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69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70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71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Freeform 51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6205" name="Oval 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Line 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Line 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Rectangle 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09" name="Oval 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15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6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12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66" name="Text Box 72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public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 Internet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67" name="Freeform 73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31 w 1868"/>
              <a:gd name="T1" fmla="*/ 327 h 876"/>
              <a:gd name="T2" fmla="*/ 103 w 1868"/>
              <a:gd name="T3" fmla="*/ 137 h 876"/>
              <a:gd name="T4" fmla="*/ 649 w 1868"/>
              <a:gd name="T5" fmla="*/ 17 h 876"/>
              <a:gd name="T6" fmla="*/ 1141 w 1868"/>
              <a:gd name="T7" fmla="*/ 35 h 876"/>
              <a:gd name="T8" fmla="*/ 1763 w 1868"/>
              <a:gd name="T9" fmla="*/ 121 h 876"/>
              <a:gd name="T10" fmla="*/ 1774 w 1868"/>
              <a:gd name="T11" fmla="*/ 741 h 876"/>
              <a:gd name="T12" fmla="*/ 1369 w 1868"/>
              <a:gd name="T13" fmla="*/ 845 h 876"/>
              <a:gd name="T14" fmla="*/ 781 w 1868"/>
              <a:gd name="T15" fmla="*/ 851 h 876"/>
              <a:gd name="T16" fmla="*/ 447 w 1868"/>
              <a:gd name="T17" fmla="*/ 847 h 876"/>
              <a:gd name="T18" fmla="*/ 168 w 1868"/>
              <a:gd name="T19" fmla="*/ 676 h 876"/>
              <a:gd name="T20" fmla="*/ 31 w 1868"/>
              <a:gd name="T21" fmla="*/ 32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74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39938" name="ClipArt" r:id="rId3" imgW="1305000" imgH="1085760" progId="">
              <p:embed/>
            </p:oleObj>
          </a:graphicData>
        </a:graphic>
      </p:graphicFrame>
      <p:graphicFrame>
        <p:nvGraphicFramePr>
          <p:cNvPr id="6147" name="Object 75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39939" name="ClipArt" r:id="rId4" imgW="1305000" imgH="1085760" progId="">
              <p:embed/>
            </p:oleObj>
          </a:graphicData>
        </a:graphic>
      </p:graphicFrame>
      <p:graphicFrame>
        <p:nvGraphicFramePr>
          <p:cNvPr id="6148" name="Object 76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39940" name="ClipArt" r:id="rId5" imgW="1305000" imgH="1085760" progId="">
              <p:embed/>
            </p:oleObj>
          </a:graphicData>
        </a:graphic>
      </p:graphicFrame>
      <p:graphicFrame>
        <p:nvGraphicFramePr>
          <p:cNvPr id="6149" name="Object 77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39941" name="ClipArt" r:id="rId6" imgW="1305000" imgH="1085760" progId="">
              <p:embed/>
            </p:oleObj>
          </a:graphicData>
        </a:graphic>
      </p:graphicFrame>
      <p:sp>
        <p:nvSpPr>
          <p:cNvPr id="6168" name="Line 89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90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91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92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Line 93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Line 94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6195" name="Freeform 8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197" name="AutoShape 7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Rectangle 8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Rectangle 8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AutoShape 8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Line 8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Line 8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Rectangle 8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Rectangle 8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618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19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18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76" name="Line 109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110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111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institutional</a:t>
            </a:r>
          </a:p>
          <a:p>
            <a:pPr algn="ctr" eaLnBrk="0" hangingPunct="0"/>
            <a:r>
              <a:rPr lang="en-US" sz="1600">
                <a:latin typeface="Comic Sans MS" pitchFamily="66" charset="0"/>
              </a:rPr>
              <a:t>network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79" name="Text Box 112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10 Mbps LAN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80" name="Text Box 113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1.5 Mbps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access link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81" name="Text Box 114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institutional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cache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5C342-082E-4D93-807D-A0A9DB772A67}" type="slidenum">
              <a:rPr lang="en-US"/>
              <a:pPr/>
              <a:t>36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DNS: Domain Name System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895350"/>
            <a:ext cx="4319588" cy="4849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People:</a:t>
            </a:r>
            <a:r>
              <a:rPr lang="en-US" smtClean="0"/>
              <a:t> many identifiers:</a:t>
            </a:r>
          </a:p>
          <a:p>
            <a:pPr lvl="1" eaLnBrk="1" hangingPunct="1"/>
            <a:r>
              <a:rPr lang="en-US" smtClean="0"/>
              <a:t>SSN, name, passport #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Internet hosts, routers:</a:t>
            </a:r>
            <a:endParaRPr lang="en-US" smtClean="0"/>
          </a:p>
          <a:p>
            <a:pPr lvl="1" eaLnBrk="1" hangingPunct="1"/>
            <a:r>
              <a:rPr lang="en-US" smtClean="0"/>
              <a:t>IP address (32 bit) - used for addressing datagrams</a:t>
            </a:r>
          </a:p>
          <a:p>
            <a:pPr lvl="1" eaLnBrk="1" hangingPunct="1"/>
            <a:r>
              <a:rPr lang="en-US" smtClean="0"/>
              <a:t>“name”, e.g., iiitb.ac.in - used by humans</a:t>
            </a:r>
          </a:p>
          <a:p>
            <a:pPr eaLnBrk="1" hangingPunct="1">
              <a:buFontTx/>
              <a:buNone/>
            </a:pPr>
            <a:r>
              <a:rPr lang="en-US" u="sng" smtClean="0">
                <a:solidFill>
                  <a:srgbClr val="FF0000"/>
                </a:solidFill>
              </a:rPr>
              <a:t>Q:</a:t>
            </a:r>
            <a:r>
              <a:rPr lang="en-US" smtClean="0"/>
              <a:t> map between IP addresses and name ?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914400"/>
            <a:ext cx="440055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Domain Name System:</a:t>
            </a:r>
            <a:endParaRPr lang="en-US" smtClean="0"/>
          </a:p>
          <a:p>
            <a:pPr eaLnBrk="1" hangingPunct="1"/>
            <a:r>
              <a:rPr lang="en-US" sz="2400" i="1" smtClean="0">
                <a:solidFill>
                  <a:schemeClr val="accent2"/>
                </a:solidFill>
              </a:rPr>
              <a:t>distributed database</a:t>
            </a:r>
            <a:r>
              <a:rPr lang="en-US" sz="2400" smtClean="0"/>
              <a:t> implemented in hierarchy of many </a:t>
            </a:r>
            <a:r>
              <a:rPr lang="en-US" sz="2400" i="1" smtClean="0">
                <a:solidFill>
                  <a:schemeClr val="accent2"/>
                </a:solidFill>
              </a:rPr>
              <a:t>name servers</a:t>
            </a:r>
            <a:endParaRPr lang="en-US" sz="2400" smtClean="0"/>
          </a:p>
          <a:p>
            <a:pPr eaLnBrk="1" hangingPunct="1"/>
            <a:r>
              <a:rPr lang="en-US" sz="2400" i="1" smtClean="0">
                <a:solidFill>
                  <a:schemeClr val="accent2"/>
                </a:solidFill>
              </a:rPr>
              <a:t>application-layer protocol</a:t>
            </a:r>
            <a:r>
              <a:rPr lang="en-US" sz="2400" smtClean="0"/>
              <a:t> host, routers, name servers to communicate to </a:t>
            </a:r>
            <a:r>
              <a:rPr lang="en-US" sz="2400" i="1" smtClean="0">
                <a:solidFill>
                  <a:schemeClr val="accent2"/>
                </a:solidFill>
              </a:rPr>
              <a:t>resolve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names (address/name translation)</a:t>
            </a:r>
          </a:p>
          <a:p>
            <a:pPr lvl="1" eaLnBrk="1" hangingPunct="1"/>
            <a:r>
              <a:rPr lang="en-US" smtClean="0"/>
              <a:t>note: core Internet function, implemented as application-layer protocol</a:t>
            </a:r>
          </a:p>
          <a:p>
            <a:pPr lvl="1" eaLnBrk="1" hangingPunct="1"/>
            <a:r>
              <a:rPr lang="en-US" smtClean="0"/>
              <a:t>complexity at network’s “edge”</a:t>
            </a:r>
            <a:endParaRPr lang="en-US" sz="20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1D69F-FDE2-4AA1-8D54-78373B1F28BB}" type="slidenum">
              <a:rPr lang="en-US"/>
              <a:pPr/>
              <a:t>37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5588"/>
            <a:ext cx="8229600" cy="552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Simple DNS example</a:t>
            </a:r>
            <a:endParaRPr lang="en-US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4300538" cy="5173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host </a:t>
            </a:r>
            <a:r>
              <a:rPr lang="en-US" b="1" smtClean="0">
                <a:latin typeface="Courier New" pitchFamily="49" charset="0"/>
              </a:rPr>
              <a:t>surf.eurecom.fr</a:t>
            </a:r>
            <a:r>
              <a:rPr lang="en-US" smtClean="0"/>
              <a:t> wants IP address of </a:t>
            </a:r>
            <a:r>
              <a:rPr lang="en-US" b="1" smtClean="0">
                <a:latin typeface="Courier New" pitchFamily="49" charset="0"/>
              </a:rPr>
              <a:t>gaia.cs.umass.edu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1.</a:t>
            </a:r>
            <a:r>
              <a:rPr lang="en-US" sz="2400" smtClean="0"/>
              <a:t> contacts its local DNS server, </a:t>
            </a:r>
            <a:r>
              <a:rPr lang="en-US" sz="2400" b="1" smtClean="0">
                <a:latin typeface="Courier New" pitchFamily="49" charset="0"/>
              </a:rPr>
              <a:t>dns.eurecom.fr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2.</a:t>
            </a:r>
            <a:r>
              <a:rPr lang="en-US" sz="2400" smtClean="0"/>
              <a:t> </a:t>
            </a:r>
            <a:r>
              <a:rPr lang="en-US" sz="2400" b="1" smtClean="0">
                <a:latin typeface="Courier New" pitchFamily="49" charset="0"/>
              </a:rPr>
              <a:t>dns.eurecom.fr</a:t>
            </a:r>
            <a:r>
              <a:rPr lang="en-US" sz="2400" smtClean="0"/>
              <a:t> contacts root name server, if necessary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3.</a:t>
            </a:r>
            <a:r>
              <a:rPr lang="en-US" sz="2400" smtClean="0"/>
              <a:t> root name server contacts authoritative name server, </a:t>
            </a:r>
            <a:r>
              <a:rPr lang="en-US" sz="2400" b="1" smtClean="0">
                <a:latin typeface="Courier New" pitchFamily="49" charset="0"/>
              </a:rPr>
              <a:t>dns.umass.edu,</a:t>
            </a:r>
            <a:r>
              <a:rPr lang="en-US" sz="2400" smtClean="0"/>
              <a:t> if necessary</a:t>
            </a:r>
            <a:r>
              <a:rPr lang="en-US" sz="2400" b="1" smtClean="0">
                <a:latin typeface="Courier New" pitchFamily="49" charset="0"/>
              </a:rPr>
              <a:t> 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103813" y="4635500"/>
          <a:ext cx="833437" cy="638175"/>
        </p:xfrm>
        <a:graphic>
          <a:graphicData uri="http://schemas.openxmlformats.org/presentationml/2006/ole">
            <p:oleObj spid="_x0000_s40962" name="ClipArt" r:id="rId3" imgW="1305000" imgH="1085760" progId="">
              <p:embed/>
            </p:oleObj>
          </a:graphicData>
        </a:graphic>
      </p:graphicFrame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4100513" y="5222875"/>
            <a:ext cx="20177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requesting host</a:t>
            </a:r>
            <a:endParaRPr lang="en-US" sz="2400">
              <a:latin typeface="Times New Roman" pitchFamily="18" charset="0"/>
            </a:endParaRPr>
          </a:p>
          <a:p>
            <a:pPr algn="ctr" eaLnBrk="0" hangingPunct="0"/>
            <a:r>
              <a:rPr lang="en-US" sz="1600" b="1">
                <a:latin typeface="Courier New" pitchFamily="49" charset="0"/>
              </a:rPr>
              <a:t>surf.eurecom.fr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645275" y="5345113"/>
            <a:ext cx="2262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gaia.cs.umass.edu</a:t>
            </a:r>
            <a:endParaRPr lang="en-US" sz="1600">
              <a:latin typeface="Times New Roman" pitchFamily="18" charset="0"/>
            </a:endParaRP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6970713" y="4597400"/>
          <a:ext cx="833437" cy="638175"/>
        </p:xfrm>
        <a:graphic>
          <a:graphicData uri="http://schemas.openxmlformats.org/presentationml/2006/ole">
            <p:oleObj spid="_x0000_s40963" name="ClipArt" r:id="rId4" imgW="1305000" imgH="108576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65738" y="2570163"/>
            <a:ext cx="369887" cy="657225"/>
            <a:chOff x="4180" y="783"/>
            <a:chExt cx="150" cy="307"/>
          </a:xfrm>
        </p:grpSpPr>
        <p:sp>
          <p:nvSpPr>
            <p:cNvPr id="12333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5791200" y="736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Comic Sans MS" pitchFamily="66" charset="0"/>
              </a:rPr>
              <a:t>root name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6543675" y="3408363"/>
            <a:ext cx="2600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authorititive name server</a:t>
            </a:r>
            <a:endParaRPr lang="en-US" sz="2400">
              <a:latin typeface="Times New Roman" pitchFamily="18" charset="0"/>
            </a:endParaRPr>
          </a:p>
          <a:p>
            <a:pPr algn="ctr" eaLnBrk="0" hangingPunct="0"/>
            <a:r>
              <a:rPr lang="en-US" sz="1600" b="1">
                <a:latin typeface="Courier New" pitchFamily="49" charset="0"/>
              </a:rPr>
              <a:t>dns.umass.edu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H="1" flipV="1">
            <a:off x="5314950" y="3257550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 flipV="1">
            <a:off x="5429250" y="1562100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>
            <a:off x="6734175" y="1743075"/>
            <a:ext cx="561975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22"/>
          <p:cNvSpPr>
            <a:spLocks noChangeShapeType="1"/>
          </p:cNvSpPr>
          <p:nvPr/>
        </p:nvSpPr>
        <p:spPr bwMode="auto">
          <a:xfrm flipH="1" flipV="1">
            <a:off x="6819900" y="1571625"/>
            <a:ext cx="647700" cy="933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23"/>
          <p:cNvSpPr>
            <a:spLocks noChangeShapeType="1"/>
          </p:cNvSpPr>
          <p:nvPr/>
        </p:nvSpPr>
        <p:spPr bwMode="auto">
          <a:xfrm flipH="1">
            <a:off x="5619750" y="1771650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24"/>
          <p:cNvSpPr>
            <a:spLocks noChangeShapeType="1"/>
          </p:cNvSpPr>
          <p:nvPr/>
        </p:nvSpPr>
        <p:spPr bwMode="auto">
          <a:xfrm>
            <a:off x="5505450" y="3286125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427538" y="3384550"/>
            <a:ext cx="2032000" cy="611188"/>
            <a:chOff x="2789" y="2132"/>
            <a:chExt cx="1280" cy="385"/>
          </a:xfrm>
        </p:grpSpPr>
        <p:sp>
          <p:nvSpPr>
            <p:cNvPr id="12331" name="Rectangle 26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Text Box 27"/>
            <p:cNvSpPr txBox="1">
              <a:spLocks noChangeArrowheads="1"/>
            </p:cNvSpPr>
            <p:nvPr/>
          </p:nvSpPr>
          <p:spPr bwMode="auto">
            <a:xfrm>
              <a:off x="2789" y="2132"/>
              <a:ext cx="128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local name server</a:t>
              </a:r>
              <a:endParaRPr lang="en-US" sz="2400"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b="1">
                  <a:latin typeface="Courier New" pitchFamily="49" charset="0"/>
                </a:rPr>
                <a:t>dns.eurecom.fr</a:t>
              </a:r>
              <a:endParaRPr lang="en-US" sz="1600">
                <a:latin typeface="Times New Roman" pitchFamily="18" charset="0"/>
              </a:endParaRPr>
            </a:p>
          </p:txBody>
        </p:sp>
      </p:grp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5026025" y="4113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8" name="Text Box 29"/>
          <p:cNvSpPr txBox="1">
            <a:spLocks noChangeArrowheads="1"/>
          </p:cNvSpPr>
          <p:nvPr/>
        </p:nvSpPr>
        <p:spPr bwMode="auto">
          <a:xfrm>
            <a:off x="5568950" y="1779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9" name="Text Box 30"/>
          <p:cNvSpPr txBox="1">
            <a:spLocks noChangeArrowheads="1"/>
          </p:cNvSpPr>
          <p:nvPr/>
        </p:nvSpPr>
        <p:spPr bwMode="auto">
          <a:xfrm>
            <a:off x="6711950" y="2027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7092950" y="1779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1" name="Text Box 32"/>
          <p:cNvSpPr txBox="1">
            <a:spLocks noChangeArrowheads="1"/>
          </p:cNvSpPr>
          <p:nvPr/>
        </p:nvSpPr>
        <p:spPr bwMode="auto">
          <a:xfrm>
            <a:off x="5940425" y="2103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12" name="Text Box 33"/>
          <p:cNvSpPr txBox="1">
            <a:spLocks noChangeArrowheads="1"/>
          </p:cNvSpPr>
          <p:nvPr/>
        </p:nvSpPr>
        <p:spPr bwMode="auto">
          <a:xfrm>
            <a:off x="5559425" y="415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6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380163" y="1150938"/>
            <a:ext cx="369887" cy="657225"/>
            <a:chOff x="4180" y="783"/>
            <a:chExt cx="150" cy="307"/>
          </a:xfrm>
        </p:grpSpPr>
        <p:sp>
          <p:nvSpPr>
            <p:cNvPr id="12323" name="AutoShape 3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AutoShape 3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208838" y="2579688"/>
            <a:ext cx="369887" cy="657225"/>
            <a:chOff x="4180" y="783"/>
            <a:chExt cx="150" cy="307"/>
          </a:xfrm>
        </p:grpSpPr>
        <p:sp>
          <p:nvSpPr>
            <p:cNvPr id="12315" name="AutoShape 4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4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4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AutoShape 4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5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Rectangle 5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052D4-8208-49FF-8052-5C4A5A439B82}" type="slidenum">
              <a:rPr lang="en-US"/>
              <a:pPr/>
              <a:t>38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3688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/>
              <a:t>Socket programming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2276475"/>
            <a:ext cx="4195763" cy="35988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Socket API</a:t>
            </a:r>
            <a:endParaRPr lang="en-US" sz="2800" smtClean="0"/>
          </a:p>
          <a:p>
            <a:pPr eaLnBrk="1" hangingPunct="1"/>
            <a:r>
              <a:rPr lang="en-US" sz="2400" smtClean="0"/>
              <a:t>introduced in BSD4.1 UNIX, 1981</a:t>
            </a:r>
          </a:p>
          <a:p>
            <a:pPr eaLnBrk="1" hangingPunct="1"/>
            <a:r>
              <a:rPr lang="en-US" sz="2400" smtClean="0"/>
              <a:t>explicitly created, used, released by apps </a:t>
            </a:r>
          </a:p>
          <a:p>
            <a:pPr eaLnBrk="1" hangingPunct="1"/>
            <a:r>
              <a:rPr lang="en-US" sz="2400" smtClean="0"/>
              <a:t>client/server paradigm </a:t>
            </a:r>
          </a:p>
          <a:p>
            <a:pPr eaLnBrk="1" hangingPunct="1"/>
            <a:r>
              <a:rPr lang="en-US" sz="2400" smtClean="0"/>
              <a:t>two types of transport service via socket API: </a:t>
            </a:r>
          </a:p>
          <a:p>
            <a:pPr lvl="1" eaLnBrk="1" hangingPunct="1"/>
            <a:r>
              <a:rPr lang="en-US" sz="2400" smtClean="0"/>
              <a:t>unreliable datagram </a:t>
            </a:r>
          </a:p>
          <a:p>
            <a:pPr lvl="1" eaLnBrk="1" hangingPunct="1"/>
            <a:r>
              <a:rPr lang="en-US" sz="2400" smtClean="0"/>
              <a:t>reliable, byte stream-oriented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48275" y="2314575"/>
            <a:ext cx="3338513" cy="3719513"/>
            <a:chOff x="3198" y="1248"/>
            <a:chExt cx="2103" cy="2343"/>
          </a:xfrm>
        </p:grpSpPr>
        <p:sp>
          <p:nvSpPr>
            <p:cNvPr id="53255" name="Text Box 5"/>
            <p:cNvSpPr txBox="1">
              <a:spLocks noChangeArrowheads="1"/>
            </p:cNvSpPr>
            <p:nvPr/>
          </p:nvSpPr>
          <p:spPr bwMode="auto">
            <a:xfrm>
              <a:off x="3223" y="1575"/>
              <a:ext cx="207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000">
                  <a:latin typeface="Comic Sans MS" pitchFamily="66" charset="0"/>
                </a:rPr>
                <a:t>a </a:t>
              </a:r>
              <a:r>
                <a:rPr lang="en-US" sz="2000" i="1">
                  <a:solidFill>
                    <a:srgbClr val="FF0000"/>
                  </a:solidFill>
                  <a:latin typeface="Comic Sans MS" pitchFamily="66" charset="0"/>
                </a:rPr>
                <a:t>host-local</a:t>
              </a:r>
              <a:r>
                <a:rPr lang="en-US" sz="2000">
                  <a:latin typeface="Comic Sans MS" pitchFamily="66" charset="0"/>
                </a:rPr>
                <a:t>, </a:t>
              </a:r>
              <a:r>
                <a:rPr lang="en-US" sz="2000" i="1">
                  <a:solidFill>
                    <a:srgbClr val="FF0000"/>
                  </a:solidFill>
                  <a:latin typeface="Comic Sans MS" pitchFamily="66" charset="0"/>
                </a:rPr>
                <a:t>application-created/owned</a:t>
              </a:r>
              <a:r>
                <a:rPr lang="en-US" sz="2000">
                  <a:latin typeface="Comic Sans MS" pitchFamily="66" charset="0"/>
                </a:rPr>
                <a:t>, </a:t>
              </a:r>
            </a:p>
            <a:p>
              <a:pPr algn="ctr" eaLnBrk="0" hangingPunct="0"/>
              <a:r>
                <a:rPr lang="en-US" sz="2000" i="1">
                  <a:solidFill>
                    <a:srgbClr val="FF0000"/>
                  </a:solidFill>
                  <a:latin typeface="Comic Sans MS" pitchFamily="66" charset="0"/>
                </a:rPr>
                <a:t>OS-controlled</a:t>
              </a:r>
              <a:r>
                <a:rPr lang="en-US" sz="2000">
                  <a:latin typeface="Comic Sans MS" pitchFamily="66" charset="0"/>
                </a:rPr>
                <a:t> interface (a “door”) into which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application process can 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both send and </a:t>
              </a:r>
            </a:p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receive</a:t>
              </a:r>
              <a:r>
                <a:rPr lang="en-US" sz="2000">
                  <a:latin typeface="Comic Sans MS" pitchFamily="66" charset="0"/>
                </a:rPr>
                <a:t> messages to/from another (remote or </a:t>
              </a:r>
            </a:p>
            <a:p>
              <a:pPr algn="ctr" eaLnBrk="0" hangingPunct="0"/>
              <a:r>
                <a:rPr lang="en-US" sz="2000">
                  <a:latin typeface="Comic Sans MS" pitchFamily="66" charset="0"/>
                </a:rPr>
                <a:t>local) application process</a:t>
              </a:r>
              <a:endParaRPr lang="en-US" sz="2000">
                <a:latin typeface="Times New Roman" pitchFamily="18" charset="0"/>
              </a:endParaRPr>
            </a:p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56" name="Rectangle 6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53258" name="Rectangle 8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9" name="Text Box 9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socket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619125" y="1276350"/>
            <a:ext cx="8162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0000"/>
                </a:solidFill>
              </a:rPr>
              <a:t>Goal:</a:t>
            </a:r>
            <a:r>
              <a:rPr lang="en-US" sz="2800"/>
              <a:t> learn how to build client/server application that communicate using sockets</a:t>
            </a:r>
            <a:endParaRPr lang="en-US" sz="24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FE7DEF-FA53-4534-8FE6-7F0C62297106}" type="slidenum">
              <a:rPr lang="en-US"/>
              <a:pPr/>
              <a:t>39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Socket-programming using TCP</a:t>
            </a:r>
            <a:endParaRPr lang="en-US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19225"/>
            <a:ext cx="7772400" cy="1533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800" u="sng" smtClean="0">
                <a:solidFill>
                  <a:srgbClr val="FF0000"/>
                </a:solidFill>
              </a:rPr>
              <a:t>Socket:</a:t>
            </a:r>
            <a:r>
              <a:rPr lang="en-US" sz="2800" smtClean="0"/>
              <a:t> a door between application process and end-end-transport protocol (UDP or TCP)</a:t>
            </a:r>
          </a:p>
          <a:p>
            <a:pPr eaLnBrk="1" hangingPunct="1">
              <a:buFontTx/>
              <a:buNone/>
            </a:pPr>
            <a:r>
              <a:rPr lang="en-US" sz="2800" u="sng" smtClean="0">
                <a:solidFill>
                  <a:srgbClr val="FF0000"/>
                </a:solidFill>
              </a:rPr>
              <a:t>TCP service:</a:t>
            </a:r>
            <a:r>
              <a:rPr lang="en-US" sz="2800" smtClean="0"/>
              <a:t> reliable transfer of </a:t>
            </a:r>
            <a:r>
              <a:rPr lang="en-US" sz="2800" b="1" smtClean="0">
                <a:solidFill>
                  <a:schemeClr val="accent2"/>
                </a:solidFill>
              </a:rPr>
              <a:t>bytes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smtClean="0"/>
              <a:t>from one process to another</a:t>
            </a:r>
            <a:endParaRPr lang="en-US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073275" y="3513138"/>
          <a:ext cx="1123950" cy="892175"/>
        </p:xfrm>
        <a:graphic>
          <a:graphicData uri="http://schemas.openxmlformats.org/presentationml/2006/ole">
            <p:oleObj spid="_x0000_s44034" name="ClipArt" r:id="rId3" imgW="1305000" imgH="108576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16138" y="3854450"/>
            <a:ext cx="1136650" cy="1584325"/>
            <a:chOff x="649" y="2260"/>
            <a:chExt cx="716" cy="998"/>
          </a:xfrm>
        </p:grpSpPr>
        <p:sp>
          <p:nvSpPr>
            <p:cNvPr id="15390" name="Rectangle 6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5391" name="Text Box 7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process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15396" name="Text Box 9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TCP with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buffers,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variables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5397" name="Rectangle 10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15394" name="Rectangle 12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Text Box 13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omic Sans MS" pitchFamily="66" charset="0"/>
                  </a:rPr>
                  <a:t>socket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517525" y="3681413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600">
                <a:latin typeface="Comic Sans MS" pitchFamily="66" charset="0"/>
              </a:rPr>
              <a:t>controlled by</a:t>
            </a:r>
          </a:p>
          <a:p>
            <a:pPr algn="r" eaLnBrk="0" hangingPunct="0"/>
            <a:r>
              <a:rPr lang="en-US" sz="1600">
                <a:latin typeface="Comic Sans MS" pitchFamily="66" charset="0"/>
              </a:rPr>
              <a:t>application</a:t>
            </a:r>
          </a:p>
          <a:p>
            <a:pPr algn="r" eaLnBrk="0" hangingPunct="0"/>
            <a:r>
              <a:rPr lang="en-US" sz="1600">
                <a:latin typeface="Comic Sans MS" pitchFamily="66" charset="0"/>
              </a:rPr>
              <a:t>developer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488950" y="45481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600">
                <a:latin typeface="Comic Sans MS" pitchFamily="66" charset="0"/>
              </a:rPr>
              <a:t>controlled by</a:t>
            </a:r>
          </a:p>
          <a:p>
            <a:pPr algn="r" eaLnBrk="0" hangingPunct="0"/>
            <a:r>
              <a:rPr lang="en-US" sz="1600">
                <a:latin typeface="Comic Sans MS" pitchFamily="66" charset="0"/>
              </a:rPr>
              <a:t>operating</a:t>
            </a:r>
          </a:p>
          <a:p>
            <a:pPr algn="r" eaLnBrk="0" hangingPunct="0"/>
            <a:r>
              <a:rPr lang="en-US" sz="1600">
                <a:latin typeface="Comic Sans MS" pitchFamily="66" charset="0"/>
              </a:rPr>
              <a:t>system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 flipV="1">
            <a:off x="1943100" y="389572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 flipH="1" flipV="1">
            <a:off x="1933575" y="447675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2157413" y="56007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host or</a:t>
            </a:r>
          </a:p>
          <a:p>
            <a:pPr algn="ctr" eaLnBrk="0" hangingPunct="0"/>
            <a:r>
              <a:rPr lang="en-US" sz="2000">
                <a:latin typeface="Comic Sans MS" pitchFamily="66" charset="0"/>
              </a:rPr>
              <a:t>server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5363" name="Object 19"/>
          <p:cNvGraphicFramePr>
            <a:graphicFrameLocks noChangeAspect="1"/>
          </p:cNvGraphicFramePr>
          <p:nvPr/>
        </p:nvGraphicFramePr>
        <p:xfrm>
          <a:off x="5730875" y="3408363"/>
          <a:ext cx="1123950" cy="892175"/>
        </p:xfrm>
        <a:graphic>
          <a:graphicData uri="http://schemas.openxmlformats.org/presentationml/2006/ole">
            <p:oleObj spid="_x0000_s44035" name="ClipArt" r:id="rId4" imgW="1305000" imgH="1085760" progId="">
              <p:embed/>
            </p:oleObj>
          </a:graphicData>
        </a:graphic>
      </p:graphicFrame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773738" y="3749675"/>
            <a:ext cx="1136650" cy="1584325"/>
            <a:chOff x="649" y="2260"/>
            <a:chExt cx="716" cy="998"/>
          </a:xfrm>
        </p:grpSpPr>
        <p:sp>
          <p:nvSpPr>
            <p:cNvPr id="15382" name="Rectangle 21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5383" name="Text Box 22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process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15388" name="Text Box 24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TCP with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buffers,</a:t>
                </a:r>
              </a:p>
              <a:p>
                <a:pPr algn="ctr" eaLnBrk="0" hangingPunct="0"/>
                <a:r>
                  <a:rPr lang="en-US">
                    <a:latin typeface="Comic Sans MS" pitchFamily="66" charset="0"/>
                  </a:rPr>
                  <a:t>variables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5389" name="Rectangle 25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15386" name="Rectangle 27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Text Box 28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omic Sans MS" pitchFamily="66" charset="0"/>
                  </a:rPr>
                  <a:t>socket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7118350" y="35194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controlled by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application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developer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5" name="Text Box 30"/>
          <p:cNvSpPr txBox="1">
            <a:spLocks noChangeArrowheads="1"/>
          </p:cNvSpPr>
          <p:nvPr/>
        </p:nvSpPr>
        <p:spPr bwMode="auto">
          <a:xfrm>
            <a:off x="7123113" y="4433888"/>
            <a:ext cx="1430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controlled by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operating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system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6" name="Line 31"/>
          <p:cNvSpPr>
            <a:spLocks noChangeShapeType="1"/>
          </p:cNvSpPr>
          <p:nvPr/>
        </p:nvSpPr>
        <p:spPr bwMode="auto">
          <a:xfrm flipV="1">
            <a:off x="7029450" y="376237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32"/>
          <p:cNvSpPr>
            <a:spLocks noChangeShapeType="1"/>
          </p:cNvSpPr>
          <p:nvPr/>
        </p:nvSpPr>
        <p:spPr bwMode="auto">
          <a:xfrm flipH="1" flipV="1">
            <a:off x="7019925" y="434340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Text Box 33"/>
          <p:cNvSpPr txBox="1">
            <a:spLocks noChangeArrowheads="1"/>
          </p:cNvSpPr>
          <p:nvPr/>
        </p:nvSpPr>
        <p:spPr bwMode="auto">
          <a:xfrm>
            <a:off x="5815013" y="5495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host or</a:t>
            </a:r>
          </a:p>
          <a:p>
            <a:pPr algn="ctr" eaLnBrk="0" hangingPunct="0"/>
            <a:r>
              <a:rPr lang="en-US" sz="2000">
                <a:latin typeface="Comic Sans MS" pitchFamily="66" charset="0"/>
              </a:rPr>
              <a:t>server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9" name="Freeform 34"/>
          <p:cNvSpPr>
            <a:spLocks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35"/>
          <p:cNvSpPr txBox="1">
            <a:spLocks noChangeArrowheads="1"/>
          </p:cNvSpPr>
          <p:nvPr/>
        </p:nvSpPr>
        <p:spPr bwMode="auto">
          <a:xfrm>
            <a:off x="3935413" y="48387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internet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81" name="Line 36"/>
          <p:cNvSpPr>
            <a:spLocks noChangeShapeType="1"/>
          </p:cNvSpPr>
          <p:nvPr/>
        </p:nvSpPr>
        <p:spPr bwMode="auto">
          <a:xfrm flipH="1">
            <a:off x="3228975" y="4733925"/>
            <a:ext cx="25336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0619-460F-4A71-9823-0CA19FCB0862}" type="slidenum">
              <a:rPr lang="en-US"/>
              <a:pPr/>
              <a:t>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chemeClr val="tx1"/>
                </a:solidFill>
              </a:rPr>
              <a:t>Why Networking and Communication is Important </a:t>
            </a:r>
            <a:r>
              <a:rPr lang="en-US" sz="2800">
                <a:solidFill>
                  <a:schemeClr val="tx1"/>
                </a:solidFill>
                <a:sym typeface="Wingdings" pitchFamily="2" charset="2"/>
              </a:rPr>
              <a:t> Touches all aspects of day to day of life!</a:t>
            </a:r>
            <a:endParaRPr lang="en-US" sz="2800">
              <a:solidFill>
                <a:schemeClr val="tx1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533400" y="990600"/>
          <a:ext cx="7620000" cy="5562600"/>
        </p:xfrm>
        <a:graphic>
          <a:graphicData uri="http://schemas.openxmlformats.org/presentationml/2006/ole">
            <p:oleObj spid="_x0000_s1026" name="Image" r:id="rId3" imgW="6620544" imgH="5387928" progId="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A69910-07A9-45BE-BA84-0C60DF66E803}" type="slidenum">
              <a:rPr lang="en-US"/>
              <a:pPr/>
              <a:t>40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Socket programming </a:t>
            </a:r>
            <a:r>
              <a:rPr lang="en-US" sz="4000" i="1" smtClean="0">
                <a:solidFill>
                  <a:srgbClr val="FF0000"/>
                </a:solidFill>
              </a:rPr>
              <a:t>with TCP</a:t>
            </a:r>
            <a:endParaRPr 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028700"/>
            <a:ext cx="3810000" cy="4972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Client must contact server</a:t>
            </a:r>
            <a:endParaRPr lang="en-US" smtClean="0"/>
          </a:p>
          <a:p>
            <a:pPr eaLnBrk="1" hangingPunct="1"/>
            <a:r>
              <a:rPr lang="en-US" sz="2400" smtClean="0"/>
              <a:t>server process must first be running</a:t>
            </a:r>
          </a:p>
          <a:p>
            <a:pPr eaLnBrk="1" hangingPunct="1"/>
            <a:r>
              <a:rPr lang="en-US" sz="2400" smtClean="0"/>
              <a:t>server must have created socket (door) that welcomes client’s contact</a:t>
            </a:r>
            <a:endParaRPr lang="en-US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Client contacts server by:</a:t>
            </a:r>
            <a:endParaRPr lang="en-US" smtClean="0"/>
          </a:p>
          <a:p>
            <a:pPr eaLnBrk="1" hangingPunct="1"/>
            <a:r>
              <a:rPr lang="en-US" sz="2400" smtClean="0"/>
              <a:t>creating client-local TCP socket</a:t>
            </a:r>
          </a:p>
          <a:p>
            <a:pPr eaLnBrk="1" hangingPunct="1"/>
            <a:r>
              <a:rPr lang="en-US" sz="2400" smtClean="0"/>
              <a:t>specifying IP address, port number of server process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047750"/>
            <a:ext cx="3962400" cy="33432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When </a:t>
            </a:r>
            <a:r>
              <a:rPr lang="en-US" sz="2400" smtClean="0">
                <a:solidFill>
                  <a:srgbClr val="FF0000"/>
                </a:solidFill>
              </a:rPr>
              <a:t>client creates socket</a:t>
            </a:r>
            <a:r>
              <a:rPr lang="en-US" sz="2400" smtClean="0"/>
              <a:t>: client TCP establishes connection to server TCP</a:t>
            </a:r>
          </a:p>
          <a:p>
            <a:pPr eaLnBrk="1" hangingPunct="1"/>
            <a:r>
              <a:rPr lang="en-US" sz="2400" smtClean="0"/>
              <a:t>When contacted by client, </a:t>
            </a:r>
            <a:r>
              <a:rPr lang="en-US" sz="2400" smtClean="0">
                <a:solidFill>
                  <a:srgbClr val="FF0000"/>
                </a:solidFill>
              </a:rPr>
              <a:t>server TCP creates new socket</a:t>
            </a:r>
            <a:r>
              <a:rPr lang="en-US" sz="2400" smtClean="0"/>
              <a:t> for server process to communicate with client</a:t>
            </a:r>
          </a:p>
          <a:p>
            <a:pPr lvl="1" eaLnBrk="1" hangingPunct="1"/>
            <a:r>
              <a:rPr lang="en-US" smtClean="0"/>
              <a:t>allows server to talk with multiple clients</a:t>
            </a:r>
            <a:endParaRPr lang="en-US" sz="2000" i="1" smtClean="0">
              <a:solidFill>
                <a:schemeClr val="accent2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00550" y="5222875"/>
            <a:ext cx="4133850" cy="1635125"/>
            <a:chOff x="2940" y="2888"/>
            <a:chExt cx="2604" cy="1030"/>
          </a:xfrm>
        </p:grpSpPr>
        <p:sp>
          <p:nvSpPr>
            <p:cNvPr id="54279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i="1">
                  <a:solidFill>
                    <a:schemeClr val="accent2"/>
                  </a:solidFill>
                  <a:latin typeface="Comic Sans MS" pitchFamily="66" charset="0"/>
                </a:rPr>
                <a:t>TCP provides reliable, in-order</a:t>
              </a:r>
            </a:p>
            <a:p>
              <a:pPr algn="ctr" eaLnBrk="0" hangingPunct="0"/>
              <a:r>
                <a:rPr lang="en-US" sz="2000" i="1">
                  <a:solidFill>
                    <a:schemeClr val="accent2"/>
                  </a:solidFill>
                  <a:latin typeface="Comic Sans MS" pitchFamily="66" charset="0"/>
                </a:rPr>
                <a:t> transfer of bytes (“pipe”) </a:t>
              </a:r>
            </a:p>
            <a:p>
              <a:pPr algn="ctr" eaLnBrk="0" hangingPunct="0"/>
              <a:r>
                <a:rPr lang="en-US" sz="2000" i="1">
                  <a:solidFill>
                    <a:schemeClr val="accent2"/>
                  </a:solidFill>
                  <a:latin typeface="Comic Sans MS" pitchFamily="66" charset="0"/>
                </a:rPr>
                <a:t>between client and server</a:t>
              </a:r>
            </a:p>
          </p:txBody>
        </p:sp>
        <p:sp>
          <p:nvSpPr>
            <p:cNvPr id="54280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54282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283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application viewpoint</a:t>
                </a:r>
                <a:endParaRPr lang="en-US">
                  <a:latin typeface="Comic Sans MS" pitchFamily="66" charset="0"/>
                </a:endParaRPr>
              </a:p>
            </p:txBody>
          </p:sp>
        </p:grp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5C6F4E-972E-4BE1-85F2-B8CE3179CC74}" type="slidenum">
              <a:rPr lang="en-US"/>
              <a:pPr/>
              <a:t>41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Client/server socket interaction: TCP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2863" y="3217863"/>
            <a:ext cx="2117725" cy="927100"/>
            <a:chOff x="827" y="2027"/>
            <a:chExt cx="1334" cy="584"/>
          </a:xfrm>
        </p:grpSpPr>
        <p:sp>
          <p:nvSpPr>
            <p:cNvPr id="55334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/>
                <a:t>wait for incoming</a:t>
              </a:r>
            </a:p>
            <a:p>
              <a:pPr eaLnBrk="0" hangingPunct="0"/>
              <a:r>
                <a:rPr lang="en-US" sz="1400"/>
                <a:t>connection request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5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connectionSocket =</a:t>
              </a:r>
            </a:p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welcomeSocket.accept()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03338" y="1881188"/>
            <a:ext cx="1635125" cy="1414462"/>
            <a:chOff x="821" y="1185"/>
            <a:chExt cx="1030" cy="89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55332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/>
                  <a:t>create socket,</a:t>
                </a:r>
              </a:p>
              <a:p>
                <a:pPr eaLnBrk="0" hangingPunct="0"/>
                <a:r>
                  <a:rPr lang="en-US" sz="1400"/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/>
                  <a:t>, for</a:t>
                </a:r>
              </a:p>
              <a:p>
                <a:pPr eaLnBrk="0" hangingPunct="0"/>
                <a:r>
                  <a:rPr lang="en-US" sz="1400"/>
                  <a:t>incoming request: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333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r" eaLnBrk="0" hangingPunct="0"/>
                <a:r>
                  <a:rPr lang="en-US" sz="1400">
                    <a:solidFill>
                      <a:srgbClr val="FF0000"/>
                    </a:solidFill>
                  </a:rPr>
                  <a:t>welcomeSocket = </a:t>
                </a:r>
              </a:p>
              <a:p>
                <a:pPr algn="r" eaLnBrk="0" hangingPunct="0"/>
                <a:r>
                  <a:rPr lang="en-US" sz="1400">
                    <a:solidFill>
                      <a:srgbClr val="FF0000"/>
                    </a:solidFill>
                  </a:rPr>
                  <a:t>ServerSocket()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55331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091113" y="3149600"/>
            <a:ext cx="2305050" cy="909638"/>
            <a:chOff x="3333" y="1156"/>
            <a:chExt cx="1452" cy="573"/>
          </a:xfrm>
        </p:grpSpPr>
        <p:sp>
          <p:nvSpPr>
            <p:cNvPr id="55328" name="Text Box 12"/>
            <p:cNvSpPr txBox="1">
              <a:spLocks noChangeArrowheads="1"/>
            </p:cNvSpPr>
            <p:nvPr/>
          </p:nvSpPr>
          <p:spPr bwMode="auto">
            <a:xfrm>
              <a:off x="3335" y="1156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/>
                <a:t>create socket,</a:t>
              </a:r>
            </a:p>
            <a:p>
              <a:pPr eaLnBrk="0" hangingPunct="0"/>
              <a:r>
                <a:rPr lang="en-US" sz="1400"/>
                <a:t>connect to </a:t>
              </a:r>
              <a:r>
                <a:rPr lang="en-US" sz="1400" b="1">
                  <a:latin typeface="Courier New" pitchFamily="49" charset="0"/>
                </a:rPr>
                <a:t>hostid</a:t>
              </a:r>
              <a:r>
                <a:rPr lang="en-US" sz="1400"/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29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FF0000"/>
                  </a:solidFill>
                </a:rPr>
                <a:t>clientSocket = </a:t>
              </a:r>
            </a:p>
            <a:p>
              <a:pPr algn="r" eaLnBrk="0" hangingPunct="0"/>
              <a:r>
                <a:rPr lang="en-US" sz="1400">
                  <a:solidFill>
                    <a:srgbClr val="FF0000"/>
                  </a:solidFill>
                </a:rPr>
                <a:t>Socket()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276350" y="3124200"/>
            <a:ext cx="5440363" cy="3352800"/>
            <a:chOff x="804" y="1968"/>
            <a:chExt cx="3427" cy="2112"/>
          </a:xfrm>
        </p:grpSpPr>
        <p:sp>
          <p:nvSpPr>
            <p:cNvPr id="55321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/>
                <a:t>close</a:t>
              </a:r>
            </a:p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connectionSocket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22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23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>
                <a:gd name="T0" fmla="*/ 492 w 492"/>
                <a:gd name="T1" fmla="*/ 1968 h 2112"/>
                <a:gd name="T2" fmla="*/ 492 w 492"/>
                <a:gd name="T3" fmla="*/ 2112 h 2112"/>
                <a:gd name="T4" fmla="*/ 0 w 492"/>
                <a:gd name="T5" fmla="*/ 2112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55325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/>
                  <a:t>read reply from</a:t>
                </a:r>
              </a:p>
              <a:p>
                <a:pPr eaLnBrk="0" hangingPunct="0"/>
                <a:r>
                  <a:rPr lang="en-US" sz="1400">
                    <a:solidFill>
                      <a:srgbClr val="FF0000"/>
                    </a:solidFill>
                  </a:rPr>
                  <a:t>clientSocket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326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/>
                  <a:t>close</a:t>
                </a:r>
              </a:p>
              <a:p>
                <a:pPr eaLnBrk="0" hangingPunct="0"/>
                <a:r>
                  <a:rPr lang="en-US" sz="1400">
                    <a:solidFill>
                      <a:srgbClr val="FF0000"/>
                    </a:solidFill>
                  </a:rPr>
                  <a:t>clientSocket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327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5304" name="Text Box 22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Server </a:t>
            </a:r>
            <a:r>
              <a:rPr lang="en-US">
                <a:latin typeface="Comic Sans MS" pitchFamily="66" charset="0"/>
              </a:rPr>
              <a:t>(running on </a:t>
            </a:r>
            <a:r>
              <a:rPr lang="en-US" b="1">
                <a:latin typeface="Courier New" pitchFamily="49" charset="0"/>
              </a:rPr>
              <a:t>hostid</a:t>
            </a:r>
            <a:r>
              <a:rPr lang="en-US">
                <a:latin typeface="Comic Sans MS" pitchFamily="66" charset="0"/>
              </a:rPr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305" name="Text Box 23"/>
          <p:cNvSpPr txBox="1">
            <a:spLocks noChangeArrowheads="1"/>
          </p:cNvSpPr>
          <p:nvPr/>
        </p:nvSpPr>
        <p:spPr bwMode="auto">
          <a:xfrm>
            <a:off x="5256213" y="1333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Client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933700" y="4010025"/>
            <a:ext cx="4041775" cy="1371600"/>
            <a:chOff x="1848" y="2526"/>
            <a:chExt cx="2546" cy="864"/>
          </a:xfrm>
        </p:grpSpPr>
        <p:sp>
          <p:nvSpPr>
            <p:cNvPr id="55316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55318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/>
                  <a:t>send request using</a:t>
                </a:r>
              </a:p>
              <a:p>
                <a:pPr eaLnBrk="0" hangingPunct="0"/>
                <a:r>
                  <a:rPr lang="en-US" sz="1400">
                    <a:solidFill>
                      <a:srgbClr val="FF0000"/>
                    </a:solidFill>
                  </a:rPr>
                  <a:t>clientSocket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5319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320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303338" y="4105275"/>
            <a:ext cx="4097337" cy="1487488"/>
            <a:chOff x="821" y="2586"/>
            <a:chExt cx="2581" cy="937"/>
          </a:xfrm>
        </p:grpSpPr>
        <p:sp>
          <p:nvSpPr>
            <p:cNvPr id="55311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/>
                <a:t>read request from</a:t>
              </a:r>
            </a:p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connectionSocket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2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/>
                <a:t>write reply to</a:t>
              </a:r>
            </a:p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connectionSocket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3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14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315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924175" y="3041650"/>
            <a:ext cx="2200275" cy="641350"/>
            <a:chOff x="1842" y="1916"/>
            <a:chExt cx="1386" cy="404"/>
          </a:xfrm>
        </p:grpSpPr>
        <p:sp>
          <p:nvSpPr>
            <p:cNvPr id="55309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310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TCP 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connection setup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 Layer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99FC0-DD2F-478F-BA36-D763407E9A7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  <a:latin typeface="Times New Roman" pitchFamily="18" charset="0"/>
              </a:rPr>
              <a:t>Transport Layer: Goals &amp; Overview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3400" y="13716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Our goals: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understand principles behind transport layer services: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multiplexing/demultiplexing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reliable data transfer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flow control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congestion control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instantiation and implementation in the Internet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8350" y="573088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Overview:</a:t>
            </a:r>
            <a:endParaRPr lang="en-US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transport layer services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multiplexing/demultiplexing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connectionless transport: UDP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principles of reliable data transfer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connection-oriented transport: TCP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reliable transfer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flow control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0">
                <a:latin typeface="Times New Roman" pitchFamily="18" charset="0"/>
              </a:rPr>
              <a:t>connection management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principles of congestion control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r>
              <a:rPr lang="en-US" b="0">
                <a:latin typeface="Times New Roman" pitchFamily="18" charset="0"/>
              </a:rPr>
              <a:t>TCP congestion control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50000"/>
              <a:buFont typeface="Wingdings" pitchFamily="2" charset="2"/>
              <a:buChar char="Ø"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D69FE1-794F-4E7F-A6FD-765C387DE6E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2800" smtClean="0"/>
              <a:t>Transport services and protocols</a:t>
            </a:r>
            <a:endParaRPr lang="en-US" smtClean="0"/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pPr marL="0" indent="0"/>
            <a:r>
              <a:rPr lang="en-US" sz="2000" smtClean="0"/>
              <a:t>provide</a:t>
            </a:r>
            <a:r>
              <a:rPr lang="en-US" sz="2000" i="1" smtClean="0">
                <a:solidFill>
                  <a:srgbClr val="FF0000"/>
                </a:solidFill>
              </a:rPr>
              <a:t> logical communication</a:t>
            </a:r>
            <a:r>
              <a:rPr lang="en-US" sz="2000" smtClean="0"/>
              <a:t> between app’ processes running on different hosts</a:t>
            </a:r>
          </a:p>
          <a:p>
            <a:pPr marL="0" indent="0"/>
            <a:r>
              <a:rPr lang="en-US" sz="2000" smtClean="0"/>
              <a:t>transport protocols run in end systems </a:t>
            </a:r>
          </a:p>
          <a:p>
            <a:pPr marL="0" indent="0"/>
            <a:r>
              <a:rPr lang="en-US" sz="2000" smtClean="0">
                <a:solidFill>
                  <a:srgbClr val="FF0000"/>
                </a:solidFill>
              </a:rPr>
              <a:t>transport vs network layer services:</a:t>
            </a:r>
            <a:endParaRPr lang="en-US" sz="2000" smtClean="0"/>
          </a:p>
          <a:p>
            <a:pPr marL="0" indent="0"/>
            <a:r>
              <a:rPr lang="en-US" sz="2000" i="1" smtClean="0">
                <a:solidFill>
                  <a:schemeClr val="accent2"/>
                </a:solidFill>
              </a:rPr>
              <a:t>network layer:</a:t>
            </a:r>
            <a:r>
              <a:rPr lang="en-US" sz="2000" smtClean="0"/>
              <a:t> data transfer between end systems</a:t>
            </a:r>
          </a:p>
          <a:p>
            <a:pPr marL="0" indent="0"/>
            <a:r>
              <a:rPr lang="en-US" sz="2000" i="1" smtClean="0">
                <a:solidFill>
                  <a:schemeClr val="accent2"/>
                </a:solidFill>
              </a:rPr>
              <a:t>transport layer:</a:t>
            </a:r>
            <a:r>
              <a:rPr lang="en-US" sz="2000" smtClean="0"/>
              <a:t> data transfer between processes </a:t>
            </a:r>
          </a:p>
          <a:p>
            <a:pPr marL="457200" lvl="1" indent="0"/>
            <a:r>
              <a:rPr lang="en-US" sz="1800" smtClean="0"/>
              <a:t>relies on, enhances, network layer services </a:t>
            </a:r>
          </a:p>
          <a:p>
            <a:pPr marL="457200" lvl="1" indent="0"/>
            <a:endParaRPr lang="en-US" sz="1800" smtClean="0"/>
          </a:p>
          <a:p>
            <a:pPr marL="0" indent="0"/>
            <a:endParaRPr lang="en-US" sz="2400" smtClean="0"/>
          </a:p>
        </p:txBody>
      </p:sp>
      <p:sp>
        <p:nvSpPr>
          <p:cNvPr id="1044" name="Freeform 5"/>
          <p:cNvSpPr>
            <a:spLocks/>
          </p:cNvSpPr>
          <p:nvPr/>
        </p:nvSpPr>
        <p:spPr bwMode="auto">
          <a:xfrm>
            <a:off x="6788150" y="2019300"/>
            <a:ext cx="1798638" cy="167481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Freeform 6"/>
          <p:cNvSpPr>
            <a:spLocks/>
          </p:cNvSpPr>
          <p:nvPr/>
        </p:nvSpPr>
        <p:spPr bwMode="auto">
          <a:xfrm>
            <a:off x="4908550" y="1876425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Freeform 7"/>
          <p:cNvSpPr>
            <a:spLocks/>
          </p:cNvSpPr>
          <p:nvPr/>
        </p:nvSpPr>
        <p:spPr bwMode="auto">
          <a:xfrm>
            <a:off x="5276850" y="3327400"/>
            <a:ext cx="2974975" cy="221932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6025" y="2011363"/>
            <a:ext cx="733425" cy="319087"/>
            <a:chOff x="3552" y="246"/>
            <a:chExt cx="527" cy="248"/>
          </a:xfrm>
        </p:grpSpPr>
        <p:graphicFrame>
          <p:nvGraphicFramePr>
            <p:cNvPr id="1039" name="Object 9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46095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040" name="Object 10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46096" name="Clip" r:id="rId5" imgW="676440" imgH="485640" progId="">
                <p:embed/>
              </p:oleObj>
            </a:graphicData>
          </a:graphic>
        </p:graphicFrame>
        <p:sp>
          <p:nvSpPr>
            <p:cNvPr id="1298" name="Line 11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6025" y="2606675"/>
            <a:ext cx="733425" cy="319088"/>
            <a:chOff x="3552" y="246"/>
            <a:chExt cx="527" cy="248"/>
          </a:xfrm>
        </p:grpSpPr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4609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46094" name="Clip" r:id="rId7" imgW="676440" imgH="485640" progId="">
                <p:embed/>
              </p:oleObj>
            </a:graphicData>
          </a:graphic>
        </p:graphicFrame>
        <p:sp>
          <p:nvSpPr>
            <p:cNvPr id="1297" name="Line 15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02263" y="2393950"/>
            <a:ext cx="69850" cy="214313"/>
            <a:chOff x="3842" y="406"/>
            <a:chExt cx="51" cy="167"/>
          </a:xfrm>
        </p:grpSpPr>
        <p:sp>
          <p:nvSpPr>
            <p:cNvPr id="1294" name="Oval 1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5" name="Oval 1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6" name="Oval 1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872163" y="2897188"/>
            <a:ext cx="209550" cy="395287"/>
            <a:chOff x="4180" y="783"/>
            <a:chExt cx="150" cy="307"/>
          </a:xfrm>
        </p:grpSpPr>
        <p:sp>
          <p:nvSpPr>
            <p:cNvPr id="1286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9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3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5400000">
            <a:off x="6184900" y="2974975"/>
            <a:ext cx="80963" cy="233363"/>
            <a:chOff x="3842" y="406"/>
            <a:chExt cx="51" cy="167"/>
          </a:xfrm>
        </p:grpSpPr>
        <p:sp>
          <p:nvSpPr>
            <p:cNvPr id="1283" name="Oval 3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" name="Oval 3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" name="Oval 3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Line 33"/>
          <p:cNvSpPr>
            <a:spLocks noChangeShapeType="1"/>
          </p:cNvSpPr>
          <p:nvPr/>
        </p:nvSpPr>
        <p:spPr bwMode="auto">
          <a:xfrm>
            <a:off x="6008688" y="28051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Line 34"/>
          <p:cNvSpPr>
            <a:spLocks noChangeShapeType="1"/>
          </p:cNvSpPr>
          <p:nvPr/>
        </p:nvSpPr>
        <p:spPr bwMode="auto">
          <a:xfrm>
            <a:off x="6011863" y="28019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35"/>
          <p:cNvSpPr>
            <a:spLocks noChangeShapeType="1"/>
          </p:cNvSpPr>
          <p:nvPr/>
        </p:nvSpPr>
        <p:spPr bwMode="auto">
          <a:xfrm>
            <a:off x="6507163" y="280035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36"/>
          <p:cNvSpPr>
            <a:spLocks noChangeShapeType="1"/>
          </p:cNvSpPr>
          <p:nvPr/>
        </p:nvSpPr>
        <p:spPr bwMode="auto">
          <a:xfrm>
            <a:off x="5708650" y="226536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37"/>
          <p:cNvSpPr>
            <a:spLocks noChangeShapeType="1"/>
          </p:cNvSpPr>
          <p:nvPr/>
        </p:nvSpPr>
        <p:spPr bwMode="auto">
          <a:xfrm flipV="1">
            <a:off x="5721350" y="255111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38"/>
          <p:cNvSpPr>
            <a:spLocks noChangeShapeType="1"/>
          </p:cNvSpPr>
          <p:nvPr/>
        </p:nvSpPr>
        <p:spPr bwMode="auto">
          <a:xfrm flipV="1">
            <a:off x="6248400" y="263683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7463" y="2874963"/>
            <a:ext cx="209550" cy="395287"/>
            <a:chOff x="4180" y="783"/>
            <a:chExt cx="150" cy="307"/>
          </a:xfrm>
        </p:grpSpPr>
        <p:sp>
          <p:nvSpPr>
            <p:cNvPr id="1275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7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410200" y="3494088"/>
            <a:ext cx="479425" cy="925512"/>
            <a:chOff x="3314" y="1248"/>
            <a:chExt cx="344" cy="694"/>
          </a:xfrm>
        </p:grpSpPr>
        <p:graphicFrame>
          <p:nvGraphicFramePr>
            <p:cNvPr id="1035" name="Object 49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p:oleObj spid="_x0000_s46091" name="Clip" r:id="rId8" imgW="1305000" imgH="1085760" progId="">
                <p:embed/>
              </p:oleObj>
            </a:graphicData>
          </a:graphic>
        </p:graphicFrame>
        <p:sp>
          <p:nvSpPr>
            <p:cNvPr id="1268" name="Line 50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6" name="Object 51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p:oleObj spid="_x0000_s46092" name="Clip" r:id="rId9" imgW="1305000" imgH="1085760" progId="">
                <p:embed/>
              </p:oleObj>
            </a:graphicData>
          </a:graphic>
        </p:graphicFrame>
        <p:sp>
          <p:nvSpPr>
            <p:cNvPr id="1269" name="Line 52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272" name="Oval 5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Oval 5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Oval 5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1" name="Line 57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6278563" y="4503738"/>
          <a:ext cx="417512" cy="331787"/>
        </p:xfrm>
        <a:graphic>
          <a:graphicData uri="http://schemas.openxmlformats.org/presentationml/2006/ole">
            <p:oleObj spid="_x0000_s46082" name="Clip" r:id="rId10" imgW="1305000" imgH="1085760" progId="">
              <p:embed/>
            </p:oleObj>
          </a:graphicData>
        </a:graphic>
      </p:graphicFrame>
      <p:graphicFrame>
        <p:nvGraphicFramePr>
          <p:cNvPr id="1027" name="Object 59"/>
          <p:cNvGraphicFramePr>
            <a:graphicFrameLocks noChangeAspect="1"/>
          </p:cNvGraphicFramePr>
          <p:nvPr/>
        </p:nvGraphicFramePr>
        <p:xfrm>
          <a:off x="5664200" y="4492625"/>
          <a:ext cx="415925" cy="330200"/>
        </p:xfrm>
        <a:graphic>
          <a:graphicData uri="http://schemas.openxmlformats.org/presentationml/2006/ole">
            <p:oleObj spid="_x0000_s46083" name="Clip" r:id="rId11" imgW="1305000" imgH="1085760" progId="">
              <p:embed/>
            </p:oleObj>
          </a:graphicData>
        </a:graphic>
      </p:graphicFrame>
      <p:sp>
        <p:nvSpPr>
          <p:cNvPr id="1060" name="Oval 60"/>
          <p:cNvSpPr>
            <a:spLocks noChangeArrowheads="1"/>
          </p:cNvSpPr>
          <p:nvPr/>
        </p:nvSpPr>
        <p:spPr bwMode="auto">
          <a:xfrm rot="-5400000">
            <a:off x="6080919" y="4596606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Oval 61"/>
          <p:cNvSpPr>
            <a:spLocks noChangeArrowheads="1"/>
          </p:cNvSpPr>
          <p:nvPr/>
        </p:nvSpPr>
        <p:spPr bwMode="auto">
          <a:xfrm rot="-5400000">
            <a:off x="6165851" y="4594225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Oval 62"/>
          <p:cNvSpPr>
            <a:spLocks noChangeArrowheads="1"/>
          </p:cNvSpPr>
          <p:nvPr/>
        </p:nvSpPr>
        <p:spPr bwMode="auto">
          <a:xfrm rot="-5400000">
            <a:off x="6243637" y="4598988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63"/>
          <p:cNvSpPr>
            <a:spLocks noChangeShapeType="1"/>
          </p:cNvSpPr>
          <p:nvPr/>
        </p:nvSpPr>
        <p:spPr bwMode="auto">
          <a:xfrm rot="-5400000">
            <a:off x="6503194" y="44791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64"/>
          <p:cNvSpPr>
            <a:spLocks noChangeShapeType="1"/>
          </p:cNvSpPr>
          <p:nvPr/>
        </p:nvSpPr>
        <p:spPr bwMode="auto">
          <a:xfrm rot="5400000" flipH="1">
            <a:off x="5876925" y="44704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65"/>
          <p:cNvSpPr>
            <a:spLocks noChangeShapeType="1"/>
          </p:cNvSpPr>
          <p:nvPr/>
        </p:nvSpPr>
        <p:spPr bwMode="auto">
          <a:xfrm rot="16200000" flipV="1">
            <a:off x="6223794" y="41314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Line 66"/>
          <p:cNvSpPr>
            <a:spLocks noChangeShapeType="1"/>
          </p:cNvSpPr>
          <p:nvPr/>
        </p:nvSpPr>
        <p:spPr bwMode="auto">
          <a:xfrm flipV="1">
            <a:off x="5889625" y="407035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Line 67"/>
          <p:cNvSpPr>
            <a:spLocks noChangeShapeType="1"/>
          </p:cNvSpPr>
          <p:nvPr/>
        </p:nvSpPr>
        <p:spPr bwMode="auto">
          <a:xfrm>
            <a:off x="6491288" y="411638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68"/>
          <p:cNvSpPr>
            <a:spLocks noChangeShapeType="1"/>
          </p:cNvSpPr>
          <p:nvPr/>
        </p:nvSpPr>
        <p:spPr bwMode="auto">
          <a:xfrm flipH="1">
            <a:off x="7286625" y="41132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69"/>
          <p:cNvGraphicFramePr>
            <a:graphicFrameLocks noChangeAspect="1"/>
          </p:cNvGraphicFramePr>
          <p:nvPr/>
        </p:nvGraphicFramePr>
        <p:xfrm>
          <a:off x="7464425" y="3665538"/>
          <a:ext cx="203200" cy="241300"/>
        </p:xfrm>
        <a:graphic>
          <a:graphicData uri="http://schemas.openxmlformats.org/presentationml/2006/ole">
            <p:oleObj spid="_x0000_s46084" name="Clip" r:id="rId12" imgW="981000" imgH="1209600" progId="">
              <p:embed/>
            </p:oleObj>
          </a:graphicData>
        </a:graphic>
      </p:graphicFrame>
      <p:graphicFrame>
        <p:nvGraphicFramePr>
          <p:cNvPr id="1029" name="Object 70"/>
          <p:cNvGraphicFramePr>
            <a:graphicFrameLocks noChangeAspect="1"/>
          </p:cNvGraphicFramePr>
          <p:nvPr/>
        </p:nvGraphicFramePr>
        <p:xfrm>
          <a:off x="6127750" y="3746500"/>
          <a:ext cx="203200" cy="239713"/>
        </p:xfrm>
        <a:graphic>
          <a:graphicData uri="http://schemas.openxmlformats.org/presentationml/2006/ole">
            <p:oleObj spid="_x0000_s46085" name="Clip" r:id="rId13" imgW="981000" imgH="1209600" progId="">
              <p:embed/>
            </p:oleObj>
          </a:graphicData>
        </a:graphic>
      </p:graphicFrame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475413" y="4943475"/>
            <a:ext cx="406400" cy="427038"/>
            <a:chOff x="2870" y="1518"/>
            <a:chExt cx="292" cy="320"/>
          </a:xfrm>
        </p:grpSpPr>
        <p:graphicFrame>
          <p:nvGraphicFramePr>
            <p:cNvPr id="1033" name="Object 7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6089" name="Clip" r:id="rId14" imgW="819000" imgH="847800" progId="">
                <p:embed/>
              </p:oleObj>
            </a:graphicData>
          </a:graphic>
        </p:graphicFrame>
        <p:graphicFrame>
          <p:nvGraphicFramePr>
            <p:cNvPr id="1034" name="Object 7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6090" name="Clip" r:id="rId15" imgW="1266840" imgH="1200240" progId="">
                <p:embed/>
              </p:oleObj>
            </a:graphicData>
          </a:graphic>
        </p:graphicFrame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7253288" y="4975225"/>
            <a:ext cx="406400" cy="427038"/>
            <a:chOff x="2870" y="1518"/>
            <a:chExt cx="292" cy="320"/>
          </a:xfrm>
        </p:grpSpPr>
        <p:graphicFrame>
          <p:nvGraphicFramePr>
            <p:cNvPr id="1031" name="Object 7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6087" name="Clip" r:id="rId16" imgW="819000" imgH="847800" progId="">
                <p:embed/>
              </p:oleObj>
            </a:graphicData>
          </a:graphic>
        </p:graphicFrame>
        <p:graphicFrame>
          <p:nvGraphicFramePr>
            <p:cNvPr id="1032" name="Object 7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6088" name="Clip" r:id="rId17" imgW="1266840" imgH="1200240" progId="">
                <p:embed/>
              </p:oleObj>
            </a:graphicData>
          </a:graphic>
        </p:graphicFrame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6838950" y="4691063"/>
            <a:ext cx="379413" cy="376237"/>
            <a:chOff x="4733" y="2082"/>
            <a:chExt cx="272" cy="282"/>
          </a:xfrm>
        </p:grpSpPr>
        <p:graphicFrame>
          <p:nvGraphicFramePr>
            <p:cNvPr id="1030" name="Object 79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p:oleObj spid="_x0000_s46086" name="Clip" r:id="rId18" imgW="819000" imgH="847800" progId="">
                <p:embed/>
              </p:oleObj>
            </a:graphicData>
          </a:graphic>
        </p:graphicFrame>
        <p:sp>
          <p:nvSpPr>
            <p:cNvPr id="1267" name="Rectangle 80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2" name="Line 81"/>
          <p:cNvSpPr>
            <a:spLocks noChangeShapeType="1"/>
          </p:cNvSpPr>
          <p:nvPr/>
        </p:nvSpPr>
        <p:spPr bwMode="auto">
          <a:xfrm>
            <a:off x="7145338" y="4594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7866063" y="4017963"/>
            <a:ext cx="207962" cy="409575"/>
            <a:chOff x="4180" y="783"/>
            <a:chExt cx="150" cy="307"/>
          </a:xfrm>
        </p:grpSpPr>
        <p:sp>
          <p:nvSpPr>
            <p:cNvPr id="1259" name="AutoShape 8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" name="Rectangle 8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" name="Rectangle 8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" name="AutoShape 8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3" name="Line 8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" name="Line 8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5" name="Rectangle 8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6" name="Rectangle 9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7853363" y="4462463"/>
            <a:ext cx="207962" cy="409575"/>
            <a:chOff x="4180" y="783"/>
            <a:chExt cx="150" cy="307"/>
          </a:xfrm>
        </p:grpSpPr>
        <p:sp>
          <p:nvSpPr>
            <p:cNvPr id="1251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4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5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7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" name="Line 100"/>
          <p:cNvSpPr>
            <a:spLocks noChangeShapeType="1"/>
          </p:cNvSpPr>
          <p:nvPr/>
        </p:nvSpPr>
        <p:spPr bwMode="auto">
          <a:xfrm rot="5400000" flipH="1">
            <a:off x="7479506" y="43918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Line 101"/>
          <p:cNvSpPr>
            <a:spLocks noChangeShapeType="1"/>
          </p:cNvSpPr>
          <p:nvPr/>
        </p:nvSpPr>
        <p:spPr bwMode="auto">
          <a:xfrm rot="-5400000">
            <a:off x="7833519" y="464423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Line 102"/>
          <p:cNvSpPr>
            <a:spLocks noChangeShapeType="1"/>
          </p:cNvSpPr>
          <p:nvPr/>
        </p:nvSpPr>
        <p:spPr bwMode="auto">
          <a:xfrm rot="-5400000">
            <a:off x="7823200" y="41751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Line 103"/>
          <p:cNvSpPr>
            <a:spLocks noChangeShapeType="1"/>
          </p:cNvSpPr>
          <p:nvPr/>
        </p:nvSpPr>
        <p:spPr bwMode="auto">
          <a:xfrm flipV="1">
            <a:off x="6502400" y="231616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Line 104"/>
          <p:cNvSpPr>
            <a:spLocks noChangeShapeType="1"/>
          </p:cNvSpPr>
          <p:nvPr/>
        </p:nvSpPr>
        <p:spPr bwMode="auto">
          <a:xfrm>
            <a:off x="7437438" y="230028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Line 105"/>
          <p:cNvSpPr>
            <a:spLocks noChangeShapeType="1"/>
          </p:cNvSpPr>
          <p:nvPr/>
        </p:nvSpPr>
        <p:spPr bwMode="auto">
          <a:xfrm flipH="1">
            <a:off x="7956550" y="263683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Line 106"/>
          <p:cNvSpPr>
            <a:spLocks noChangeShapeType="1"/>
          </p:cNvSpPr>
          <p:nvPr/>
        </p:nvSpPr>
        <p:spPr bwMode="auto">
          <a:xfrm>
            <a:off x="7186613" y="24130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Line 107"/>
          <p:cNvSpPr>
            <a:spLocks noChangeShapeType="1"/>
          </p:cNvSpPr>
          <p:nvPr/>
        </p:nvSpPr>
        <p:spPr bwMode="auto">
          <a:xfrm>
            <a:off x="7212013" y="306070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108"/>
          <p:cNvSpPr>
            <a:spLocks noChangeShapeType="1"/>
          </p:cNvSpPr>
          <p:nvPr/>
        </p:nvSpPr>
        <p:spPr bwMode="auto">
          <a:xfrm flipH="1">
            <a:off x="7672388" y="352583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Line 109"/>
          <p:cNvSpPr>
            <a:spLocks noChangeShapeType="1"/>
          </p:cNvSpPr>
          <p:nvPr/>
        </p:nvSpPr>
        <p:spPr bwMode="auto">
          <a:xfrm flipH="1">
            <a:off x="7445375" y="260508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Line 110"/>
          <p:cNvSpPr>
            <a:spLocks noChangeShapeType="1"/>
          </p:cNvSpPr>
          <p:nvPr/>
        </p:nvSpPr>
        <p:spPr bwMode="auto">
          <a:xfrm flipH="1">
            <a:off x="7454900" y="204470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Line 111"/>
          <p:cNvSpPr>
            <a:spLocks noChangeShapeType="1"/>
          </p:cNvSpPr>
          <p:nvPr/>
        </p:nvSpPr>
        <p:spPr bwMode="auto">
          <a:xfrm flipH="1">
            <a:off x="8172450" y="222091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5983288" y="2413000"/>
            <a:ext cx="501650" cy="233363"/>
            <a:chOff x="3600" y="219"/>
            <a:chExt cx="360" cy="175"/>
          </a:xfrm>
        </p:grpSpPr>
        <p:sp>
          <p:nvSpPr>
            <p:cNvPr id="1238" name="Oval 1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" name="Line 1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" name="Line 1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" name="Rectangle 1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242" name="Oval 1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48" name="Line 1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" name="Line 1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" name="Line 1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45" name="Line 1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1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" name="Line 1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26"/>
          <p:cNvGrpSpPr>
            <a:grpSpLocks/>
          </p:cNvGrpSpPr>
          <p:nvPr/>
        </p:nvGrpSpPr>
        <p:grpSpPr bwMode="auto">
          <a:xfrm>
            <a:off x="6935788" y="2184400"/>
            <a:ext cx="501650" cy="233363"/>
            <a:chOff x="3600" y="219"/>
            <a:chExt cx="360" cy="175"/>
          </a:xfrm>
        </p:grpSpPr>
        <p:sp>
          <p:nvSpPr>
            <p:cNvPr id="1225" name="Oval 12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" name="Line 12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7" name="Line 12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" name="Rectangle 13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229" name="Oval 13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3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35" name="Line 1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3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32" name="Line 1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140"/>
          <p:cNvGrpSpPr>
            <a:grpSpLocks/>
          </p:cNvGrpSpPr>
          <p:nvPr/>
        </p:nvGrpSpPr>
        <p:grpSpPr bwMode="auto">
          <a:xfrm>
            <a:off x="6953250" y="2841625"/>
            <a:ext cx="501650" cy="233363"/>
            <a:chOff x="3600" y="219"/>
            <a:chExt cx="360" cy="175"/>
          </a:xfrm>
        </p:grpSpPr>
        <p:sp>
          <p:nvSpPr>
            <p:cNvPr id="1212" name="Oval 1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3" name="Line 1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4" name="Line 1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" name="Rectangle 1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216" name="Oval 1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1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22" name="Line 1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1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1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19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154"/>
          <p:cNvGrpSpPr>
            <a:grpSpLocks/>
          </p:cNvGrpSpPr>
          <p:nvPr/>
        </p:nvGrpSpPr>
        <p:grpSpPr bwMode="auto">
          <a:xfrm>
            <a:off x="7923213" y="2392363"/>
            <a:ext cx="500062" cy="233362"/>
            <a:chOff x="3600" y="219"/>
            <a:chExt cx="360" cy="175"/>
          </a:xfrm>
        </p:grpSpPr>
        <p:sp>
          <p:nvSpPr>
            <p:cNvPr id="1199" name="Oval 1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" name="Line 1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" name="Line 1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2" name="Rectangle 1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203" name="Oval 1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9" name="Line 1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1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1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6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168"/>
          <p:cNvGrpSpPr>
            <a:grpSpLocks/>
          </p:cNvGrpSpPr>
          <p:nvPr/>
        </p:nvGrpSpPr>
        <p:grpSpPr bwMode="auto">
          <a:xfrm>
            <a:off x="7729538" y="3289300"/>
            <a:ext cx="501650" cy="233363"/>
            <a:chOff x="3600" y="219"/>
            <a:chExt cx="360" cy="175"/>
          </a:xfrm>
        </p:grpSpPr>
        <p:sp>
          <p:nvSpPr>
            <p:cNvPr id="1186" name="Oval 1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" name="Line 1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Line 1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" name="Rectangle 1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90" name="Oval 1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1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6" name="Line 1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Line 1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Line 1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3" name="Line 1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Line 1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Line 1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182"/>
          <p:cNvGrpSpPr>
            <a:grpSpLocks/>
          </p:cNvGrpSpPr>
          <p:nvPr/>
        </p:nvGrpSpPr>
        <p:grpSpPr bwMode="auto">
          <a:xfrm>
            <a:off x="7396163" y="3873500"/>
            <a:ext cx="501650" cy="234950"/>
            <a:chOff x="3600" y="219"/>
            <a:chExt cx="360" cy="175"/>
          </a:xfrm>
        </p:grpSpPr>
        <p:sp>
          <p:nvSpPr>
            <p:cNvPr id="1173" name="Oval 18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" name="Line 18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" name="Line 18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" name="Rectangle 18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77" name="Oval 18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8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3" name="Line 1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1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1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" name="Group 19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80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7" name="Group 196"/>
          <p:cNvGrpSpPr>
            <a:grpSpLocks/>
          </p:cNvGrpSpPr>
          <p:nvPr/>
        </p:nvGrpSpPr>
        <p:grpSpPr bwMode="auto">
          <a:xfrm>
            <a:off x="6786563" y="4362450"/>
            <a:ext cx="500062" cy="233363"/>
            <a:chOff x="3600" y="219"/>
            <a:chExt cx="360" cy="175"/>
          </a:xfrm>
        </p:grpSpPr>
        <p:sp>
          <p:nvSpPr>
            <p:cNvPr id="1160" name="Oval 19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Line 19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" name="Line 19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" name="Rectangle 20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64" name="Oval 20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8" name="Group 20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70" name="Line 2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2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2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9" name="Group 20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7" name="Line 2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2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0" name="Group 210"/>
          <p:cNvGrpSpPr>
            <a:grpSpLocks/>
          </p:cNvGrpSpPr>
          <p:nvPr/>
        </p:nvGrpSpPr>
        <p:grpSpPr bwMode="auto">
          <a:xfrm>
            <a:off x="5983288" y="3986213"/>
            <a:ext cx="501650" cy="233362"/>
            <a:chOff x="3600" y="219"/>
            <a:chExt cx="360" cy="175"/>
          </a:xfrm>
        </p:grpSpPr>
        <p:sp>
          <p:nvSpPr>
            <p:cNvPr id="1147" name="Oval 2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Line 2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Line 2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Rectangle 2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51" name="Oval 2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1" name="Group 2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7" name="Line 2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Line 2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2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2" name="Group 2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4" name="Line 2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Line 2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Line 2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5" name="Line 224"/>
          <p:cNvSpPr>
            <a:spLocks noChangeShapeType="1"/>
          </p:cNvSpPr>
          <p:nvPr/>
        </p:nvSpPr>
        <p:spPr bwMode="auto">
          <a:xfrm flipV="1">
            <a:off x="6238875" y="4198938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" name="Group 254"/>
          <p:cNvGrpSpPr>
            <a:grpSpLocks/>
          </p:cNvGrpSpPr>
          <p:nvPr/>
        </p:nvGrpSpPr>
        <p:grpSpPr bwMode="auto">
          <a:xfrm>
            <a:off x="4692650" y="1533525"/>
            <a:ext cx="814388" cy="854075"/>
            <a:chOff x="4180" y="744"/>
            <a:chExt cx="513" cy="538"/>
          </a:xfrm>
        </p:grpSpPr>
        <p:sp>
          <p:nvSpPr>
            <p:cNvPr id="1140" name="Rectangle 227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" name="Rectangle 228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Rectangle 229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Text Box 230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000" b="0">
                  <a:solidFill>
                    <a:schemeClr val="bg1"/>
                  </a:solidFill>
                  <a:latin typeface="Comic Sans MS" pitchFamily="66" charset="0"/>
                </a:rPr>
                <a:t>transport</a:t>
              </a:r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44" name="Line 231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5" name="Line 232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Line 233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" name="Group 255"/>
          <p:cNvGrpSpPr>
            <a:grpSpLocks/>
          </p:cNvGrpSpPr>
          <p:nvPr/>
        </p:nvGrpSpPr>
        <p:grpSpPr bwMode="auto">
          <a:xfrm>
            <a:off x="7816850" y="4419600"/>
            <a:ext cx="814388" cy="854075"/>
            <a:chOff x="4180" y="744"/>
            <a:chExt cx="513" cy="538"/>
          </a:xfrm>
        </p:grpSpPr>
        <p:sp>
          <p:nvSpPr>
            <p:cNvPr id="1133" name="Rectangle 256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Rectangle 257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Rectangle 258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Text Box 259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000" b="0">
                  <a:solidFill>
                    <a:schemeClr val="bg1"/>
                  </a:solidFill>
                  <a:latin typeface="Comic Sans MS" pitchFamily="66" charset="0"/>
                </a:rPr>
                <a:t>transport</a:t>
              </a:r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37" name="Line 260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Line 261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262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5" name="Group 263"/>
          <p:cNvGrpSpPr>
            <a:grpSpLocks/>
          </p:cNvGrpSpPr>
          <p:nvPr/>
        </p:nvGrpSpPr>
        <p:grpSpPr bwMode="auto">
          <a:xfrm>
            <a:off x="7154863" y="3538538"/>
            <a:ext cx="814387" cy="701675"/>
            <a:chOff x="2923" y="3345"/>
            <a:chExt cx="513" cy="442"/>
          </a:xfrm>
        </p:grpSpPr>
        <p:sp>
          <p:nvSpPr>
            <p:cNvPr id="1128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31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" name="Group 269"/>
          <p:cNvGrpSpPr>
            <a:grpSpLocks/>
          </p:cNvGrpSpPr>
          <p:nvPr/>
        </p:nvGrpSpPr>
        <p:grpSpPr bwMode="auto">
          <a:xfrm>
            <a:off x="7688263" y="2957513"/>
            <a:ext cx="814387" cy="701675"/>
            <a:chOff x="2923" y="3345"/>
            <a:chExt cx="513" cy="442"/>
          </a:xfrm>
        </p:grpSpPr>
        <p:sp>
          <p:nvSpPr>
            <p:cNvPr id="1123" name="Rectangle 27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Rectangle 27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Text Box 27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26" name="Line 27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27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" name="Group 275"/>
          <p:cNvGrpSpPr>
            <a:grpSpLocks/>
          </p:cNvGrpSpPr>
          <p:nvPr/>
        </p:nvGrpSpPr>
        <p:grpSpPr bwMode="auto">
          <a:xfrm>
            <a:off x="6802438" y="2652713"/>
            <a:ext cx="814387" cy="701675"/>
            <a:chOff x="2923" y="3345"/>
            <a:chExt cx="513" cy="442"/>
          </a:xfrm>
        </p:grpSpPr>
        <p:sp>
          <p:nvSpPr>
            <p:cNvPr id="1118" name="Rectangle 27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Rectangle 27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Text Box 27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21" name="Line 27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28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8" name="Group 281"/>
          <p:cNvGrpSpPr>
            <a:grpSpLocks/>
          </p:cNvGrpSpPr>
          <p:nvPr/>
        </p:nvGrpSpPr>
        <p:grpSpPr bwMode="auto">
          <a:xfrm>
            <a:off x="6735763" y="1881188"/>
            <a:ext cx="814387" cy="701675"/>
            <a:chOff x="2923" y="3345"/>
            <a:chExt cx="513" cy="442"/>
          </a:xfrm>
        </p:grpSpPr>
        <p:sp>
          <p:nvSpPr>
            <p:cNvPr id="1113" name="Rectangle 28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Rectangle 28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Text Box 28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16" name="Line 28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28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9" name="Group 287"/>
          <p:cNvGrpSpPr>
            <a:grpSpLocks/>
          </p:cNvGrpSpPr>
          <p:nvPr/>
        </p:nvGrpSpPr>
        <p:grpSpPr bwMode="auto">
          <a:xfrm>
            <a:off x="5802313" y="2166938"/>
            <a:ext cx="814387" cy="701675"/>
            <a:chOff x="2923" y="3345"/>
            <a:chExt cx="513" cy="442"/>
          </a:xfrm>
        </p:grpSpPr>
        <p:sp>
          <p:nvSpPr>
            <p:cNvPr id="1108" name="Rectangle 28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Rectangle 28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Text Box 29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0">
                <a:latin typeface="Comic Sans MS" pitchFamily="66" charset="0"/>
              </a:endParaRPr>
            </a:p>
            <a:p>
              <a:pPr algn="ctr"/>
              <a:r>
                <a:rPr lang="en-US" sz="1000" b="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data link</a:t>
              </a:r>
            </a:p>
            <a:p>
              <a:pPr algn="ctr"/>
              <a:r>
                <a:rPr lang="en-US" sz="1000" b="0">
                  <a:latin typeface="Comic Sans MS" pitchFamily="66" charset="0"/>
                </a:rPr>
                <a:t>physical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111" name="Line 29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29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" name="Group 298"/>
          <p:cNvGrpSpPr>
            <a:grpSpLocks/>
          </p:cNvGrpSpPr>
          <p:nvPr/>
        </p:nvGrpSpPr>
        <p:grpSpPr bwMode="auto">
          <a:xfrm rot="2937887">
            <a:off x="4748213" y="2986088"/>
            <a:ext cx="3781425" cy="434975"/>
            <a:chOff x="2937" y="3579"/>
            <a:chExt cx="2382" cy="274"/>
          </a:xfrm>
        </p:grpSpPr>
        <p:sp>
          <p:nvSpPr>
            <p:cNvPr id="1104" name="Rectangle 295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Text Box 293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>
                  <a:solidFill>
                    <a:schemeClr val="bg1"/>
                  </a:solidFill>
                  <a:latin typeface="Comic Sans MS" pitchFamily="66" charset="0"/>
                </a:rPr>
                <a:t>logical end-end transport</a:t>
              </a:r>
              <a:endParaRPr lang="en-US" sz="1600" b="0">
                <a:latin typeface="Comic Sans MS" pitchFamily="66" charset="0"/>
              </a:endParaRPr>
            </a:p>
          </p:txBody>
        </p:sp>
        <p:sp>
          <p:nvSpPr>
            <p:cNvPr id="1106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" name="Footer Placeholder 2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FFF862-FC4A-4AF2-B38C-3D595809D78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6972300" y="4483100"/>
            <a:ext cx="1066800" cy="1212850"/>
            <a:chOff x="1446" y="2416"/>
            <a:chExt cx="835" cy="824"/>
          </a:xfrm>
        </p:grpSpPr>
        <p:sp>
          <p:nvSpPr>
            <p:cNvPr id="19516" name="Rectangle 157"/>
            <p:cNvSpPr>
              <a:spLocks noChangeArrowheads="1"/>
            </p:cNvSpPr>
            <p:nvPr/>
          </p:nvSpPr>
          <p:spPr bwMode="auto">
            <a:xfrm>
              <a:off x="1512" y="2416"/>
              <a:ext cx="762" cy="7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Rectangle 158"/>
            <p:cNvSpPr>
              <a:spLocks noChangeArrowheads="1"/>
            </p:cNvSpPr>
            <p:nvPr/>
          </p:nvSpPr>
          <p:spPr bwMode="auto">
            <a:xfrm>
              <a:off x="1484" y="2451"/>
              <a:ext cx="761" cy="7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Line 159"/>
            <p:cNvSpPr>
              <a:spLocks noChangeShapeType="1"/>
            </p:cNvSpPr>
            <p:nvPr/>
          </p:nvSpPr>
          <p:spPr bwMode="auto">
            <a:xfrm flipV="1">
              <a:off x="1481" y="2617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Line 160"/>
            <p:cNvSpPr>
              <a:spLocks noChangeShapeType="1"/>
            </p:cNvSpPr>
            <p:nvPr/>
          </p:nvSpPr>
          <p:spPr bwMode="auto">
            <a:xfrm flipV="1">
              <a:off x="1492" y="2770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Line 161"/>
            <p:cNvSpPr>
              <a:spLocks noChangeShapeType="1"/>
            </p:cNvSpPr>
            <p:nvPr/>
          </p:nvSpPr>
          <p:spPr bwMode="auto">
            <a:xfrm flipV="1">
              <a:off x="1492" y="2916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162"/>
            <p:cNvSpPr>
              <a:spLocks noChangeShapeType="1"/>
            </p:cNvSpPr>
            <p:nvPr/>
          </p:nvSpPr>
          <p:spPr bwMode="auto">
            <a:xfrm flipV="1">
              <a:off x="1478" y="3075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Text Box 163"/>
            <p:cNvSpPr txBox="1">
              <a:spLocks noChangeArrowheads="1"/>
            </p:cNvSpPr>
            <p:nvPr/>
          </p:nvSpPr>
          <p:spPr bwMode="auto">
            <a:xfrm>
              <a:off x="1446" y="2454"/>
              <a:ext cx="835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400" b="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400" b="0">
                  <a:latin typeface="Comic Sans MS" pitchFamily="66" charset="0"/>
                </a:rPr>
                <a:t>network</a:t>
              </a:r>
              <a:endParaRPr lang="en-US" sz="1600" b="0">
                <a:latin typeface="Comic Sans MS" pitchFamily="66" charset="0"/>
              </a:endParaRPr>
            </a:p>
            <a:p>
              <a:pPr algn="ctr"/>
              <a:endParaRPr lang="en-US" sz="1600" b="0">
                <a:latin typeface="Comic Sans MS" pitchFamily="66" charset="0"/>
              </a:endParaRPr>
            </a:p>
          </p:txBody>
        </p:sp>
      </p:grp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6927850" y="4178300"/>
            <a:ext cx="742950" cy="439738"/>
            <a:chOff x="1448" y="2290"/>
            <a:chExt cx="468" cy="277"/>
          </a:xfrm>
        </p:grpSpPr>
        <p:sp>
          <p:nvSpPr>
            <p:cNvPr id="19514" name="Freeform 165"/>
            <p:cNvSpPr>
              <a:spLocks/>
            </p:cNvSpPr>
            <p:nvPr/>
          </p:nvSpPr>
          <p:spPr bwMode="auto">
            <a:xfrm>
              <a:off x="1448" y="2290"/>
              <a:ext cx="468" cy="277"/>
            </a:xfrm>
            <a:custGeom>
              <a:avLst/>
              <a:gdLst>
                <a:gd name="T0" fmla="*/ 184 w 468"/>
                <a:gd name="T1" fmla="*/ 2 h 277"/>
                <a:gd name="T2" fmla="*/ 94 w 468"/>
                <a:gd name="T3" fmla="*/ 20 h 277"/>
                <a:gd name="T4" fmla="*/ 15 w 468"/>
                <a:gd name="T5" fmla="*/ 35 h 277"/>
                <a:gd name="T6" fmla="*/ 4 w 468"/>
                <a:gd name="T7" fmla="*/ 133 h 277"/>
                <a:gd name="T8" fmla="*/ 34 w 468"/>
                <a:gd name="T9" fmla="*/ 179 h 277"/>
                <a:gd name="T10" fmla="*/ 106 w 468"/>
                <a:gd name="T11" fmla="*/ 230 h 277"/>
                <a:gd name="T12" fmla="*/ 220 w 468"/>
                <a:gd name="T13" fmla="*/ 258 h 277"/>
                <a:gd name="T14" fmla="*/ 431 w 468"/>
                <a:gd name="T15" fmla="*/ 248 h 277"/>
                <a:gd name="T16" fmla="*/ 445 w 468"/>
                <a:gd name="T17" fmla="*/ 87 h 277"/>
                <a:gd name="T18" fmla="*/ 420 w 468"/>
                <a:gd name="T19" fmla="*/ 17 h 277"/>
                <a:gd name="T20" fmla="*/ 263 w 468"/>
                <a:gd name="T21" fmla="*/ 0 h 277"/>
                <a:gd name="T22" fmla="*/ 334 w 468"/>
                <a:gd name="T23" fmla="*/ 14 h 277"/>
                <a:gd name="T24" fmla="*/ 184 w 468"/>
                <a:gd name="T25" fmla="*/ 2 h 2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277"/>
                <a:gd name="T41" fmla="*/ 468 w 468"/>
                <a:gd name="T42" fmla="*/ 277 h 2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277">
                  <a:moveTo>
                    <a:pt x="184" y="2"/>
                  </a:moveTo>
                  <a:cubicBezTo>
                    <a:pt x="144" y="3"/>
                    <a:pt x="122" y="15"/>
                    <a:pt x="94" y="20"/>
                  </a:cubicBezTo>
                  <a:cubicBezTo>
                    <a:pt x="66" y="25"/>
                    <a:pt x="30" y="16"/>
                    <a:pt x="15" y="35"/>
                  </a:cubicBezTo>
                  <a:cubicBezTo>
                    <a:pt x="0" y="54"/>
                    <a:pt x="1" y="109"/>
                    <a:pt x="4" y="133"/>
                  </a:cubicBezTo>
                  <a:cubicBezTo>
                    <a:pt x="7" y="157"/>
                    <a:pt x="17" y="163"/>
                    <a:pt x="34" y="179"/>
                  </a:cubicBezTo>
                  <a:cubicBezTo>
                    <a:pt x="51" y="195"/>
                    <a:pt x="75" y="217"/>
                    <a:pt x="106" y="230"/>
                  </a:cubicBezTo>
                  <a:cubicBezTo>
                    <a:pt x="137" y="243"/>
                    <a:pt x="166" y="255"/>
                    <a:pt x="220" y="258"/>
                  </a:cubicBezTo>
                  <a:cubicBezTo>
                    <a:pt x="274" y="261"/>
                    <a:pt x="393" y="277"/>
                    <a:pt x="431" y="248"/>
                  </a:cubicBezTo>
                  <a:cubicBezTo>
                    <a:pt x="468" y="220"/>
                    <a:pt x="447" y="125"/>
                    <a:pt x="445" y="87"/>
                  </a:cubicBezTo>
                  <a:cubicBezTo>
                    <a:pt x="444" y="48"/>
                    <a:pt x="450" y="31"/>
                    <a:pt x="420" y="17"/>
                  </a:cubicBezTo>
                  <a:cubicBezTo>
                    <a:pt x="389" y="2"/>
                    <a:pt x="277" y="0"/>
                    <a:pt x="263" y="0"/>
                  </a:cubicBezTo>
                  <a:cubicBezTo>
                    <a:pt x="249" y="0"/>
                    <a:pt x="347" y="14"/>
                    <a:pt x="334" y="14"/>
                  </a:cubicBezTo>
                  <a:cubicBezTo>
                    <a:pt x="321" y="14"/>
                    <a:pt x="215" y="4"/>
                    <a:pt x="184" y="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Rectangle 166"/>
            <p:cNvSpPr>
              <a:spLocks noChangeArrowheads="1"/>
            </p:cNvSpPr>
            <p:nvPr/>
          </p:nvSpPr>
          <p:spPr bwMode="auto">
            <a:xfrm>
              <a:off x="1550" y="2350"/>
              <a:ext cx="276" cy="1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Comic Sans MS" pitchFamily="66" charset="0"/>
                </a:rPr>
                <a:t>M</a:t>
              </a:r>
              <a:endParaRPr lang="en-US" sz="1200" b="0">
                <a:latin typeface="Times New Roman" pitchFamily="18" charset="0"/>
              </a:endParaRPr>
            </a:p>
          </p:txBody>
        </p:sp>
      </p:grpSp>
      <p:sp>
        <p:nvSpPr>
          <p:cNvPr id="19461" name="Text Box 168"/>
          <p:cNvSpPr txBox="1">
            <a:spLocks noChangeArrowheads="1"/>
          </p:cNvSpPr>
          <p:nvPr/>
        </p:nvSpPr>
        <p:spPr bwMode="auto">
          <a:xfrm>
            <a:off x="7573963" y="4059238"/>
            <a:ext cx="442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00"/>
                </a:solidFill>
                <a:latin typeface="Comic Sans MS" pitchFamily="66" charset="0"/>
              </a:rPr>
              <a:t>P2</a:t>
            </a:r>
            <a:endParaRPr lang="en-US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4349750" y="3816350"/>
            <a:ext cx="1203325" cy="1308100"/>
            <a:chOff x="1461" y="2416"/>
            <a:chExt cx="813" cy="824"/>
          </a:xfrm>
        </p:grpSpPr>
        <p:sp>
          <p:nvSpPr>
            <p:cNvPr id="19507" name="Rectangle 149"/>
            <p:cNvSpPr>
              <a:spLocks noChangeArrowheads="1"/>
            </p:cNvSpPr>
            <p:nvPr/>
          </p:nvSpPr>
          <p:spPr bwMode="auto">
            <a:xfrm>
              <a:off x="1512" y="2416"/>
              <a:ext cx="762" cy="7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Rectangle 150"/>
            <p:cNvSpPr>
              <a:spLocks noChangeArrowheads="1"/>
            </p:cNvSpPr>
            <p:nvPr/>
          </p:nvSpPr>
          <p:spPr bwMode="auto">
            <a:xfrm>
              <a:off x="1484" y="2451"/>
              <a:ext cx="761" cy="7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151"/>
            <p:cNvSpPr>
              <a:spLocks noChangeShapeType="1"/>
            </p:cNvSpPr>
            <p:nvPr/>
          </p:nvSpPr>
          <p:spPr bwMode="auto">
            <a:xfrm flipV="1">
              <a:off x="1481" y="2617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152"/>
            <p:cNvSpPr>
              <a:spLocks noChangeShapeType="1"/>
            </p:cNvSpPr>
            <p:nvPr/>
          </p:nvSpPr>
          <p:spPr bwMode="auto">
            <a:xfrm flipV="1">
              <a:off x="1492" y="2770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Line 153"/>
            <p:cNvSpPr>
              <a:spLocks noChangeShapeType="1"/>
            </p:cNvSpPr>
            <p:nvPr/>
          </p:nvSpPr>
          <p:spPr bwMode="auto">
            <a:xfrm flipV="1">
              <a:off x="1492" y="2916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Line 154"/>
            <p:cNvSpPr>
              <a:spLocks noChangeShapeType="1"/>
            </p:cNvSpPr>
            <p:nvPr/>
          </p:nvSpPr>
          <p:spPr bwMode="auto">
            <a:xfrm flipV="1">
              <a:off x="1478" y="3075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Text Box 155"/>
            <p:cNvSpPr txBox="1">
              <a:spLocks noChangeArrowheads="1"/>
            </p:cNvSpPr>
            <p:nvPr/>
          </p:nvSpPr>
          <p:spPr bwMode="auto">
            <a:xfrm>
              <a:off x="1461" y="2438"/>
              <a:ext cx="80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network</a:t>
              </a:r>
            </a:p>
            <a:p>
              <a:pPr algn="ctr"/>
              <a:endParaRPr lang="en-US" sz="1600" b="0">
                <a:latin typeface="Comic Sans MS" pitchFamily="66" charset="0"/>
              </a:endParaRPr>
            </a:p>
          </p:txBody>
        </p:sp>
      </p:grp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Multiplexing/demultiplexing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466850"/>
            <a:ext cx="3810000" cy="1838325"/>
          </a:xfrm>
        </p:spPr>
        <p:txBody>
          <a:bodyPr/>
          <a:lstStyle/>
          <a:p>
            <a:pPr marL="0" indent="0"/>
            <a:r>
              <a:rPr lang="en-US" sz="2000" smtClean="0"/>
              <a:t>Recall: </a:t>
            </a:r>
            <a:r>
              <a:rPr lang="en-US" sz="2000" i="1" smtClean="0">
                <a:solidFill>
                  <a:srgbClr val="FF0000"/>
                </a:solidFill>
              </a:rPr>
              <a:t>segment </a:t>
            </a:r>
            <a:r>
              <a:rPr lang="en-US" sz="2000" smtClean="0"/>
              <a:t>- unit of data exchanged between transport layer entities</a:t>
            </a:r>
            <a:r>
              <a:rPr lang="en-US" sz="2400" smtClean="0"/>
              <a:t> </a:t>
            </a:r>
          </a:p>
          <a:p>
            <a:pPr marL="457200" lvl="1" indent="0"/>
            <a:r>
              <a:rPr lang="en-US" sz="2000" smtClean="0"/>
              <a:t>aka TPDU: transport protocol data unit</a:t>
            </a:r>
          </a:p>
        </p:txBody>
      </p:sp>
      <p:sp>
        <p:nvSpPr>
          <p:cNvPr id="19465" name="Text Box 24"/>
          <p:cNvSpPr txBox="1">
            <a:spLocks noChangeArrowheads="1"/>
          </p:cNvSpPr>
          <p:nvPr/>
        </p:nvSpPr>
        <p:spPr bwMode="auto">
          <a:xfrm>
            <a:off x="4316413" y="3011488"/>
            <a:ext cx="107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accent2"/>
                </a:solidFill>
                <a:latin typeface="Comic Sans MS" pitchFamily="66" charset="0"/>
              </a:rPr>
              <a:t>receiver</a:t>
            </a:r>
          </a:p>
        </p:txBody>
      </p:sp>
      <p:sp>
        <p:nvSpPr>
          <p:cNvPr id="19466" name="Rectangle 28"/>
          <p:cNvSpPr>
            <a:spLocks noChangeArrowheads="1"/>
          </p:cNvSpPr>
          <p:nvPr/>
        </p:nvSpPr>
        <p:spPr bwMode="auto">
          <a:xfrm>
            <a:off x="1435100" y="4873625"/>
            <a:ext cx="673100" cy="1952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0">
              <a:latin typeface="Times New Roman" pitchFamily="18" charset="0"/>
            </a:endParaRPr>
          </a:p>
        </p:txBody>
      </p:sp>
      <p:sp>
        <p:nvSpPr>
          <p:cNvPr id="19467" name="Rectangle 29"/>
          <p:cNvSpPr>
            <a:spLocks noChangeArrowheads="1"/>
          </p:cNvSpPr>
          <p:nvPr/>
        </p:nvSpPr>
        <p:spPr bwMode="auto">
          <a:xfrm>
            <a:off x="1441450" y="5113338"/>
            <a:ext cx="679450" cy="196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0">
              <a:latin typeface="Times New Roman" pitchFamily="18" charset="0"/>
            </a:endParaRPr>
          </a:p>
        </p:txBody>
      </p:sp>
      <p:sp>
        <p:nvSpPr>
          <p:cNvPr id="19468" name="Rectangle 33"/>
          <p:cNvSpPr>
            <a:spLocks noChangeArrowheads="1"/>
          </p:cNvSpPr>
          <p:nvPr/>
        </p:nvSpPr>
        <p:spPr bwMode="auto">
          <a:xfrm>
            <a:off x="1366838" y="4830763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Comic Sans MS" pitchFamily="66" charset="0"/>
              </a:rPr>
              <a:t>H</a:t>
            </a:r>
          </a:p>
        </p:txBody>
      </p:sp>
      <p:sp>
        <p:nvSpPr>
          <p:cNvPr id="19469" name="Text Box 34"/>
          <p:cNvSpPr txBox="1">
            <a:spLocks noChangeArrowheads="1"/>
          </p:cNvSpPr>
          <p:nvPr/>
        </p:nvSpPr>
        <p:spPr bwMode="auto">
          <a:xfrm>
            <a:off x="1481138" y="486568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Comic Sans MS" pitchFamily="66" charset="0"/>
              </a:rPr>
              <a:t>t</a:t>
            </a:r>
            <a:endParaRPr lang="en-US" sz="1200" b="0">
              <a:latin typeface="Times New Roman" pitchFamily="18" charset="0"/>
            </a:endParaRPr>
          </a:p>
        </p:txBody>
      </p: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1143000" y="5081588"/>
            <a:ext cx="331788" cy="304800"/>
            <a:chOff x="846" y="2763"/>
            <a:chExt cx="209" cy="192"/>
          </a:xfrm>
        </p:grpSpPr>
        <p:sp>
          <p:nvSpPr>
            <p:cNvPr id="19504" name="Rectangle 40"/>
            <p:cNvSpPr>
              <a:spLocks noChangeArrowheads="1"/>
            </p:cNvSpPr>
            <p:nvPr/>
          </p:nvSpPr>
          <p:spPr bwMode="auto">
            <a:xfrm>
              <a:off x="884" y="2783"/>
              <a:ext cx="152" cy="1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19505" name="Rectangle 41"/>
            <p:cNvSpPr>
              <a:spLocks noChangeArrowheads="1"/>
            </p:cNvSpPr>
            <p:nvPr/>
          </p:nvSpPr>
          <p:spPr bwMode="auto">
            <a:xfrm>
              <a:off x="846" y="2763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Comic Sans MS" pitchFamily="66" charset="0"/>
                </a:rPr>
                <a:t>H</a:t>
              </a:r>
            </a:p>
          </p:txBody>
        </p:sp>
        <p:sp>
          <p:nvSpPr>
            <p:cNvPr id="19506" name="Text Box 42"/>
            <p:cNvSpPr txBox="1">
              <a:spLocks noChangeArrowheads="1"/>
            </p:cNvSpPr>
            <p:nvPr/>
          </p:nvSpPr>
          <p:spPr bwMode="auto">
            <a:xfrm>
              <a:off x="919" y="2782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Comic Sans MS" pitchFamily="66" charset="0"/>
                </a:rPr>
                <a:t>n</a:t>
              </a:r>
              <a:endParaRPr lang="en-US" sz="1200" b="0">
                <a:latin typeface="Times New Roman" pitchFamily="18" charset="0"/>
              </a:endParaRPr>
            </a:p>
          </p:txBody>
        </p:sp>
      </p:grpSp>
      <p:sp>
        <p:nvSpPr>
          <p:cNvPr id="19471" name="Text Box 91"/>
          <p:cNvSpPr txBox="1">
            <a:spLocks noChangeArrowheads="1"/>
          </p:cNvSpPr>
          <p:nvPr/>
        </p:nvSpPr>
        <p:spPr bwMode="auto">
          <a:xfrm>
            <a:off x="4645025" y="1598613"/>
            <a:ext cx="347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Demultiplexing:</a:t>
            </a:r>
            <a:r>
              <a:rPr lang="en-US" sz="2000" b="0">
                <a:latin typeface="Comic Sans MS" pitchFamily="66" charset="0"/>
              </a:rPr>
              <a:t> delivering </a:t>
            </a:r>
          </a:p>
          <a:p>
            <a:r>
              <a:rPr lang="en-US" sz="2000" b="0">
                <a:latin typeface="Comic Sans MS" pitchFamily="66" charset="0"/>
              </a:rPr>
              <a:t>received segments to </a:t>
            </a:r>
          </a:p>
          <a:p>
            <a:r>
              <a:rPr lang="en-US" sz="2000" b="0">
                <a:latin typeface="Comic Sans MS" pitchFamily="66" charset="0"/>
              </a:rPr>
              <a:t>correct app layer processes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9472" name="Rectangle 92"/>
          <p:cNvSpPr>
            <a:spLocks noChangeArrowheads="1"/>
          </p:cNvSpPr>
          <p:nvPr/>
        </p:nvSpPr>
        <p:spPr bwMode="auto">
          <a:xfrm>
            <a:off x="4572000" y="1571625"/>
            <a:ext cx="375285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107"/>
          <p:cNvSpPr txBox="1">
            <a:spLocks noChangeArrowheads="1"/>
          </p:cNvSpPr>
          <p:nvPr/>
        </p:nvSpPr>
        <p:spPr bwMode="auto">
          <a:xfrm>
            <a:off x="1397000" y="5065713"/>
            <a:ext cx="77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2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74" name="Text Box 108"/>
          <p:cNvSpPr txBox="1">
            <a:spLocks noChangeArrowheads="1"/>
          </p:cNvSpPr>
          <p:nvPr/>
        </p:nvSpPr>
        <p:spPr bwMode="auto">
          <a:xfrm>
            <a:off x="273050" y="474980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2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75" name="Line 120"/>
          <p:cNvSpPr>
            <a:spLocks noChangeShapeType="1"/>
          </p:cNvSpPr>
          <p:nvPr/>
        </p:nvSpPr>
        <p:spPr bwMode="auto">
          <a:xfrm>
            <a:off x="1671638" y="4876800"/>
            <a:ext cx="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121"/>
          <p:cNvSpPr>
            <a:spLocks noChangeArrowheads="1"/>
          </p:cNvSpPr>
          <p:nvPr/>
        </p:nvSpPr>
        <p:spPr bwMode="auto">
          <a:xfrm>
            <a:off x="1657350" y="4873625"/>
            <a:ext cx="438150" cy="196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latin typeface="Comic Sans MS" pitchFamily="66" charset="0"/>
              </a:rPr>
              <a:t>M</a:t>
            </a:r>
            <a:endParaRPr lang="en-US" sz="1200" b="0">
              <a:latin typeface="Times New Roman" pitchFamily="18" charset="0"/>
            </a:endParaRPr>
          </a:p>
        </p:txBody>
      </p: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2120900" y="4530725"/>
            <a:ext cx="1203325" cy="1308100"/>
            <a:chOff x="1461" y="2416"/>
            <a:chExt cx="813" cy="824"/>
          </a:xfrm>
        </p:grpSpPr>
        <p:sp>
          <p:nvSpPr>
            <p:cNvPr id="19497" name="Rectangle 96"/>
            <p:cNvSpPr>
              <a:spLocks noChangeArrowheads="1"/>
            </p:cNvSpPr>
            <p:nvPr/>
          </p:nvSpPr>
          <p:spPr bwMode="auto">
            <a:xfrm>
              <a:off x="1512" y="2416"/>
              <a:ext cx="762" cy="7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Rectangle 97"/>
            <p:cNvSpPr>
              <a:spLocks noChangeArrowheads="1"/>
            </p:cNvSpPr>
            <p:nvPr/>
          </p:nvSpPr>
          <p:spPr bwMode="auto">
            <a:xfrm>
              <a:off x="1484" y="2451"/>
              <a:ext cx="761" cy="7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98"/>
            <p:cNvSpPr>
              <a:spLocks noChangeShapeType="1"/>
            </p:cNvSpPr>
            <p:nvPr/>
          </p:nvSpPr>
          <p:spPr bwMode="auto">
            <a:xfrm flipV="1">
              <a:off x="1481" y="2617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99"/>
            <p:cNvSpPr>
              <a:spLocks noChangeShapeType="1"/>
            </p:cNvSpPr>
            <p:nvPr/>
          </p:nvSpPr>
          <p:spPr bwMode="auto">
            <a:xfrm flipV="1">
              <a:off x="1492" y="2770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00"/>
            <p:cNvSpPr>
              <a:spLocks noChangeShapeType="1"/>
            </p:cNvSpPr>
            <p:nvPr/>
          </p:nvSpPr>
          <p:spPr bwMode="auto">
            <a:xfrm flipV="1">
              <a:off x="1492" y="2916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01"/>
            <p:cNvSpPr>
              <a:spLocks noChangeShapeType="1"/>
            </p:cNvSpPr>
            <p:nvPr/>
          </p:nvSpPr>
          <p:spPr bwMode="auto">
            <a:xfrm flipV="1">
              <a:off x="1478" y="3075"/>
              <a:ext cx="75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Text Box 102"/>
            <p:cNvSpPr txBox="1">
              <a:spLocks noChangeArrowheads="1"/>
            </p:cNvSpPr>
            <p:nvPr/>
          </p:nvSpPr>
          <p:spPr bwMode="auto">
            <a:xfrm>
              <a:off x="1461" y="2438"/>
              <a:ext cx="80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network</a:t>
              </a:r>
            </a:p>
            <a:p>
              <a:pPr algn="ctr"/>
              <a:endParaRPr lang="en-US" sz="1600" b="0">
                <a:latin typeface="Comic Sans MS" pitchFamily="66" charset="0"/>
              </a:endParaRPr>
            </a:p>
          </p:txBody>
        </p:sp>
      </p:grpSp>
      <p:sp>
        <p:nvSpPr>
          <p:cNvPr id="19478" name="Text Box 111"/>
          <p:cNvSpPr txBox="1">
            <a:spLocks noChangeArrowheads="1"/>
          </p:cNvSpPr>
          <p:nvPr/>
        </p:nvSpPr>
        <p:spPr bwMode="auto">
          <a:xfrm>
            <a:off x="2249488" y="4040188"/>
            <a:ext cx="40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00"/>
                </a:solidFill>
                <a:latin typeface="Comic Sans MS" pitchFamily="66" charset="0"/>
              </a:rPr>
              <a:t>P1</a:t>
            </a:r>
            <a:endParaRPr lang="en-US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2098675" y="4330700"/>
            <a:ext cx="742950" cy="439738"/>
            <a:chOff x="1448" y="2290"/>
            <a:chExt cx="468" cy="277"/>
          </a:xfrm>
        </p:grpSpPr>
        <p:sp>
          <p:nvSpPr>
            <p:cNvPr id="19495" name="Freeform 123"/>
            <p:cNvSpPr>
              <a:spLocks/>
            </p:cNvSpPr>
            <p:nvPr/>
          </p:nvSpPr>
          <p:spPr bwMode="auto">
            <a:xfrm>
              <a:off x="1448" y="2290"/>
              <a:ext cx="468" cy="277"/>
            </a:xfrm>
            <a:custGeom>
              <a:avLst/>
              <a:gdLst>
                <a:gd name="T0" fmla="*/ 184 w 468"/>
                <a:gd name="T1" fmla="*/ 2 h 277"/>
                <a:gd name="T2" fmla="*/ 94 w 468"/>
                <a:gd name="T3" fmla="*/ 20 h 277"/>
                <a:gd name="T4" fmla="*/ 15 w 468"/>
                <a:gd name="T5" fmla="*/ 35 h 277"/>
                <a:gd name="T6" fmla="*/ 4 w 468"/>
                <a:gd name="T7" fmla="*/ 133 h 277"/>
                <a:gd name="T8" fmla="*/ 34 w 468"/>
                <a:gd name="T9" fmla="*/ 179 h 277"/>
                <a:gd name="T10" fmla="*/ 106 w 468"/>
                <a:gd name="T11" fmla="*/ 230 h 277"/>
                <a:gd name="T12" fmla="*/ 220 w 468"/>
                <a:gd name="T13" fmla="*/ 258 h 277"/>
                <a:gd name="T14" fmla="*/ 431 w 468"/>
                <a:gd name="T15" fmla="*/ 248 h 277"/>
                <a:gd name="T16" fmla="*/ 445 w 468"/>
                <a:gd name="T17" fmla="*/ 87 h 277"/>
                <a:gd name="T18" fmla="*/ 420 w 468"/>
                <a:gd name="T19" fmla="*/ 17 h 277"/>
                <a:gd name="T20" fmla="*/ 263 w 468"/>
                <a:gd name="T21" fmla="*/ 0 h 277"/>
                <a:gd name="T22" fmla="*/ 334 w 468"/>
                <a:gd name="T23" fmla="*/ 14 h 277"/>
                <a:gd name="T24" fmla="*/ 184 w 468"/>
                <a:gd name="T25" fmla="*/ 2 h 2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277"/>
                <a:gd name="T41" fmla="*/ 468 w 468"/>
                <a:gd name="T42" fmla="*/ 277 h 2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277">
                  <a:moveTo>
                    <a:pt x="184" y="2"/>
                  </a:moveTo>
                  <a:cubicBezTo>
                    <a:pt x="144" y="3"/>
                    <a:pt x="122" y="15"/>
                    <a:pt x="94" y="20"/>
                  </a:cubicBezTo>
                  <a:cubicBezTo>
                    <a:pt x="66" y="25"/>
                    <a:pt x="30" y="16"/>
                    <a:pt x="15" y="35"/>
                  </a:cubicBezTo>
                  <a:cubicBezTo>
                    <a:pt x="0" y="54"/>
                    <a:pt x="1" y="109"/>
                    <a:pt x="4" y="133"/>
                  </a:cubicBezTo>
                  <a:cubicBezTo>
                    <a:pt x="7" y="157"/>
                    <a:pt x="17" y="163"/>
                    <a:pt x="34" y="179"/>
                  </a:cubicBezTo>
                  <a:cubicBezTo>
                    <a:pt x="51" y="195"/>
                    <a:pt x="75" y="217"/>
                    <a:pt x="106" y="230"/>
                  </a:cubicBezTo>
                  <a:cubicBezTo>
                    <a:pt x="137" y="243"/>
                    <a:pt x="166" y="255"/>
                    <a:pt x="220" y="258"/>
                  </a:cubicBezTo>
                  <a:cubicBezTo>
                    <a:pt x="274" y="261"/>
                    <a:pt x="393" y="277"/>
                    <a:pt x="431" y="248"/>
                  </a:cubicBezTo>
                  <a:cubicBezTo>
                    <a:pt x="468" y="220"/>
                    <a:pt x="447" y="125"/>
                    <a:pt x="445" y="87"/>
                  </a:cubicBezTo>
                  <a:cubicBezTo>
                    <a:pt x="444" y="48"/>
                    <a:pt x="450" y="31"/>
                    <a:pt x="420" y="17"/>
                  </a:cubicBezTo>
                  <a:cubicBezTo>
                    <a:pt x="389" y="2"/>
                    <a:pt x="277" y="0"/>
                    <a:pt x="263" y="0"/>
                  </a:cubicBezTo>
                  <a:cubicBezTo>
                    <a:pt x="249" y="0"/>
                    <a:pt x="347" y="14"/>
                    <a:pt x="334" y="14"/>
                  </a:cubicBezTo>
                  <a:cubicBezTo>
                    <a:pt x="321" y="14"/>
                    <a:pt x="215" y="4"/>
                    <a:pt x="184" y="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27"/>
            <p:cNvSpPr>
              <a:spLocks noChangeArrowheads="1"/>
            </p:cNvSpPr>
            <p:nvPr/>
          </p:nvSpPr>
          <p:spPr bwMode="auto">
            <a:xfrm>
              <a:off x="1550" y="2350"/>
              <a:ext cx="276" cy="1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Comic Sans MS" pitchFamily="66" charset="0"/>
                </a:rPr>
                <a:t>M</a:t>
              </a:r>
              <a:endParaRPr lang="en-US" sz="1200" b="0">
                <a:latin typeface="Times New Roman" pitchFamily="18" charset="0"/>
              </a:endParaRPr>
            </a:p>
          </p:txBody>
        </p:sp>
      </p:grpSp>
      <p:sp>
        <p:nvSpPr>
          <p:cNvPr id="19480" name="Freeform 25"/>
          <p:cNvSpPr>
            <a:spLocks/>
          </p:cNvSpPr>
          <p:nvPr/>
        </p:nvSpPr>
        <p:spPr bwMode="auto">
          <a:xfrm>
            <a:off x="2397125" y="3919538"/>
            <a:ext cx="2386013" cy="2081212"/>
          </a:xfrm>
          <a:custGeom>
            <a:avLst/>
            <a:gdLst>
              <a:gd name="T0" fmla="*/ 0 w 1503"/>
              <a:gd name="T1" fmla="*/ 502 h 1311"/>
              <a:gd name="T2" fmla="*/ 0 w 1503"/>
              <a:gd name="T3" fmla="*/ 1311 h 1311"/>
              <a:gd name="T4" fmla="*/ 1503 w 1503"/>
              <a:gd name="T5" fmla="*/ 1308 h 1311"/>
              <a:gd name="T6" fmla="*/ 1502 w 1503"/>
              <a:gd name="T7" fmla="*/ 237 h 1311"/>
              <a:gd name="T8" fmla="*/ 1406 w 1503"/>
              <a:gd name="T9" fmla="*/ 0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3"/>
              <a:gd name="T16" fmla="*/ 0 h 1311"/>
              <a:gd name="T17" fmla="*/ 1503 w 1503"/>
              <a:gd name="T18" fmla="*/ 1311 h 1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3" h="1311">
                <a:moveTo>
                  <a:pt x="0" y="502"/>
                </a:moveTo>
                <a:lnTo>
                  <a:pt x="0" y="1311"/>
                </a:lnTo>
                <a:lnTo>
                  <a:pt x="1503" y="1308"/>
                </a:lnTo>
                <a:lnTo>
                  <a:pt x="1502" y="237"/>
                </a:lnTo>
                <a:lnTo>
                  <a:pt x="140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4051300" y="3482975"/>
            <a:ext cx="742950" cy="439738"/>
            <a:chOff x="1448" y="2290"/>
            <a:chExt cx="468" cy="277"/>
          </a:xfrm>
        </p:grpSpPr>
        <p:sp>
          <p:nvSpPr>
            <p:cNvPr id="19493" name="Freeform 128"/>
            <p:cNvSpPr>
              <a:spLocks/>
            </p:cNvSpPr>
            <p:nvPr/>
          </p:nvSpPr>
          <p:spPr bwMode="auto">
            <a:xfrm>
              <a:off x="1448" y="2290"/>
              <a:ext cx="468" cy="277"/>
            </a:xfrm>
            <a:custGeom>
              <a:avLst/>
              <a:gdLst>
                <a:gd name="T0" fmla="*/ 184 w 468"/>
                <a:gd name="T1" fmla="*/ 2 h 277"/>
                <a:gd name="T2" fmla="*/ 94 w 468"/>
                <a:gd name="T3" fmla="*/ 20 h 277"/>
                <a:gd name="T4" fmla="*/ 15 w 468"/>
                <a:gd name="T5" fmla="*/ 35 h 277"/>
                <a:gd name="T6" fmla="*/ 4 w 468"/>
                <a:gd name="T7" fmla="*/ 133 h 277"/>
                <a:gd name="T8" fmla="*/ 34 w 468"/>
                <a:gd name="T9" fmla="*/ 179 h 277"/>
                <a:gd name="T10" fmla="*/ 106 w 468"/>
                <a:gd name="T11" fmla="*/ 230 h 277"/>
                <a:gd name="T12" fmla="*/ 220 w 468"/>
                <a:gd name="T13" fmla="*/ 258 h 277"/>
                <a:gd name="T14" fmla="*/ 431 w 468"/>
                <a:gd name="T15" fmla="*/ 248 h 277"/>
                <a:gd name="T16" fmla="*/ 445 w 468"/>
                <a:gd name="T17" fmla="*/ 87 h 277"/>
                <a:gd name="T18" fmla="*/ 420 w 468"/>
                <a:gd name="T19" fmla="*/ 17 h 277"/>
                <a:gd name="T20" fmla="*/ 263 w 468"/>
                <a:gd name="T21" fmla="*/ 0 h 277"/>
                <a:gd name="T22" fmla="*/ 334 w 468"/>
                <a:gd name="T23" fmla="*/ 14 h 277"/>
                <a:gd name="T24" fmla="*/ 184 w 468"/>
                <a:gd name="T25" fmla="*/ 2 h 2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277"/>
                <a:gd name="T41" fmla="*/ 468 w 468"/>
                <a:gd name="T42" fmla="*/ 277 h 2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277">
                  <a:moveTo>
                    <a:pt x="184" y="2"/>
                  </a:moveTo>
                  <a:cubicBezTo>
                    <a:pt x="144" y="3"/>
                    <a:pt x="122" y="15"/>
                    <a:pt x="94" y="20"/>
                  </a:cubicBezTo>
                  <a:cubicBezTo>
                    <a:pt x="66" y="25"/>
                    <a:pt x="30" y="16"/>
                    <a:pt x="15" y="35"/>
                  </a:cubicBezTo>
                  <a:cubicBezTo>
                    <a:pt x="0" y="54"/>
                    <a:pt x="1" y="109"/>
                    <a:pt x="4" y="133"/>
                  </a:cubicBezTo>
                  <a:cubicBezTo>
                    <a:pt x="7" y="157"/>
                    <a:pt x="17" y="163"/>
                    <a:pt x="34" y="179"/>
                  </a:cubicBezTo>
                  <a:cubicBezTo>
                    <a:pt x="51" y="195"/>
                    <a:pt x="75" y="217"/>
                    <a:pt x="106" y="230"/>
                  </a:cubicBezTo>
                  <a:cubicBezTo>
                    <a:pt x="137" y="243"/>
                    <a:pt x="166" y="255"/>
                    <a:pt x="220" y="258"/>
                  </a:cubicBezTo>
                  <a:cubicBezTo>
                    <a:pt x="274" y="261"/>
                    <a:pt x="393" y="277"/>
                    <a:pt x="431" y="248"/>
                  </a:cubicBezTo>
                  <a:cubicBezTo>
                    <a:pt x="468" y="220"/>
                    <a:pt x="447" y="125"/>
                    <a:pt x="445" y="87"/>
                  </a:cubicBezTo>
                  <a:cubicBezTo>
                    <a:pt x="444" y="48"/>
                    <a:pt x="450" y="31"/>
                    <a:pt x="420" y="17"/>
                  </a:cubicBezTo>
                  <a:cubicBezTo>
                    <a:pt x="389" y="2"/>
                    <a:pt x="277" y="0"/>
                    <a:pt x="263" y="0"/>
                  </a:cubicBezTo>
                  <a:cubicBezTo>
                    <a:pt x="249" y="0"/>
                    <a:pt x="347" y="14"/>
                    <a:pt x="334" y="14"/>
                  </a:cubicBezTo>
                  <a:cubicBezTo>
                    <a:pt x="321" y="14"/>
                    <a:pt x="215" y="4"/>
                    <a:pt x="184" y="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129"/>
            <p:cNvSpPr>
              <a:spLocks noChangeArrowheads="1"/>
            </p:cNvSpPr>
            <p:nvPr/>
          </p:nvSpPr>
          <p:spPr bwMode="auto">
            <a:xfrm>
              <a:off x="1550" y="2350"/>
              <a:ext cx="276" cy="1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Comic Sans MS" pitchFamily="66" charset="0"/>
                </a:rPr>
                <a:t>M</a:t>
              </a:r>
              <a:endParaRPr lang="en-US" sz="1200" b="0">
                <a:latin typeface="Times New Roman" pitchFamily="18" charset="0"/>
              </a:endParaRPr>
            </a:p>
          </p:txBody>
        </p:sp>
      </p:grpSp>
      <p:sp>
        <p:nvSpPr>
          <p:cNvPr id="19482" name="Freeform 144"/>
          <p:cNvSpPr>
            <a:spLocks/>
          </p:cNvSpPr>
          <p:nvPr/>
        </p:nvSpPr>
        <p:spPr bwMode="auto">
          <a:xfrm>
            <a:off x="4886325" y="3843338"/>
            <a:ext cx="2428875" cy="1995487"/>
          </a:xfrm>
          <a:custGeom>
            <a:avLst/>
            <a:gdLst>
              <a:gd name="T0" fmla="*/ 1525 w 1530"/>
              <a:gd name="T1" fmla="*/ 458 h 1257"/>
              <a:gd name="T2" fmla="*/ 1530 w 1530"/>
              <a:gd name="T3" fmla="*/ 1257 h 1257"/>
              <a:gd name="T4" fmla="*/ 0 w 1530"/>
              <a:gd name="T5" fmla="*/ 1257 h 1257"/>
              <a:gd name="T6" fmla="*/ 0 w 1530"/>
              <a:gd name="T7" fmla="*/ 235 h 1257"/>
              <a:gd name="T8" fmla="*/ 156 w 1530"/>
              <a:gd name="T9" fmla="*/ 0 h 1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0"/>
              <a:gd name="T16" fmla="*/ 0 h 1257"/>
              <a:gd name="T17" fmla="*/ 1530 w 1530"/>
              <a:gd name="T18" fmla="*/ 1257 h 1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0" h="1257">
                <a:moveTo>
                  <a:pt x="1525" y="458"/>
                </a:moveTo>
                <a:lnTo>
                  <a:pt x="1530" y="1257"/>
                </a:lnTo>
                <a:lnTo>
                  <a:pt x="0" y="1257"/>
                </a:lnTo>
                <a:lnTo>
                  <a:pt x="0" y="235"/>
                </a:lnTo>
                <a:lnTo>
                  <a:pt x="15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45"/>
          <p:cNvGrpSpPr>
            <a:grpSpLocks/>
          </p:cNvGrpSpPr>
          <p:nvPr/>
        </p:nvGrpSpPr>
        <p:grpSpPr bwMode="auto">
          <a:xfrm>
            <a:off x="4994275" y="3492500"/>
            <a:ext cx="742950" cy="439738"/>
            <a:chOff x="1448" y="2290"/>
            <a:chExt cx="468" cy="277"/>
          </a:xfrm>
        </p:grpSpPr>
        <p:sp>
          <p:nvSpPr>
            <p:cNvPr id="19491" name="Freeform 146"/>
            <p:cNvSpPr>
              <a:spLocks/>
            </p:cNvSpPr>
            <p:nvPr/>
          </p:nvSpPr>
          <p:spPr bwMode="auto">
            <a:xfrm>
              <a:off x="1448" y="2290"/>
              <a:ext cx="468" cy="277"/>
            </a:xfrm>
            <a:custGeom>
              <a:avLst/>
              <a:gdLst>
                <a:gd name="T0" fmla="*/ 184 w 468"/>
                <a:gd name="T1" fmla="*/ 2 h 277"/>
                <a:gd name="T2" fmla="*/ 94 w 468"/>
                <a:gd name="T3" fmla="*/ 20 h 277"/>
                <a:gd name="T4" fmla="*/ 15 w 468"/>
                <a:gd name="T5" fmla="*/ 35 h 277"/>
                <a:gd name="T6" fmla="*/ 4 w 468"/>
                <a:gd name="T7" fmla="*/ 133 h 277"/>
                <a:gd name="T8" fmla="*/ 34 w 468"/>
                <a:gd name="T9" fmla="*/ 179 h 277"/>
                <a:gd name="T10" fmla="*/ 106 w 468"/>
                <a:gd name="T11" fmla="*/ 230 h 277"/>
                <a:gd name="T12" fmla="*/ 220 w 468"/>
                <a:gd name="T13" fmla="*/ 258 h 277"/>
                <a:gd name="T14" fmla="*/ 431 w 468"/>
                <a:gd name="T15" fmla="*/ 248 h 277"/>
                <a:gd name="T16" fmla="*/ 445 w 468"/>
                <a:gd name="T17" fmla="*/ 87 h 277"/>
                <a:gd name="T18" fmla="*/ 420 w 468"/>
                <a:gd name="T19" fmla="*/ 17 h 277"/>
                <a:gd name="T20" fmla="*/ 263 w 468"/>
                <a:gd name="T21" fmla="*/ 0 h 277"/>
                <a:gd name="T22" fmla="*/ 334 w 468"/>
                <a:gd name="T23" fmla="*/ 14 h 277"/>
                <a:gd name="T24" fmla="*/ 184 w 468"/>
                <a:gd name="T25" fmla="*/ 2 h 2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277"/>
                <a:gd name="T41" fmla="*/ 468 w 468"/>
                <a:gd name="T42" fmla="*/ 277 h 2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277">
                  <a:moveTo>
                    <a:pt x="184" y="2"/>
                  </a:moveTo>
                  <a:cubicBezTo>
                    <a:pt x="144" y="3"/>
                    <a:pt x="122" y="15"/>
                    <a:pt x="94" y="20"/>
                  </a:cubicBezTo>
                  <a:cubicBezTo>
                    <a:pt x="66" y="25"/>
                    <a:pt x="30" y="16"/>
                    <a:pt x="15" y="35"/>
                  </a:cubicBezTo>
                  <a:cubicBezTo>
                    <a:pt x="0" y="54"/>
                    <a:pt x="1" y="109"/>
                    <a:pt x="4" y="133"/>
                  </a:cubicBezTo>
                  <a:cubicBezTo>
                    <a:pt x="7" y="157"/>
                    <a:pt x="17" y="163"/>
                    <a:pt x="34" y="179"/>
                  </a:cubicBezTo>
                  <a:cubicBezTo>
                    <a:pt x="51" y="195"/>
                    <a:pt x="75" y="217"/>
                    <a:pt x="106" y="230"/>
                  </a:cubicBezTo>
                  <a:cubicBezTo>
                    <a:pt x="137" y="243"/>
                    <a:pt x="166" y="255"/>
                    <a:pt x="220" y="258"/>
                  </a:cubicBezTo>
                  <a:cubicBezTo>
                    <a:pt x="274" y="261"/>
                    <a:pt x="393" y="277"/>
                    <a:pt x="431" y="248"/>
                  </a:cubicBezTo>
                  <a:cubicBezTo>
                    <a:pt x="468" y="220"/>
                    <a:pt x="447" y="125"/>
                    <a:pt x="445" y="87"/>
                  </a:cubicBezTo>
                  <a:cubicBezTo>
                    <a:pt x="444" y="48"/>
                    <a:pt x="450" y="31"/>
                    <a:pt x="420" y="17"/>
                  </a:cubicBezTo>
                  <a:cubicBezTo>
                    <a:pt x="389" y="2"/>
                    <a:pt x="277" y="0"/>
                    <a:pt x="263" y="0"/>
                  </a:cubicBezTo>
                  <a:cubicBezTo>
                    <a:pt x="249" y="0"/>
                    <a:pt x="347" y="14"/>
                    <a:pt x="334" y="14"/>
                  </a:cubicBezTo>
                  <a:cubicBezTo>
                    <a:pt x="321" y="14"/>
                    <a:pt x="215" y="4"/>
                    <a:pt x="184" y="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147"/>
            <p:cNvSpPr>
              <a:spLocks noChangeArrowheads="1"/>
            </p:cNvSpPr>
            <p:nvPr/>
          </p:nvSpPr>
          <p:spPr bwMode="auto">
            <a:xfrm>
              <a:off x="1550" y="2350"/>
              <a:ext cx="276" cy="1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Comic Sans MS" pitchFamily="66" charset="0"/>
                </a:rPr>
                <a:t>M</a:t>
              </a:r>
              <a:endParaRPr lang="en-US" sz="1200" b="0">
                <a:latin typeface="Times New Roman" pitchFamily="18" charset="0"/>
              </a:endParaRPr>
            </a:p>
          </p:txBody>
        </p:sp>
      </p:grpSp>
      <p:sp>
        <p:nvSpPr>
          <p:cNvPr id="19484" name="Text Box 167"/>
          <p:cNvSpPr txBox="1">
            <a:spLocks noChangeArrowheads="1"/>
          </p:cNvSpPr>
          <p:nvPr/>
        </p:nvSpPr>
        <p:spPr bwMode="auto">
          <a:xfrm>
            <a:off x="3725863" y="3254375"/>
            <a:ext cx="442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00"/>
                </a:solidFill>
                <a:latin typeface="Comic Sans MS" pitchFamily="66" charset="0"/>
              </a:rPr>
              <a:t>P3</a:t>
            </a:r>
            <a:endParaRPr lang="en-US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85" name="Text Box 169"/>
          <p:cNvSpPr txBox="1">
            <a:spLocks noChangeArrowheads="1"/>
          </p:cNvSpPr>
          <p:nvPr/>
        </p:nvSpPr>
        <p:spPr bwMode="auto">
          <a:xfrm>
            <a:off x="5611813" y="3325813"/>
            <a:ext cx="442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00"/>
                </a:solidFill>
                <a:latin typeface="Comic Sans MS" pitchFamily="66" charset="0"/>
              </a:rPr>
              <a:t>P4</a:t>
            </a:r>
            <a:endParaRPr lang="en-US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86" name="Line 170"/>
          <p:cNvSpPr>
            <a:spLocks noChangeShapeType="1"/>
          </p:cNvSpPr>
          <p:nvPr/>
        </p:nvSpPr>
        <p:spPr bwMode="auto">
          <a:xfrm>
            <a:off x="1181100" y="4962525"/>
            <a:ext cx="209550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172"/>
          <p:cNvSpPr txBox="1">
            <a:spLocks noChangeArrowheads="1"/>
          </p:cNvSpPr>
          <p:nvPr/>
        </p:nvSpPr>
        <p:spPr bwMode="auto">
          <a:xfrm>
            <a:off x="530225" y="4016375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segment</a:t>
            </a:r>
          </a:p>
          <a:p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header</a:t>
            </a:r>
            <a:endParaRPr lang="en-US" sz="12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88" name="Line 173"/>
          <p:cNvSpPr>
            <a:spLocks noChangeShapeType="1"/>
          </p:cNvSpPr>
          <p:nvPr/>
        </p:nvSpPr>
        <p:spPr bwMode="auto">
          <a:xfrm>
            <a:off x="1285875" y="4362450"/>
            <a:ext cx="247650" cy="485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174"/>
          <p:cNvSpPr>
            <a:spLocks noChangeShapeType="1"/>
          </p:cNvSpPr>
          <p:nvPr/>
        </p:nvSpPr>
        <p:spPr bwMode="auto">
          <a:xfrm>
            <a:off x="1657350" y="3800475"/>
            <a:ext cx="190500" cy="1057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175"/>
          <p:cNvSpPr txBox="1">
            <a:spLocks noChangeArrowheads="1"/>
          </p:cNvSpPr>
          <p:nvPr/>
        </p:nvSpPr>
        <p:spPr bwMode="auto">
          <a:xfrm>
            <a:off x="1073150" y="3435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application-layer</a:t>
            </a:r>
          </a:p>
          <a:p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data</a:t>
            </a:r>
            <a:endParaRPr lang="en-US" sz="12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AE62E-DBC1-4FC9-B7BC-511B4B126E0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078" name="Rectangle 124"/>
          <p:cNvSpPr>
            <a:spLocks noChangeArrowheads="1"/>
          </p:cNvSpPr>
          <p:nvPr/>
        </p:nvSpPr>
        <p:spPr bwMode="auto">
          <a:xfrm>
            <a:off x="4105275" y="4638675"/>
            <a:ext cx="1438275" cy="14097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123"/>
          <p:cNvSpPr>
            <a:spLocks noChangeArrowheads="1"/>
          </p:cNvSpPr>
          <p:nvPr/>
        </p:nvSpPr>
        <p:spPr bwMode="auto">
          <a:xfrm>
            <a:off x="7305675" y="2914650"/>
            <a:ext cx="1438275" cy="14097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2"/>
          <p:cNvSpPr>
            <a:spLocks noChangeArrowheads="1"/>
          </p:cNvSpPr>
          <p:nvPr/>
        </p:nvSpPr>
        <p:spPr bwMode="auto">
          <a:xfrm>
            <a:off x="5724525" y="2914650"/>
            <a:ext cx="1438275" cy="14097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116"/>
          <p:cNvSpPr>
            <a:spLocks noChangeArrowheads="1"/>
          </p:cNvSpPr>
          <p:nvPr/>
        </p:nvSpPr>
        <p:spPr bwMode="auto">
          <a:xfrm>
            <a:off x="1704975" y="2543175"/>
            <a:ext cx="1438275" cy="914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7"/>
          <p:cNvSpPr>
            <a:spLocks noChangeArrowheads="1"/>
          </p:cNvSpPr>
          <p:nvPr/>
        </p:nvSpPr>
        <p:spPr bwMode="auto">
          <a:xfrm>
            <a:off x="1657350" y="1438275"/>
            <a:ext cx="1438275" cy="914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19075"/>
            <a:ext cx="7772400" cy="1143000"/>
          </a:xfrm>
        </p:spPr>
        <p:txBody>
          <a:bodyPr/>
          <a:lstStyle/>
          <a:p>
            <a:r>
              <a:rPr lang="en-US" sz="3200" smtClean="0"/>
              <a:t>Multiplexing/demultiplexing: examples</a:t>
            </a:r>
            <a:endParaRPr lang="en-US" smtClean="0"/>
          </a:p>
        </p:txBody>
      </p:sp>
      <p:graphicFrame>
        <p:nvGraphicFramePr>
          <p:cNvPr id="3074" name="Object 22"/>
          <p:cNvGraphicFramePr>
            <a:graphicFrameLocks noChangeAspect="1"/>
          </p:cNvGraphicFramePr>
          <p:nvPr/>
        </p:nvGraphicFramePr>
        <p:xfrm>
          <a:off x="523875" y="2112963"/>
          <a:ext cx="787400" cy="625475"/>
        </p:xfrm>
        <a:graphic>
          <a:graphicData uri="http://schemas.openxmlformats.org/presentationml/2006/ole">
            <p:oleObj spid="_x0000_s48130" name="Clip" r:id="rId4" imgW="1305000" imgH="1085760" progId="">
              <p:embed/>
            </p:oleObj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389313" y="2093913"/>
            <a:ext cx="407987" cy="742950"/>
            <a:chOff x="1811" y="1379"/>
            <a:chExt cx="131" cy="258"/>
          </a:xfrm>
        </p:grpSpPr>
        <p:sp>
          <p:nvSpPr>
            <p:cNvPr id="3137" name="AutoShape 32"/>
            <p:cNvSpPr>
              <a:spLocks noChangeArrowheads="1"/>
            </p:cNvSpPr>
            <p:nvPr/>
          </p:nvSpPr>
          <p:spPr bwMode="auto">
            <a:xfrm>
              <a:off x="1811" y="1577"/>
              <a:ext cx="131" cy="60"/>
            </a:xfrm>
            <a:prstGeom prst="parallelogram">
              <a:avLst>
                <a:gd name="adj" fmla="val 84109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Rectangle 33"/>
            <p:cNvSpPr>
              <a:spLocks noChangeArrowheads="1"/>
            </p:cNvSpPr>
            <p:nvPr/>
          </p:nvSpPr>
          <p:spPr bwMode="auto">
            <a:xfrm>
              <a:off x="1877" y="1381"/>
              <a:ext cx="61" cy="198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9" name="Rectangle 34"/>
            <p:cNvSpPr>
              <a:spLocks noChangeArrowheads="1"/>
            </p:cNvSpPr>
            <p:nvPr/>
          </p:nvSpPr>
          <p:spPr bwMode="auto">
            <a:xfrm>
              <a:off x="1812" y="1437"/>
              <a:ext cx="83" cy="19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0" name="AutoShape 35"/>
            <p:cNvSpPr>
              <a:spLocks noChangeArrowheads="1"/>
            </p:cNvSpPr>
            <p:nvPr/>
          </p:nvSpPr>
          <p:spPr bwMode="auto">
            <a:xfrm>
              <a:off x="1811" y="1379"/>
              <a:ext cx="131" cy="60"/>
            </a:xfrm>
            <a:prstGeom prst="parallelogram">
              <a:avLst>
                <a:gd name="adj" fmla="val 84109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Line 36"/>
            <p:cNvSpPr>
              <a:spLocks noChangeShapeType="1"/>
            </p:cNvSpPr>
            <p:nvPr/>
          </p:nvSpPr>
          <p:spPr bwMode="auto">
            <a:xfrm>
              <a:off x="1942" y="1383"/>
              <a:ext cx="0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Line 37"/>
            <p:cNvSpPr>
              <a:spLocks noChangeShapeType="1"/>
            </p:cNvSpPr>
            <p:nvPr/>
          </p:nvSpPr>
          <p:spPr bwMode="auto">
            <a:xfrm flipH="1">
              <a:off x="1895" y="1577"/>
              <a:ext cx="47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Rectangle 38"/>
            <p:cNvSpPr>
              <a:spLocks noChangeArrowheads="1"/>
            </p:cNvSpPr>
            <p:nvPr/>
          </p:nvSpPr>
          <p:spPr bwMode="auto">
            <a:xfrm>
              <a:off x="1822" y="1463"/>
              <a:ext cx="55" cy="1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Rectangle 39"/>
            <p:cNvSpPr>
              <a:spLocks noChangeArrowheads="1"/>
            </p:cNvSpPr>
            <p:nvPr/>
          </p:nvSpPr>
          <p:spPr bwMode="auto">
            <a:xfrm>
              <a:off x="1830" y="1497"/>
              <a:ext cx="42" cy="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5" name="Text Box 41"/>
          <p:cNvSpPr txBox="1">
            <a:spLocks noChangeArrowheads="1"/>
          </p:cNvSpPr>
          <p:nvPr/>
        </p:nvSpPr>
        <p:spPr bwMode="auto">
          <a:xfrm>
            <a:off x="558800" y="1660525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host A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086" name="Text Box 42"/>
          <p:cNvSpPr txBox="1">
            <a:spLocks noChangeArrowheads="1"/>
          </p:cNvSpPr>
          <p:nvPr/>
        </p:nvSpPr>
        <p:spPr bwMode="auto">
          <a:xfrm>
            <a:off x="3230563" y="1641475"/>
            <a:ext cx="1192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server B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087" name="Line 43"/>
          <p:cNvSpPr>
            <a:spLocks noChangeShapeType="1"/>
          </p:cNvSpPr>
          <p:nvPr/>
        </p:nvSpPr>
        <p:spPr bwMode="auto">
          <a:xfrm>
            <a:off x="1362075" y="2200275"/>
            <a:ext cx="19621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549400" y="1436688"/>
            <a:ext cx="1519238" cy="992187"/>
            <a:chOff x="346" y="2933"/>
            <a:chExt cx="957" cy="625"/>
          </a:xfrm>
        </p:grpSpPr>
        <p:sp>
          <p:nvSpPr>
            <p:cNvPr id="3133" name="Rectangle 45"/>
            <p:cNvSpPr>
              <a:spLocks noChangeArrowheads="1"/>
            </p:cNvSpPr>
            <p:nvPr/>
          </p:nvSpPr>
          <p:spPr bwMode="auto">
            <a:xfrm>
              <a:off x="384" y="2982"/>
              <a:ext cx="906" cy="5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Text Box 44"/>
            <p:cNvSpPr txBox="1">
              <a:spLocks noChangeArrowheads="1"/>
            </p:cNvSpPr>
            <p:nvPr/>
          </p:nvSpPr>
          <p:spPr bwMode="auto">
            <a:xfrm>
              <a:off x="346" y="2933"/>
              <a:ext cx="95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source port: x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dest. port: 23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135" name="Line 46"/>
            <p:cNvSpPr>
              <a:spLocks noChangeShapeType="1"/>
            </p:cNvSpPr>
            <p:nvPr/>
          </p:nvSpPr>
          <p:spPr bwMode="auto">
            <a:xfrm>
              <a:off x="384" y="3132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Line 47"/>
            <p:cNvSpPr>
              <a:spLocks noChangeShapeType="1"/>
            </p:cNvSpPr>
            <p:nvPr/>
          </p:nvSpPr>
          <p:spPr bwMode="auto">
            <a:xfrm>
              <a:off x="390" y="3270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" name="Line 49"/>
          <p:cNvSpPr>
            <a:spLocks noChangeShapeType="1"/>
          </p:cNvSpPr>
          <p:nvPr/>
        </p:nvSpPr>
        <p:spPr bwMode="auto">
          <a:xfrm>
            <a:off x="1381125" y="2657475"/>
            <a:ext cx="19621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563688" y="2522538"/>
            <a:ext cx="1585912" cy="992187"/>
            <a:chOff x="325" y="2933"/>
            <a:chExt cx="999" cy="625"/>
          </a:xfrm>
        </p:grpSpPr>
        <p:sp>
          <p:nvSpPr>
            <p:cNvPr id="3129" name="Rectangle 51"/>
            <p:cNvSpPr>
              <a:spLocks noChangeArrowheads="1"/>
            </p:cNvSpPr>
            <p:nvPr/>
          </p:nvSpPr>
          <p:spPr bwMode="auto">
            <a:xfrm>
              <a:off x="384" y="2982"/>
              <a:ext cx="906" cy="5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Text Box 52"/>
            <p:cNvSpPr txBox="1">
              <a:spLocks noChangeArrowheads="1"/>
            </p:cNvSpPr>
            <p:nvPr/>
          </p:nvSpPr>
          <p:spPr bwMode="auto">
            <a:xfrm>
              <a:off x="325" y="2933"/>
              <a:ext cx="9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source port:23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dest. port: x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131" name="Line 53"/>
            <p:cNvSpPr>
              <a:spLocks noChangeShapeType="1"/>
            </p:cNvSpPr>
            <p:nvPr/>
          </p:nvSpPr>
          <p:spPr bwMode="auto">
            <a:xfrm>
              <a:off x="384" y="3132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Line 54"/>
            <p:cNvSpPr>
              <a:spLocks noChangeShapeType="1"/>
            </p:cNvSpPr>
            <p:nvPr/>
          </p:nvSpPr>
          <p:spPr bwMode="auto">
            <a:xfrm>
              <a:off x="390" y="3270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Text Box 56"/>
          <p:cNvSpPr txBox="1">
            <a:spLocks noChangeArrowheads="1"/>
          </p:cNvSpPr>
          <p:nvPr/>
        </p:nvSpPr>
        <p:spPr bwMode="auto">
          <a:xfrm>
            <a:off x="787400" y="3613150"/>
            <a:ext cx="333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accent2"/>
                </a:solidFill>
                <a:latin typeface="Comic Sans MS" pitchFamily="66" charset="0"/>
              </a:rPr>
              <a:t>port use: simple telnet app</a:t>
            </a:r>
            <a:endParaRPr lang="en-US" b="0">
              <a:latin typeface="Times New Roman" pitchFamily="18" charset="0"/>
            </a:endParaRPr>
          </a:p>
        </p:txBody>
      </p:sp>
      <p:graphicFrame>
        <p:nvGraphicFramePr>
          <p:cNvPr id="3075" name="Object 58"/>
          <p:cNvGraphicFramePr>
            <a:graphicFrameLocks noChangeAspect="1"/>
          </p:cNvGraphicFramePr>
          <p:nvPr/>
        </p:nvGraphicFramePr>
        <p:xfrm>
          <a:off x="2800350" y="5132388"/>
          <a:ext cx="787400" cy="625475"/>
        </p:xfrm>
        <a:graphic>
          <a:graphicData uri="http://schemas.openxmlformats.org/presentationml/2006/ole">
            <p:oleObj spid="_x0000_s48131" name="Clip" r:id="rId5" imgW="1305000" imgH="1085760" progId="">
              <p:embed/>
            </p:oleObj>
          </a:graphicData>
        </a:graphic>
      </p:graphicFrame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799263" y="4713288"/>
            <a:ext cx="541337" cy="923925"/>
            <a:chOff x="1811" y="1379"/>
            <a:chExt cx="131" cy="258"/>
          </a:xfrm>
        </p:grpSpPr>
        <p:sp>
          <p:nvSpPr>
            <p:cNvPr id="3121" name="AutoShape 60"/>
            <p:cNvSpPr>
              <a:spLocks noChangeArrowheads="1"/>
            </p:cNvSpPr>
            <p:nvPr/>
          </p:nvSpPr>
          <p:spPr bwMode="auto">
            <a:xfrm>
              <a:off x="1811" y="1577"/>
              <a:ext cx="131" cy="60"/>
            </a:xfrm>
            <a:prstGeom prst="parallelogram">
              <a:avLst>
                <a:gd name="adj" fmla="val 84109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Rectangle 61"/>
            <p:cNvSpPr>
              <a:spLocks noChangeArrowheads="1"/>
            </p:cNvSpPr>
            <p:nvPr/>
          </p:nvSpPr>
          <p:spPr bwMode="auto">
            <a:xfrm>
              <a:off x="1877" y="1381"/>
              <a:ext cx="61" cy="198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Rectangle 62"/>
            <p:cNvSpPr>
              <a:spLocks noChangeArrowheads="1"/>
            </p:cNvSpPr>
            <p:nvPr/>
          </p:nvSpPr>
          <p:spPr bwMode="auto">
            <a:xfrm>
              <a:off x="1812" y="1437"/>
              <a:ext cx="83" cy="19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AutoShape 63"/>
            <p:cNvSpPr>
              <a:spLocks noChangeArrowheads="1"/>
            </p:cNvSpPr>
            <p:nvPr/>
          </p:nvSpPr>
          <p:spPr bwMode="auto">
            <a:xfrm>
              <a:off x="1811" y="1379"/>
              <a:ext cx="131" cy="60"/>
            </a:xfrm>
            <a:prstGeom prst="parallelogram">
              <a:avLst>
                <a:gd name="adj" fmla="val 84109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Line 64"/>
            <p:cNvSpPr>
              <a:spLocks noChangeShapeType="1"/>
            </p:cNvSpPr>
            <p:nvPr/>
          </p:nvSpPr>
          <p:spPr bwMode="auto">
            <a:xfrm>
              <a:off x="1942" y="1383"/>
              <a:ext cx="0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Line 65"/>
            <p:cNvSpPr>
              <a:spLocks noChangeShapeType="1"/>
            </p:cNvSpPr>
            <p:nvPr/>
          </p:nvSpPr>
          <p:spPr bwMode="auto">
            <a:xfrm flipH="1">
              <a:off x="1895" y="1577"/>
              <a:ext cx="47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Rectangle 66"/>
            <p:cNvSpPr>
              <a:spLocks noChangeArrowheads="1"/>
            </p:cNvSpPr>
            <p:nvPr/>
          </p:nvSpPr>
          <p:spPr bwMode="auto">
            <a:xfrm>
              <a:off x="1822" y="1463"/>
              <a:ext cx="55" cy="1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Rectangle 67"/>
            <p:cNvSpPr>
              <a:spLocks noChangeArrowheads="1"/>
            </p:cNvSpPr>
            <p:nvPr/>
          </p:nvSpPr>
          <p:spPr bwMode="auto">
            <a:xfrm>
              <a:off x="1830" y="1497"/>
              <a:ext cx="42" cy="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3" name="Text Box 68"/>
          <p:cNvSpPr txBox="1">
            <a:spLocks noChangeArrowheads="1"/>
          </p:cNvSpPr>
          <p:nvPr/>
        </p:nvSpPr>
        <p:spPr bwMode="auto">
          <a:xfrm>
            <a:off x="1357313" y="5080000"/>
            <a:ext cx="1477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0">
                <a:latin typeface="Comic Sans MS" pitchFamily="66" charset="0"/>
              </a:rPr>
              <a:t>Web client</a:t>
            </a:r>
          </a:p>
          <a:p>
            <a:pPr algn="r"/>
            <a:r>
              <a:rPr lang="en-US" sz="2000" b="0">
                <a:latin typeface="Comic Sans MS" pitchFamily="66" charset="0"/>
              </a:rPr>
              <a:t>host A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094" name="Text Box 69"/>
          <p:cNvSpPr txBox="1">
            <a:spLocks noChangeArrowheads="1"/>
          </p:cNvSpPr>
          <p:nvPr/>
        </p:nvSpPr>
        <p:spPr bwMode="auto">
          <a:xfrm>
            <a:off x="7440613" y="4803775"/>
            <a:ext cx="1192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Web</a:t>
            </a:r>
          </a:p>
          <a:p>
            <a:pPr algn="ctr"/>
            <a:r>
              <a:rPr lang="en-US" sz="2000" b="0">
                <a:latin typeface="Comic Sans MS" pitchFamily="66" charset="0"/>
              </a:rPr>
              <a:t>server B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095" name="Line 70"/>
          <p:cNvSpPr>
            <a:spLocks noChangeShapeType="1"/>
          </p:cNvSpPr>
          <p:nvPr/>
        </p:nvSpPr>
        <p:spPr bwMode="auto">
          <a:xfrm>
            <a:off x="3590925" y="5153025"/>
            <a:ext cx="3181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" name="Object 84"/>
          <p:cNvGraphicFramePr>
            <a:graphicFrameLocks noChangeAspect="1"/>
          </p:cNvGraphicFramePr>
          <p:nvPr/>
        </p:nvGraphicFramePr>
        <p:xfrm>
          <a:off x="6734175" y="2084388"/>
          <a:ext cx="787400" cy="625475"/>
        </p:xfrm>
        <a:graphic>
          <a:graphicData uri="http://schemas.openxmlformats.org/presentationml/2006/ole">
            <p:oleObj spid="_x0000_s48132" name="Clip" r:id="rId6" imgW="1305000" imgH="1085760" progId="">
              <p:embed/>
            </p:oleObj>
          </a:graphicData>
        </a:graphic>
      </p:graphicFrame>
      <p:sp>
        <p:nvSpPr>
          <p:cNvPr id="3096" name="Text Box 85"/>
          <p:cNvSpPr txBox="1">
            <a:spLocks noChangeArrowheads="1"/>
          </p:cNvSpPr>
          <p:nvPr/>
        </p:nvSpPr>
        <p:spPr bwMode="auto">
          <a:xfrm>
            <a:off x="6430963" y="1441450"/>
            <a:ext cx="1477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Web client</a:t>
            </a:r>
          </a:p>
          <a:p>
            <a:pPr algn="ctr"/>
            <a:r>
              <a:rPr lang="en-US" sz="2000" b="0">
                <a:latin typeface="Comic Sans MS" pitchFamily="66" charset="0"/>
              </a:rPr>
              <a:t>host C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097" name="Line 86"/>
          <p:cNvSpPr>
            <a:spLocks noChangeShapeType="1"/>
          </p:cNvSpPr>
          <p:nvPr/>
        </p:nvSpPr>
        <p:spPr bwMode="auto">
          <a:xfrm>
            <a:off x="7334250" y="2733675"/>
            <a:ext cx="0" cy="193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87"/>
          <p:cNvSpPr>
            <a:spLocks noChangeShapeType="1"/>
          </p:cNvSpPr>
          <p:nvPr/>
        </p:nvSpPr>
        <p:spPr bwMode="auto">
          <a:xfrm flipH="1">
            <a:off x="6953250" y="2733675"/>
            <a:ext cx="9525" cy="194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7199313" y="2913063"/>
            <a:ext cx="1519237" cy="1470025"/>
            <a:chOff x="4631" y="1985"/>
            <a:chExt cx="957" cy="926"/>
          </a:xfrm>
        </p:grpSpPr>
        <p:sp>
          <p:nvSpPr>
            <p:cNvPr id="3115" name="Rectangle 72"/>
            <p:cNvSpPr>
              <a:spLocks noChangeArrowheads="1"/>
            </p:cNvSpPr>
            <p:nvPr/>
          </p:nvSpPr>
          <p:spPr bwMode="auto">
            <a:xfrm>
              <a:off x="4668" y="2021"/>
              <a:ext cx="906" cy="8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Text Box 73"/>
            <p:cNvSpPr txBox="1">
              <a:spLocks noChangeArrowheads="1"/>
            </p:cNvSpPr>
            <p:nvPr/>
          </p:nvSpPr>
          <p:spPr bwMode="auto">
            <a:xfrm>
              <a:off x="4631" y="1985"/>
              <a:ext cx="95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Source IP: C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 IP: B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source port: x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dest. port: 80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117" name="Line 74"/>
            <p:cNvSpPr>
              <a:spLocks noChangeShapeType="1"/>
            </p:cNvSpPr>
            <p:nvPr/>
          </p:nvSpPr>
          <p:spPr bwMode="auto">
            <a:xfrm>
              <a:off x="4668" y="2157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75"/>
            <p:cNvSpPr>
              <a:spLocks noChangeShapeType="1"/>
            </p:cNvSpPr>
            <p:nvPr/>
          </p:nvSpPr>
          <p:spPr bwMode="auto">
            <a:xfrm>
              <a:off x="4674" y="2322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82"/>
            <p:cNvSpPr>
              <a:spLocks noChangeShapeType="1"/>
            </p:cNvSpPr>
            <p:nvPr/>
          </p:nvSpPr>
          <p:spPr bwMode="auto">
            <a:xfrm>
              <a:off x="4680" y="2484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83"/>
            <p:cNvSpPr>
              <a:spLocks noChangeShapeType="1"/>
            </p:cNvSpPr>
            <p:nvPr/>
          </p:nvSpPr>
          <p:spPr bwMode="auto">
            <a:xfrm>
              <a:off x="4668" y="2628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5627688" y="2903538"/>
            <a:ext cx="1519237" cy="1470025"/>
            <a:chOff x="4631" y="1985"/>
            <a:chExt cx="957" cy="926"/>
          </a:xfrm>
        </p:grpSpPr>
        <p:sp>
          <p:nvSpPr>
            <p:cNvPr id="3109" name="Rectangle 91"/>
            <p:cNvSpPr>
              <a:spLocks noChangeArrowheads="1"/>
            </p:cNvSpPr>
            <p:nvPr/>
          </p:nvSpPr>
          <p:spPr bwMode="auto">
            <a:xfrm>
              <a:off x="4668" y="2021"/>
              <a:ext cx="906" cy="8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Text Box 92"/>
            <p:cNvSpPr txBox="1">
              <a:spLocks noChangeArrowheads="1"/>
            </p:cNvSpPr>
            <p:nvPr/>
          </p:nvSpPr>
          <p:spPr bwMode="auto">
            <a:xfrm>
              <a:off x="4631" y="1985"/>
              <a:ext cx="95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Source IP: C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 IP: B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source port: y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dest. port: 80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111" name="Line 93"/>
            <p:cNvSpPr>
              <a:spLocks noChangeShapeType="1"/>
            </p:cNvSpPr>
            <p:nvPr/>
          </p:nvSpPr>
          <p:spPr bwMode="auto">
            <a:xfrm>
              <a:off x="4668" y="2157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Line 94"/>
            <p:cNvSpPr>
              <a:spLocks noChangeShapeType="1"/>
            </p:cNvSpPr>
            <p:nvPr/>
          </p:nvSpPr>
          <p:spPr bwMode="auto">
            <a:xfrm>
              <a:off x="4674" y="2322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95"/>
            <p:cNvSpPr>
              <a:spLocks noChangeShapeType="1"/>
            </p:cNvSpPr>
            <p:nvPr/>
          </p:nvSpPr>
          <p:spPr bwMode="auto">
            <a:xfrm>
              <a:off x="4680" y="2484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96"/>
            <p:cNvSpPr>
              <a:spLocks noChangeShapeType="1"/>
            </p:cNvSpPr>
            <p:nvPr/>
          </p:nvSpPr>
          <p:spPr bwMode="auto">
            <a:xfrm>
              <a:off x="4668" y="2628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1" name="Text Box 97"/>
          <p:cNvSpPr txBox="1">
            <a:spLocks noChangeArrowheads="1"/>
          </p:cNvSpPr>
          <p:nvPr/>
        </p:nvSpPr>
        <p:spPr bwMode="auto">
          <a:xfrm>
            <a:off x="6019800" y="5670550"/>
            <a:ext cx="272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accent2"/>
                </a:solidFill>
                <a:latin typeface="Comic Sans MS" pitchFamily="66" charset="0"/>
              </a:rPr>
              <a:t>port use: Web server</a:t>
            </a:r>
            <a:endParaRPr lang="en-US" b="0">
              <a:latin typeface="Times New Roman" pitchFamily="18" charset="0"/>
            </a:endParaRPr>
          </a:p>
        </p:txBody>
      </p: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3989388" y="4637088"/>
            <a:ext cx="1519237" cy="1470025"/>
            <a:chOff x="4631" y="1985"/>
            <a:chExt cx="957" cy="926"/>
          </a:xfrm>
        </p:grpSpPr>
        <p:sp>
          <p:nvSpPr>
            <p:cNvPr id="3103" name="Rectangle 99"/>
            <p:cNvSpPr>
              <a:spLocks noChangeArrowheads="1"/>
            </p:cNvSpPr>
            <p:nvPr/>
          </p:nvSpPr>
          <p:spPr bwMode="auto">
            <a:xfrm>
              <a:off x="4668" y="2021"/>
              <a:ext cx="906" cy="8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Text Box 100"/>
            <p:cNvSpPr txBox="1">
              <a:spLocks noChangeArrowheads="1"/>
            </p:cNvSpPr>
            <p:nvPr/>
          </p:nvSpPr>
          <p:spPr bwMode="auto">
            <a:xfrm>
              <a:off x="4631" y="1985"/>
              <a:ext cx="957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0">
                  <a:latin typeface="Comic Sans MS" pitchFamily="66" charset="0"/>
                </a:rPr>
                <a:t>Source IP: A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 IP: B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source port: x</a:t>
              </a:r>
            </a:p>
            <a:p>
              <a:pPr algn="ctr"/>
              <a:r>
                <a:rPr lang="en-US" sz="1600" b="0">
                  <a:latin typeface="Comic Sans MS" pitchFamily="66" charset="0"/>
                </a:rPr>
                <a:t>dest. port: 80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105" name="Line 101"/>
            <p:cNvSpPr>
              <a:spLocks noChangeShapeType="1"/>
            </p:cNvSpPr>
            <p:nvPr/>
          </p:nvSpPr>
          <p:spPr bwMode="auto">
            <a:xfrm>
              <a:off x="4668" y="2157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Line 102"/>
            <p:cNvSpPr>
              <a:spLocks noChangeShapeType="1"/>
            </p:cNvSpPr>
            <p:nvPr/>
          </p:nvSpPr>
          <p:spPr bwMode="auto">
            <a:xfrm>
              <a:off x="4674" y="2322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Line 103"/>
            <p:cNvSpPr>
              <a:spLocks noChangeShapeType="1"/>
            </p:cNvSpPr>
            <p:nvPr/>
          </p:nvSpPr>
          <p:spPr bwMode="auto">
            <a:xfrm>
              <a:off x="4680" y="2484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Line 104"/>
            <p:cNvSpPr>
              <a:spLocks noChangeShapeType="1"/>
            </p:cNvSpPr>
            <p:nvPr/>
          </p:nvSpPr>
          <p:spPr bwMode="auto">
            <a:xfrm>
              <a:off x="4668" y="2628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B6241A-A5FC-4C3B-8AA5-B201F2083CF2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Reliable data transfer</a:t>
            </a:r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400" smtClean="0"/>
              <a:t>important in app., transport, link layers</a:t>
            </a:r>
          </a:p>
          <a:p>
            <a:pPr marL="0" indent="0">
              <a:lnSpc>
                <a:spcPct val="90000"/>
              </a:lnSpc>
            </a:pPr>
            <a:r>
              <a:rPr lang="en-US" sz="2400" smtClean="0"/>
              <a:t>It is one of the important networking topics!</a:t>
            </a:r>
          </a:p>
          <a:p>
            <a:pPr marL="0" indent="0">
              <a:lnSpc>
                <a:spcPct val="90000"/>
              </a:lnSpc>
            </a:pPr>
            <a:endParaRPr lang="en-US" smtClean="0"/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927725"/>
            <a:ext cx="7772400" cy="457200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US" sz="2000" smtClean="0"/>
              <a:t>characteristics of unreliable channel will determine complexity of reliable data transfer protocol (rdt)</a:t>
            </a:r>
            <a:endParaRPr lang="en-US" sz="2400" smtClean="0"/>
          </a:p>
        </p:txBody>
      </p:sp>
      <p:pic>
        <p:nvPicPr>
          <p:cNvPr id="24582" name="Picture 5" descr="rdt_ser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120B6-DAEE-4C7C-B387-E9F52710A599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Reliable data transfer: getting started</a:t>
            </a:r>
            <a:endParaRPr lang="en-US" smtClean="0"/>
          </a:p>
        </p:txBody>
      </p:sp>
      <p:pic>
        <p:nvPicPr>
          <p:cNvPr id="25604" name="Picture 5" descr="rdt_p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chemeClr val="accent2"/>
                </a:solidFill>
                <a:latin typeface="Comic Sans MS" pitchFamily="66" charset="0"/>
              </a:rPr>
              <a:t>send</a:t>
            </a:r>
          </a:p>
          <a:p>
            <a:pPr algn="ctr"/>
            <a:r>
              <a:rPr lang="en-US" b="0">
                <a:solidFill>
                  <a:schemeClr val="accent2"/>
                </a:solidFill>
                <a:latin typeface="Comic Sans MS" pitchFamily="66" charset="0"/>
              </a:rPr>
              <a:t>side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7167563" y="3122613"/>
            <a:ext cx="122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chemeClr val="accent2"/>
                </a:solidFill>
                <a:latin typeface="Comic Sans MS" pitchFamily="66" charset="0"/>
              </a:rPr>
              <a:t>receive</a:t>
            </a:r>
          </a:p>
          <a:p>
            <a:pPr algn="ctr"/>
            <a:r>
              <a:rPr lang="en-US" b="0">
                <a:solidFill>
                  <a:schemeClr val="accent2"/>
                </a:solidFill>
                <a:latin typeface="Comic Sans MS" pitchFamily="66" charset="0"/>
              </a:rPr>
              <a:t>side</a:t>
            </a:r>
            <a:endParaRPr lang="en-US" b="0">
              <a:latin typeface="Times New Roman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5623" name="Text Box 8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sz="1800" b="0">
                  <a:latin typeface="Times New Roman" pitchFamily="18" charset="0"/>
                </a:rPr>
                <a:t> </a:t>
              </a:r>
              <a:r>
                <a:rPr lang="en-US" sz="1800" b="0">
                  <a:latin typeface="Comic Sans MS" pitchFamily="66" charset="0"/>
                </a:rPr>
                <a:t>called from above, (e.g., by app.). Passed data to </a:t>
              </a:r>
            </a:p>
            <a:p>
              <a:pPr algn="ctr"/>
              <a:r>
                <a:rPr lang="en-US" sz="1800" b="0">
                  <a:latin typeface="Comic Sans MS" pitchFamily="66" charset="0"/>
                </a:rPr>
                <a:t>deliver to receiver upper layer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5625" name="Line 17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Rectangle 18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5619" name="Text Box 9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 b="0">
                  <a:latin typeface="Times New Roman" pitchFamily="18" charset="0"/>
                </a:rPr>
                <a:t> </a:t>
              </a:r>
              <a:r>
                <a:rPr lang="en-US" sz="1800" b="0">
                  <a:latin typeface="Comic Sans MS" pitchFamily="66" charset="0"/>
                </a:rPr>
                <a:t>called by rdt,</a:t>
              </a:r>
            </a:p>
            <a:p>
              <a:pPr algn="ctr"/>
              <a:r>
                <a:rPr lang="en-US" sz="1800" b="0">
                  <a:latin typeface="Comic Sans MS" pitchFamily="66" charset="0"/>
                </a:rPr>
                <a:t>to transfer packet over </a:t>
              </a:r>
            </a:p>
            <a:p>
              <a:pPr algn="ctr"/>
              <a:r>
                <a:rPr lang="en-US" sz="1800" b="0">
                  <a:latin typeface="Comic Sans MS" pitchFamily="66" charset="0"/>
                </a:rPr>
                <a:t>unreliable channel to receiver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5621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Rectangle 19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5615" name="Text Box 10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 b="0">
                  <a:latin typeface="Times New Roman" pitchFamily="18" charset="0"/>
                </a:rPr>
                <a:t> </a:t>
              </a:r>
              <a:r>
                <a:rPr lang="en-US" sz="1800" b="0">
                  <a:latin typeface="Comic Sans MS" pitchFamily="66" charset="0"/>
                </a:rPr>
                <a:t>called when packet arrives on rcv-side of channel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5617" name="Line 15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 b="0">
                  <a:latin typeface="Times New Roman" pitchFamily="18" charset="0"/>
                </a:rPr>
                <a:t> </a:t>
              </a:r>
              <a:r>
                <a:rPr lang="en-US" sz="1800" b="0">
                  <a:latin typeface="Comic Sans MS" pitchFamily="66" charset="0"/>
                </a:rPr>
                <a:t>called by </a:t>
              </a:r>
              <a:r>
                <a:rPr lang="en-US" sz="1800">
                  <a:latin typeface="Courier New" pitchFamily="49" charset="0"/>
                </a:rPr>
                <a:t>rdt</a:t>
              </a:r>
              <a:r>
                <a:rPr lang="en-US" sz="1800" b="0">
                  <a:latin typeface="Comic Sans MS" pitchFamily="66" charset="0"/>
                </a:rPr>
                <a:t> to deliver data to upper</a:t>
              </a:r>
              <a:endParaRPr lang="en-US" b="0">
                <a:latin typeface="Times New Roman" pitchFamily="18" charset="0"/>
              </a:endParaRPr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5613" name="Line 16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Rectangle 21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9630B9-AB2B-4902-97F0-AA451820576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rdt2.0: operation with no errors</a:t>
            </a:r>
            <a:endParaRPr lang="en-US" smtClean="0"/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/>
              <a:t>Wait for call from above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snkpkt = make_pkt(data, checksum)</a:t>
            </a:r>
          </a:p>
          <a:p>
            <a:r>
              <a:rPr lang="en-US" sz="1600" b="0"/>
              <a:t>udt_send(sndpkt)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extract(rcvpkt,data)</a:t>
            </a:r>
          </a:p>
          <a:p>
            <a:r>
              <a:rPr lang="en-US" sz="1600" b="0"/>
              <a:t>deliver_data(data)</a:t>
            </a:r>
          </a:p>
          <a:p>
            <a:r>
              <a:rPr lang="en-US" sz="1600" b="0"/>
              <a:t>udt_send(ACK)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rdt_rcv(rcvpkt) &amp;&amp; </a:t>
            </a:r>
          </a:p>
          <a:p>
            <a:r>
              <a:rPr lang="en-US" sz="1600" b="0"/>
              <a:t>   notcorrupt(rcvpkt)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80022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80022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rdt_rcv(rcvpkt) &amp;&amp; isACK(rcvpkt)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161374 h 1080"/>
              <a:gd name="T2" fmla="*/ 0 w 735"/>
              <a:gd name="T3" fmla="*/ 707562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udt_send(sndpkt)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rdt_rcv(rcvpkt) &amp;&amp;</a:t>
            </a:r>
          </a:p>
          <a:p>
            <a:r>
              <a:rPr lang="en-US" sz="1600" b="0"/>
              <a:t>   isNAK(rcvpkt)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307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0"/>
                <a:t>udt_send(NAK)</a:t>
              </a: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307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0"/>
                <a:t>rdt_rcv(rcvpkt) &amp;&amp; </a:t>
              </a:r>
            </a:p>
            <a:p>
              <a:r>
                <a:rPr lang="en-US" sz="1600" b="0"/>
                <a:t>  corrupt(rcvpkt)</a:t>
              </a: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307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307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0"/>
                <a:t>Wait for ACK or NAK</a:t>
              </a:r>
              <a:endParaRPr lang="en-US" sz="1600" b="0">
                <a:latin typeface="Times New Roman" pitchFamily="18" charset="0"/>
              </a:endParaRPr>
            </a:p>
          </p:txBody>
        </p:sp>
      </p:grpSp>
      <p:sp>
        <p:nvSpPr>
          <p:cNvPr id="30741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302590 w 1500"/>
              <a:gd name="T1" fmla="*/ 426085 h 740"/>
              <a:gd name="T2" fmla="*/ 852449 w 1500"/>
              <a:gd name="T3" fmla="*/ 4699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Oval 28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/>
              <a:t>Wait for call from below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0744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302590 w 1500"/>
              <a:gd name="T1" fmla="*/ 426085 h 740"/>
              <a:gd name="T2" fmla="*/ 852449 w 1500"/>
              <a:gd name="T3" fmla="*/ 4699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30763" name="Line 33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Oval 34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30761" name="Line 25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Oval 36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7" name="Text Box 39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rdt_send(data)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224299" name="Line 43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00" name="Freeform 44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15875 h 1928"/>
              <a:gd name="T2" fmla="*/ 1592262 w 4219"/>
              <a:gd name="T3" fmla="*/ 0 h 1928"/>
              <a:gd name="T4" fmla="*/ 5376861 w 4219"/>
              <a:gd name="T5" fmla="*/ 3060700 h 1928"/>
              <a:gd name="T6" fmla="*/ 6697662 w 4219"/>
              <a:gd name="T7" fmla="*/ 3060700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30759" name="Line 46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Oval 47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05" name="Oval 49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07" name="Line 51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09" name="Freeform 5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6667500 w 4200"/>
              <a:gd name="T1" fmla="*/ 2260600 h 1424"/>
              <a:gd name="T2" fmla="*/ 5118099 w 4200"/>
              <a:gd name="T3" fmla="*/ 2260600 h 1424"/>
              <a:gd name="T4" fmla="*/ 2984499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30757" name="Line 58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Oval 59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16" name="Oval 60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Text Box 61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Symbol" pitchFamily="18" charset="2"/>
              </a:rPr>
              <a:t>L</a:t>
            </a:r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4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4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2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99" grpId="0" animBg="1"/>
      <p:bldP spid="224300" grpId="0" animBg="1"/>
      <p:bldP spid="224305" grpId="0" animBg="1"/>
      <p:bldP spid="224307" grpId="0" animBg="1"/>
      <p:bldP spid="224309" grpId="0" animBg="1"/>
      <p:bldP spid="224316" grpId="0" animBg="1"/>
      <p:bldP spid="2243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3E4E-71E5-4BA8-A84A-7902C411F091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Network and Computer Networking?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r>
              <a:rPr lang="en-AU" sz="2800" i="1" dirty="0">
                <a:latin typeface="Tahoma" pitchFamily="34" charset="0"/>
              </a:rPr>
              <a:t>A Network</a:t>
            </a:r>
            <a:r>
              <a:rPr lang="en-AU" sz="2800" dirty="0">
                <a:latin typeface="Tahoma" pitchFamily="34" charset="0"/>
              </a:rPr>
              <a:t>: system for connecting computer using a single transmission </a:t>
            </a:r>
            <a:r>
              <a:rPr lang="en-AU" sz="2800" dirty="0" smtClean="0">
                <a:latin typeface="Tahoma" pitchFamily="34" charset="0"/>
              </a:rPr>
              <a:t>technology</a:t>
            </a:r>
          </a:p>
          <a:p>
            <a:endParaRPr lang="en-AU" sz="2800" dirty="0">
              <a:latin typeface="Tahoma" pitchFamily="34" charset="0"/>
            </a:endParaRPr>
          </a:p>
          <a:p>
            <a:r>
              <a:rPr lang="en-AU" sz="2800" dirty="0">
                <a:latin typeface="Tahoma" pitchFamily="34" charset="0"/>
              </a:rPr>
              <a:t>Computer Networking: Study to know Principles of Operation of a Network &amp; Inter Connecting different </a:t>
            </a:r>
            <a:r>
              <a:rPr lang="en-AU" sz="2800" dirty="0" err="1">
                <a:latin typeface="Tahoma" pitchFamily="34" charset="0"/>
              </a:rPr>
              <a:t>different</a:t>
            </a:r>
            <a:r>
              <a:rPr lang="en-AU" sz="2800" dirty="0">
                <a:latin typeface="Tahoma" pitchFamily="34" charset="0"/>
              </a:rPr>
              <a:t> Networks </a:t>
            </a:r>
            <a:endParaRPr lang="en-US" sz="28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1D9384-D0FF-4EAA-BA6F-07388885695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rdt2.0: error scenario</a:t>
            </a:r>
            <a:endParaRPr lang="en-US" smtClean="0"/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/>
              <a:t>Wait for call from above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snkpkt = make_pkt(data, checksum)</a:t>
            </a:r>
          </a:p>
          <a:p>
            <a:r>
              <a:rPr lang="en-US" sz="1600" b="0"/>
              <a:t>udt_send(sndpkt)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extract(rcvpkt,data)</a:t>
            </a:r>
          </a:p>
          <a:p>
            <a:r>
              <a:rPr lang="en-US" sz="1600" b="0"/>
              <a:t>deliver_data(data)</a:t>
            </a:r>
          </a:p>
          <a:p>
            <a:r>
              <a:rPr lang="en-US" sz="1600" b="0"/>
              <a:t>udt_send(ACK)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rdt_rcv(rcvpkt) &amp;&amp; </a:t>
            </a:r>
          </a:p>
          <a:p>
            <a:r>
              <a:rPr lang="en-US" sz="1600" b="0"/>
              <a:t>   notcorrupt(rcvpkt)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80022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80022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rdt_rcv(rcvpkt) &amp;&amp; isACK(rcvpkt)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161374 h 1080"/>
              <a:gd name="T2" fmla="*/ 0 w 735"/>
              <a:gd name="T3" fmla="*/ 707562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udt_send(sndpkt)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rdt_rcv(rcvpkt) &amp;&amp;</a:t>
            </a:r>
          </a:p>
          <a:p>
            <a:r>
              <a:rPr lang="en-US" sz="1600" b="0"/>
              <a:t>   isNAK(rcvpkt)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31795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0"/>
                <a:t>udt_send(NAK)</a:t>
              </a: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31796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0"/>
                <a:t>rdt_rcv(rcvpkt) &amp;&amp; </a:t>
              </a:r>
            </a:p>
            <a:p>
              <a:r>
                <a:rPr lang="en-US" sz="1600" b="0"/>
                <a:t>  corrupt(rcvpkt)</a:t>
              </a: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31797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31793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0"/>
                <a:t>Wait for ACK or NAK</a:t>
              </a:r>
              <a:endParaRPr lang="en-US" sz="1600" b="0">
                <a:latin typeface="Times New Roman" pitchFamily="18" charset="0"/>
              </a:endParaRPr>
            </a:p>
          </p:txBody>
        </p:sp>
      </p:grpSp>
      <p:sp>
        <p:nvSpPr>
          <p:cNvPr id="3176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302590 w 1500"/>
              <a:gd name="T1" fmla="*/ 426085 h 740"/>
              <a:gd name="T2" fmla="*/ 852449 w 1500"/>
              <a:gd name="T3" fmla="*/ 4699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/>
              <a:t>Wait for call from below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3176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302590 w 1500"/>
              <a:gd name="T1" fmla="*/ 426085 h 740"/>
              <a:gd name="T2" fmla="*/ 852449 w 1500"/>
              <a:gd name="T3" fmla="*/ 4699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31791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31789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rdt_send(data)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225316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7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15875 h 412"/>
              <a:gd name="T2" fmla="*/ 1592262 w 4372"/>
              <a:gd name="T3" fmla="*/ 0 h 412"/>
              <a:gd name="T4" fmla="*/ 5568949 w 4372"/>
              <a:gd name="T5" fmla="*/ 654050 h 412"/>
              <a:gd name="T6" fmla="*/ 6940550 w 4372"/>
              <a:gd name="T7" fmla="*/ 654050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31787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21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2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3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6667500 w 4200"/>
              <a:gd name="T1" fmla="*/ 2260600 h 1424"/>
              <a:gd name="T2" fmla="*/ 5118099 w 4200"/>
              <a:gd name="T3" fmla="*/ 2260600 h 1424"/>
              <a:gd name="T4" fmla="*/ 2984499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31785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27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8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9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4378325 w 2758"/>
              <a:gd name="T1" fmla="*/ 1025525 h 646"/>
              <a:gd name="T2" fmla="*/ 2798762 w 2758"/>
              <a:gd name="T3" fmla="*/ 998538 h 646"/>
              <a:gd name="T4" fmla="*/ 1649413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0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1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1608137 w 2566"/>
              <a:gd name="T3" fmla="*/ 0 h 1344"/>
              <a:gd name="T4" fmla="*/ 2619375 w 2566"/>
              <a:gd name="T5" fmla="*/ 2133600 h 1344"/>
              <a:gd name="T6" fmla="*/ 4073525 w 2566"/>
              <a:gd name="T7" fmla="*/ 213360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Symbol" pitchFamily="18" charset="2"/>
              </a:rPr>
              <a:t>L</a:t>
            </a:r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5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5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5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25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25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5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5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6" grpId="0" animBg="1"/>
      <p:bldP spid="225317" grpId="0" animBg="1"/>
      <p:bldP spid="225321" grpId="0" animBg="1"/>
      <p:bldP spid="225322" grpId="0" animBg="1"/>
      <p:bldP spid="225323" grpId="0" animBg="1"/>
      <p:bldP spid="225327" grpId="0" animBg="1"/>
      <p:bldP spid="225327" grpId="1" animBg="1"/>
      <p:bldP spid="225328" grpId="0" animBg="1"/>
      <p:bldP spid="225329" grpId="0" animBg="1"/>
      <p:bldP spid="225330" grpId="0" animBg="1"/>
      <p:bldP spid="2253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961FD9-33BE-40C8-8663-23DBF97C043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 in action</a:t>
            </a:r>
            <a:endParaRPr lang="en-US" smtClean="0"/>
          </a:p>
        </p:txBody>
      </p:sp>
      <p:pic>
        <p:nvPicPr>
          <p:cNvPr id="40964" name="Picture 3" descr="rdt30_example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A81709-0E47-4ACC-B52F-F8D82233CFE1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 in action</a:t>
            </a:r>
            <a:endParaRPr lang="en-US" smtClean="0"/>
          </a:p>
        </p:txBody>
      </p:sp>
      <p:pic>
        <p:nvPicPr>
          <p:cNvPr id="41988" name="Picture 4" descr="rdt30_examples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1524000"/>
            <a:ext cx="821848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A5849-6FDC-4761-BE9A-A4B2749F5F9D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Performance of rdt3.0</a:t>
            </a:r>
            <a:endParaRPr 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72475" cy="990600"/>
          </a:xfrm>
        </p:spPr>
        <p:txBody>
          <a:bodyPr/>
          <a:lstStyle/>
          <a:p>
            <a:pPr marL="0" indent="0"/>
            <a:r>
              <a:rPr lang="en-US" sz="2000" smtClean="0"/>
              <a:t>rdt3.0 works, but performance unimpressive. </a:t>
            </a:r>
          </a:p>
          <a:p>
            <a:pPr marL="0" indent="0"/>
            <a:r>
              <a:rPr lang="en-US" sz="2000" smtClean="0"/>
              <a:t>example: 1 Gbps link, 15 ms end to end prop. delay, 1KB packet:</a:t>
            </a:r>
          </a:p>
          <a:p>
            <a:pPr marL="0" indent="0"/>
            <a:endParaRPr lang="en-US" sz="2000" smtClean="0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11163" y="2881313"/>
            <a:ext cx="357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T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57213" y="302895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>
                <a:latin typeface="Comic Sans MS" pitchFamily="66" charset="0"/>
              </a:rPr>
              <a:t>transmit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519238" y="2900363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=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521325" y="2797175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8kb/pkt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5464175" y="3121025"/>
            <a:ext cx="163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10**9 b/sec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7070725" y="2959100"/>
            <a:ext cx="167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= 8 microsec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5568950" y="3141663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496888" y="4786313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0">
                <a:latin typeface="Times New Roman" pitchFamily="18" charset="0"/>
              </a:rPr>
              <a:t>U </a:t>
            </a:r>
            <a:r>
              <a:rPr lang="en-US" sz="2000" b="0" baseline="-25000">
                <a:latin typeface="Times New Roman" pitchFamily="18" charset="0"/>
              </a:rPr>
              <a:t>sender</a:t>
            </a:r>
            <a:r>
              <a:rPr lang="en-US" sz="2000" b="0">
                <a:latin typeface="Times New Roman" pitchFamily="18" charset="0"/>
              </a:rPr>
              <a:t>: </a:t>
            </a:r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utilization</a:t>
            </a:r>
            <a:r>
              <a:rPr lang="en-US" sz="2000" b="0">
                <a:latin typeface="Times New Roman" pitchFamily="18" charset="0"/>
              </a:rPr>
              <a:t> – fraction of time sender busy sending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0">
                <a:latin typeface="Times New Roman" pitchFamily="18" charset="0"/>
              </a:rPr>
              <a:t>1KB pkt every 30 msec -&gt; 33kB/sec throughput over 1 Gbps link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b="0">
                <a:latin typeface="Times New Roman" pitchFamily="18" charset="0"/>
              </a:rPr>
              <a:t>network protocol limits use of physical resources!</a:t>
            </a:r>
          </a:p>
        </p:txBody>
      </p:sp>
      <p:graphicFrame>
        <p:nvGraphicFramePr>
          <p:cNvPr id="4098" name="Object 23"/>
          <p:cNvGraphicFramePr>
            <a:graphicFrameLocks noChangeAspect="1"/>
          </p:cNvGraphicFramePr>
          <p:nvPr/>
        </p:nvGraphicFramePr>
        <p:xfrm>
          <a:off x="1281113" y="3597275"/>
          <a:ext cx="5994400" cy="933450"/>
        </p:xfrm>
        <a:graphic>
          <a:graphicData uri="http://schemas.openxmlformats.org/presentationml/2006/ole">
            <p:oleObj spid="_x0000_s49154" name="Picture" r:id="rId4" imgW="3181320" imgH="495360" progId="Word.Picture.8">
              <p:embed/>
            </p:oleObj>
          </a:graphicData>
        </a:graphic>
      </p:graphicFrame>
      <p:sp>
        <p:nvSpPr>
          <p:cNvPr id="4110" name="Text Box 24"/>
          <p:cNvSpPr txBox="1">
            <a:spLocks noChangeArrowheads="1"/>
          </p:cNvSpPr>
          <p:nvPr/>
        </p:nvSpPr>
        <p:spPr bwMode="auto">
          <a:xfrm>
            <a:off x="1936750" y="2774950"/>
            <a:ext cx="302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L (packet length in bits)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11" name="Text Box 25"/>
          <p:cNvSpPr txBox="1">
            <a:spLocks noChangeArrowheads="1"/>
          </p:cNvSpPr>
          <p:nvPr/>
        </p:nvSpPr>
        <p:spPr bwMode="auto">
          <a:xfrm>
            <a:off x="1914525" y="3098800"/>
            <a:ext cx="323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R (transmission rate, bps)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4112" name="Line 26"/>
          <p:cNvSpPr>
            <a:spLocks noChangeShapeType="1"/>
          </p:cNvSpPr>
          <p:nvPr/>
        </p:nvSpPr>
        <p:spPr bwMode="auto">
          <a:xfrm>
            <a:off x="1987550" y="3141663"/>
            <a:ext cx="2938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27"/>
          <p:cNvSpPr txBox="1">
            <a:spLocks noChangeArrowheads="1"/>
          </p:cNvSpPr>
          <p:nvPr/>
        </p:nvSpPr>
        <p:spPr bwMode="auto">
          <a:xfrm>
            <a:off x="5141913" y="292735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=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8B24EE-0950-4535-8F85-DFD419AB83F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rdt3.0: stop-and-wait operation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first packet bit transmitted, t = 0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sender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receiver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3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226641 w 2902"/>
              <a:gd name="T3" fmla="*/ 913832 h 1185"/>
              <a:gd name="T4" fmla="*/ 2232025 w 2902"/>
              <a:gd name="T5" fmla="*/ 1155700 h 1185"/>
              <a:gd name="T6" fmla="*/ 0 w 2902"/>
              <a:gd name="T7" fmla="*/ 24089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>
                <a:solidFill>
                  <a:srgbClr val="FF0000"/>
                </a:solidFill>
              </a:rPr>
              <a:t>RTT</a:t>
            </a:r>
            <a:r>
              <a:rPr lang="en-US" sz="1000" b="0"/>
              <a:t> 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last packet bit transmitted, </a:t>
            </a:r>
            <a:r>
              <a:rPr lang="en-US" sz="1600" b="0">
                <a:solidFill>
                  <a:srgbClr val="FF0000"/>
                </a:solidFill>
              </a:rPr>
              <a:t>t = L / R</a:t>
            </a:r>
            <a:endParaRPr lang="en-US" sz="16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Text Box 22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first packet bit arrives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Text Box 24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last packet bit arrives, send ACK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ACK arrives, send next </a:t>
            </a:r>
          </a:p>
          <a:p>
            <a:pPr algn="r"/>
            <a:r>
              <a:rPr lang="en-US" sz="1600" b="0"/>
              <a:t>packet, </a:t>
            </a:r>
            <a:r>
              <a:rPr lang="en-US" sz="1600" b="0">
                <a:solidFill>
                  <a:srgbClr val="FF0000"/>
                </a:solidFill>
              </a:rPr>
              <a:t>t = RTT + L / R</a:t>
            </a:r>
            <a:endParaRPr lang="en-US" sz="16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47" name="Freeform 26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1419225 w 1845"/>
              <a:gd name="T3" fmla="*/ 577850 h 592"/>
              <a:gd name="T4" fmla="*/ 842304 w 1845"/>
              <a:gd name="T5" fmla="*/ 577850 h 592"/>
              <a:gd name="T6" fmla="*/ 0 w 1845"/>
              <a:gd name="T7" fmla="*/ 241096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151" name="Line 28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9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9" name="Line 30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31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35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p:oleObj spid="_x0000_s50178" name="Picture" r:id="rId4" imgW="3181320" imgH="495360" progId="Word.Picture.8">
              <p:embed/>
            </p:oleObj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A85C5F-F052-4493-9E53-E48BFEC1D562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Pipelined protocols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 marL="0" indent="0"/>
            <a:r>
              <a:rPr lang="en-US" sz="2400" smtClean="0">
                <a:solidFill>
                  <a:srgbClr val="FF0000"/>
                </a:solidFill>
              </a:rPr>
              <a:t>Pipelining:</a:t>
            </a:r>
            <a:r>
              <a:rPr lang="en-US" sz="2400" smtClean="0"/>
              <a:t> sender allows multiple, “in-flight”, yet-to-be-acknowledged pkts</a:t>
            </a:r>
          </a:p>
          <a:p>
            <a:pPr marL="457200" lvl="1" indent="0"/>
            <a:r>
              <a:rPr lang="en-US" sz="2000" smtClean="0"/>
              <a:t>range of sequence numbers must be increased</a:t>
            </a:r>
          </a:p>
          <a:p>
            <a:pPr marL="457200" lvl="1" indent="0"/>
            <a:r>
              <a:rPr lang="en-US" sz="2000" smtClean="0"/>
              <a:t>buffering at sender and/or receiver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 marL="0" indent="0"/>
            <a:r>
              <a:rPr lang="en-US" sz="2400" smtClean="0"/>
              <a:t>Two generic forms of pipelined protocols: </a:t>
            </a:r>
            <a:r>
              <a:rPr lang="en-US" sz="2400" i="1" smtClean="0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43014" name="Picture 5" descr="rdt_pipelin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A2AA3A-6DC1-482A-8757-987CC1BECC7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Pipelining: increased utilization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first packet bit transmitted, t = 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sender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receiver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12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082527 w 2902"/>
              <a:gd name="T3" fmla="*/ 925129 h 1185"/>
              <a:gd name="T4" fmla="*/ 2087562 w 2902"/>
              <a:gd name="T5" fmla="*/ 1169987 h 1185"/>
              <a:gd name="T6" fmla="*/ 0 w 2902"/>
              <a:gd name="T7" fmla="*/ 243871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RTT 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last bit transmitted, t = L / R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first packet bit arrives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last packet bit arrives, send ACK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0"/>
              <a:t>ACK arrives, send next </a:t>
            </a:r>
          </a:p>
          <a:p>
            <a:pPr algn="r"/>
            <a:r>
              <a:rPr lang="en-US" sz="1600" b="0"/>
              <a:t>packet, t = RTT + L / R</a:t>
            </a:r>
            <a:endParaRPr lang="en-US" sz="1600" b="0">
              <a:latin typeface="Times New Roman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197" name="Line 25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26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75 w 1845"/>
                <a:gd name="T3" fmla="*/ 987 h 592"/>
                <a:gd name="T4" fmla="*/ 1825 w 1845"/>
                <a:gd name="T5" fmla="*/ 987 h 592"/>
                <a:gd name="T6" fmla="*/ 0 w 1845"/>
                <a:gd name="T7" fmla="*/ 412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202" name="Line 28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Line 29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0" name="Line 30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31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0" name="Freeform 32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082528 w 2902"/>
              <a:gd name="T3" fmla="*/ 923874 h 1185"/>
              <a:gd name="T4" fmla="*/ 2087563 w 2902"/>
              <a:gd name="T5" fmla="*/ 1168400 h 1185"/>
              <a:gd name="T6" fmla="*/ 0 w 2902"/>
              <a:gd name="T7" fmla="*/ 243540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33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082528 w 2902"/>
              <a:gd name="T3" fmla="*/ 923874 h 1185"/>
              <a:gd name="T4" fmla="*/ 2087563 w 2902"/>
              <a:gd name="T5" fmla="*/ 1168400 h 1185"/>
              <a:gd name="T6" fmla="*/ 0 w 2902"/>
              <a:gd name="T7" fmla="*/ 243540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190" name="Line 37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38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75 w 1845"/>
                <a:gd name="T3" fmla="*/ 987 h 592"/>
                <a:gd name="T4" fmla="*/ 1825 w 1845"/>
                <a:gd name="T5" fmla="*/ 987 h 592"/>
                <a:gd name="T6" fmla="*/ 0 w 1845"/>
                <a:gd name="T7" fmla="*/ 412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95" name="Line 40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41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3" name="Line 42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43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183" name="Line 45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46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75 w 1845"/>
                <a:gd name="T3" fmla="*/ 987 h 592"/>
                <a:gd name="T4" fmla="*/ 1825 w 1845"/>
                <a:gd name="T5" fmla="*/ 987 h 592"/>
                <a:gd name="T6" fmla="*/ 0 w 1845"/>
                <a:gd name="T7" fmla="*/ 412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88" name="Line 48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Line 49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6" name="Line 50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51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6" name="Line 52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Text Box 53"/>
          <p:cNvSpPr txBox="1">
            <a:spLocks noChangeArrowheads="1"/>
          </p:cNvSpPr>
          <p:nvPr/>
        </p:nvSpPr>
        <p:spPr bwMode="auto">
          <a:xfrm>
            <a:off x="5310188" y="3422650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last bit of 2</a:t>
            </a:r>
            <a:r>
              <a:rPr lang="en-US" sz="1600" b="0" baseline="30000"/>
              <a:t>nd</a:t>
            </a:r>
            <a:r>
              <a:rPr lang="en-US" sz="1600" b="0"/>
              <a:t> packet arrives, send ACK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6178" name="Line 54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55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Text Box 56"/>
          <p:cNvSpPr txBox="1">
            <a:spLocks noChangeArrowheads="1"/>
          </p:cNvSpPr>
          <p:nvPr/>
        </p:nvSpPr>
        <p:spPr bwMode="auto">
          <a:xfrm>
            <a:off x="5305425" y="3654425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/>
              <a:t>last bit of 3</a:t>
            </a:r>
            <a:r>
              <a:rPr lang="en-US" sz="1600" b="0" baseline="30000"/>
              <a:t>rd</a:t>
            </a:r>
            <a:r>
              <a:rPr lang="en-US" sz="1600" b="0"/>
              <a:t> packet arrives, send ACK</a:t>
            </a:r>
            <a:endParaRPr lang="en-US" sz="1600" b="0">
              <a:latin typeface="Times New Roman" pitchFamily="18" charset="0"/>
            </a:endParaRPr>
          </a:p>
        </p:txBody>
      </p:sp>
      <p:graphicFrame>
        <p:nvGraphicFramePr>
          <p:cNvPr id="6146" name="Object 58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p:oleObj spid="_x0000_s51202" name="Picture" r:id="rId4" imgW="3181320" imgH="495360" progId="Word.Picture.8">
              <p:embed/>
            </p:oleObj>
          </a:graphicData>
        </a:graphic>
      </p:graphicFrame>
      <p:sp>
        <p:nvSpPr>
          <p:cNvPr id="6181" name="Text Box 59"/>
          <p:cNvSpPr txBox="1">
            <a:spLocks noChangeArrowheads="1"/>
          </p:cNvSpPr>
          <p:nvPr/>
        </p:nvSpPr>
        <p:spPr bwMode="auto">
          <a:xfrm>
            <a:off x="6310313" y="4437063"/>
            <a:ext cx="250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Increase utilization</a:t>
            </a:r>
          </a:p>
          <a:p>
            <a:pPr algn="ctr"/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by a factor of 3!</a:t>
            </a:r>
          </a:p>
        </p:txBody>
      </p:sp>
      <p:sp>
        <p:nvSpPr>
          <p:cNvPr id="6182" name="Line 60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9D2194-0D46-4236-9ACF-DF4DD1E87953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340600" cy="9525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GBN in</a:t>
            </a:r>
            <a:br>
              <a:rPr lang="en-US" sz="3600" smtClean="0"/>
            </a:br>
            <a:r>
              <a:rPr lang="en-US" sz="3600" smtClean="0"/>
              <a:t>action</a:t>
            </a:r>
            <a:endParaRPr lang="en-US" smtClean="0"/>
          </a:p>
        </p:txBody>
      </p:sp>
      <p:pic>
        <p:nvPicPr>
          <p:cNvPr id="47108" name="Picture 3" descr="gbn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82600"/>
            <a:ext cx="59721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A102F-8B97-47F0-B63A-AB64EFFC1769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sz="3200" smtClean="0"/>
              <a:t>Selective repeat in action</a:t>
            </a:r>
          </a:p>
        </p:txBody>
      </p:sp>
      <p:pic>
        <p:nvPicPr>
          <p:cNvPr id="51204" name="Picture 4" descr="03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7D68E-A0FD-43A3-9683-35DBBED72F8E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95350" y="1504950"/>
            <a:ext cx="3057525" cy="14287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TCP Flow Control</a:t>
            </a:r>
            <a:endParaRPr lang="en-US" smtClean="0"/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219700" y="1314450"/>
            <a:ext cx="3333750" cy="4524375"/>
          </a:xfrm>
        </p:spPr>
        <p:txBody>
          <a:bodyPr/>
          <a:lstStyle/>
          <a:p>
            <a:pPr marL="0" indent="0"/>
            <a:r>
              <a:rPr lang="en-US" sz="2000" smtClean="0">
                <a:solidFill>
                  <a:srgbClr val="FF0000"/>
                </a:solidFill>
              </a:rPr>
              <a:t>receiver:</a:t>
            </a:r>
            <a:r>
              <a:rPr lang="en-US" sz="2000" smtClean="0"/>
              <a:t> explicitly informs sender of (dynamically changing) amount of free buffer space </a:t>
            </a:r>
          </a:p>
          <a:p>
            <a:pPr marL="457200" lvl="1" indent="0"/>
            <a:r>
              <a:rPr lang="en-US" sz="2000" b="1" smtClean="0">
                <a:latin typeface="Courier New" pitchFamily="49" charset="0"/>
              </a:rPr>
              <a:t>RcvWindow </a:t>
            </a:r>
            <a:r>
              <a:rPr lang="en-US" sz="2000" b="1" smtClean="0"/>
              <a:t>field</a:t>
            </a:r>
            <a:r>
              <a:rPr lang="en-US" sz="2000" smtClean="0"/>
              <a:t> in TCP segment</a:t>
            </a:r>
          </a:p>
          <a:p>
            <a:pPr marL="0" indent="0"/>
            <a:r>
              <a:rPr lang="en-US" sz="2000" smtClean="0">
                <a:solidFill>
                  <a:srgbClr val="FF0000"/>
                </a:solidFill>
              </a:rPr>
              <a:t>sender:</a:t>
            </a:r>
            <a:r>
              <a:rPr lang="en-US" sz="2000" smtClean="0"/>
              <a:t> keeps the amount of transmitted, unACKed data less than most recently received </a:t>
            </a:r>
            <a:r>
              <a:rPr lang="en-US" sz="2000" b="1" smtClean="0">
                <a:latin typeface="Courier New" pitchFamily="49" charset="0"/>
              </a:rPr>
              <a:t>RcvWindow</a:t>
            </a:r>
            <a:endParaRPr lang="en-US" sz="2400" b="1" smtClean="0">
              <a:latin typeface="Courier New" pitchFamily="49" charset="0"/>
            </a:endParaRP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981075" y="1655763"/>
            <a:ext cx="28717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latin typeface="Comic Sans MS" pitchFamily="66" charset="0"/>
              </a:rPr>
              <a:t>sender won’t overrun</a:t>
            </a:r>
          </a:p>
          <a:p>
            <a:pPr algn="ctr"/>
            <a:r>
              <a:rPr lang="en-US" sz="2000" b="0">
                <a:latin typeface="Comic Sans MS" pitchFamily="66" charset="0"/>
              </a:rPr>
              <a:t>receiver’s buffers by</a:t>
            </a:r>
          </a:p>
          <a:p>
            <a:pPr algn="ctr"/>
            <a:r>
              <a:rPr lang="en-US" sz="2000" b="0">
                <a:latin typeface="Comic Sans MS" pitchFamily="66" charset="0"/>
              </a:rPr>
              <a:t>transmitting too much,</a:t>
            </a:r>
          </a:p>
          <a:p>
            <a:pPr algn="ctr"/>
            <a:r>
              <a:rPr lang="en-US" sz="2000" b="0">
                <a:latin typeface="Comic Sans MS" pitchFamily="66" charset="0"/>
              </a:rPr>
              <a:t> too fast</a:t>
            </a:r>
            <a:endParaRPr lang="en-US" sz="1000" b="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58850" y="1274763"/>
            <a:ext cx="1893888" cy="457200"/>
            <a:chOff x="3448" y="305"/>
            <a:chExt cx="1193" cy="288"/>
          </a:xfrm>
        </p:grpSpPr>
        <p:sp>
          <p:nvSpPr>
            <p:cNvPr id="54283" name="Rectangle 7"/>
            <p:cNvSpPr>
              <a:spLocks noChangeArrowheads="1"/>
            </p:cNvSpPr>
            <p:nvPr/>
          </p:nvSpPr>
          <p:spPr bwMode="auto">
            <a:xfrm>
              <a:off x="3486" y="330"/>
              <a:ext cx="1134" cy="2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Text Box 8"/>
            <p:cNvSpPr txBox="1">
              <a:spLocks noChangeArrowheads="1"/>
            </p:cNvSpPr>
            <p:nvPr/>
          </p:nvSpPr>
          <p:spPr bwMode="auto">
            <a:xfrm>
              <a:off x="3448" y="305"/>
              <a:ext cx="11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FF0000"/>
                  </a:solidFill>
                  <a:latin typeface="Comic Sans MS" pitchFamily="66" charset="0"/>
                </a:rPr>
                <a:t>flow control</a:t>
              </a:r>
              <a:endParaRPr lang="en-US" sz="1000" b="0">
                <a:latin typeface="Times New Roman" pitchFamily="18" charset="0"/>
              </a:endParaRPr>
            </a:p>
          </p:txBody>
        </p:sp>
      </p:grpSp>
      <p:pic>
        <p:nvPicPr>
          <p:cNvPr id="54280" name="Picture 9" descr="rcv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4176713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1373188" y="6064250"/>
            <a:ext cx="216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0">
                <a:latin typeface="Comic Sans MS" pitchFamily="66" charset="0"/>
              </a:rPr>
              <a:t>receiver buffering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196850" y="3262313"/>
            <a:ext cx="3984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RcvBuffer</a:t>
            </a:r>
            <a:r>
              <a:rPr lang="en-US" sz="1400" b="0">
                <a:latin typeface="Times New Roman" pitchFamily="18" charset="0"/>
              </a:rPr>
              <a:t> </a:t>
            </a:r>
            <a:r>
              <a:rPr lang="en-US" sz="1400" b="0">
                <a:latin typeface="Comic Sans MS" pitchFamily="66" charset="0"/>
              </a:rPr>
              <a:t>= size or TCP Receive Buffer</a:t>
            </a:r>
          </a:p>
          <a:p>
            <a:endParaRPr lang="en-US" sz="1400" b="0">
              <a:latin typeface="Comic Sans MS" pitchFamily="66" charset="0"/>
            </a:endParaRPr>
          </a:p>
          <a:p>
            <a:r>
              <a:rPr lang="en-US" sz="1400">
                <a:latin typeface="Courier New" pitchFamily="49" charset="0"/>
              </a:rPr>
              <a:t>RcvWindow</a:t>
            </a:r>
            <a:r>
              <a:rPr lang="en-US" sz="1400" b="0">
                <a:latin typeface="Comic Sans MS" pitchFamily="66" charset="0"/>
              </a:rPr>
              <a:t> = amount of spare room in Buffer</a:t>
            </a:r>
            <a:r>
              <a:rPr lang="en-US" sz="1000" b="0">
                <a:latin typeface="Times New Roman" pitchFamily="18" charset="0"/>
              </a:rPr>
              <a:t>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826D-2948-4794-9C75-72455EEC20A4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Classification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According to Size – LAN/Access, MAN, WAN</a:t>
            </a:r>
          </a:p>
          <a:p>
            <a:pPr>
              <a:lnSpc>
                <a:spcPct val="90000"/>
              </a:lnSpc>
            </a:pPr>
            <a:r>
              <a:rPr lang="en-US"/>
              <a:t>Types Services  – Voice (Telecom) or Data (Data Network- Internet)!</a:t>
            </a:r>
          </a:p>
          <a:p>
            <a:pPr>
              <a:lnSpc>
                <a:spcPct val="90000"/>
              </a:lnSpc>
            </a:pPr>
            <a:r>
              <a:rPr lang="en-US"/>
              <a:t>According to Physical Medium – Wireless, Wired Network</a:t>
            </a:r>
          </a:p>
          <a:p>
            <a:pPr>
              <a:lnSpc>
                <a:spcPct val="90000"/>
              </a:lnSpc>
            </a:pPr>
            <a:r>
              <a:rPr lang="en-US"/>
              <a:t>Future Trend seems to be all as ONE network, i.e., Data-Network. As there will be no discrimination between bits of voice, video &amp; computational data.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4E41BD-F381-42E7-825F-F4260663C0FD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89125"/>
            <a:ext cx="7762875" cy="4648200"/>
          </a:xfrm>
        </p:spPr>
        <p:txBody>
          <a:bodyPr/>
          <a:lstStyle/>
          <a:p>
            <a:pPr marL="0" indent="0"/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pPr marL="0" indent="0"/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pPr marL="0" indent="0"/>
            <a:r>
              <a:rPr lang="en-US" sz="2400" smtClean="0"/>
              <a:t>different from flow control!</a:t>
            </a:r>
          </a:p>
          <a:p>
            <a:pPr marL="0" indent="0"/>
            <a:r>
              <a:rPr lang="en-US" sz="2400" smtClean="0"/>
              <a:t>manifestations:</a:t>
            </a:r>
          </a:p>
          <a:p>
            <a:pPr marL="457200" lvl="1" indent="0"/>
            <a:r>
              <a:rPr lang="en-US" smtClean="0"/>
              <a:t>lost packets (buffer overflow at routers)</a:t>
            </a:r>
          </a:p>
          <a:p>
            <a:pPr marL="457200" lvl="1" indent="0"/>
            <a:r>
              <a:rPr lang="en-US" smtClean="0"/>
              <a:t>long delays (queueing in router buffers)</a:t>
            </a:r>
          </a:p>
          <a:p>
            <a:pPr marL="0" indent="0"/>
            <a:r>
              <a:rPr lang="en-US" sz="2400" smtClean="0"/>
              <a:t>a top-10 problem!</a:t>
            </a:r>
          </a:p>
          <a:p>
            <a:pPr marL="0" indent="0"/>
            <a:endParaRPr lang="en-US" sz="20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374E0B-7EFC-406B-A00E-22C1DA799DB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Slowstart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4813300"/>
            <a:ext cx="3810000" cy="164941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000" smtClean="0"/>
              <a:t>exponential increase (per RTT) in window size (not so slow!)</a:t>
            </a:r>
          </a:p>
          <a:p>
            <a:pPr marL="0" indent="0"/>
            <a:r>
              <a:rPr lang="en-US" sz="2000" smtClean="0"/>
              <a:t>loss event: timeout (Tahoe TCP) and/or or three duplicate ACKs (Reno TCP)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642938" y="2203450"/>
            <a:ext cx="3887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initialize: Congwin = 1</a:t>
            </a:r>
          </a:p>
          <a:p>
            <a:r>
              <a:rPr lang="en-US" b="0"/>
              <a:t>for (each segment ACKed)</a:t>
            </a:r>
          </a:p>
          <a:p>
            <a:r>
              <a:rPr lang="en-US" b="0"/>
              <a:t>      Congwin++</a:t>
            </a:r>
          </a:p>
          <a:p>
            <a:r>
              <a:rPr lang="en-US" b="0"/>
              <a:t>until (loss event OR</a:t>
            </a:r>
          </a:p>
          <a:p>
            <a:r>
              <a:rPr lang="en-US" b="0"/>
              <a:t>        CongWin &gt; threshold)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552450" y="1790700"/>
            <a:ext cx="3924300" cy="247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5788" y="1593850"/>
            <a:ext cx="3887787" cy="457200"/>
            <a:chOff x="501" y="2462"/>
            <a:chExt cx="2449" cy="288"/>
          </a:xfrm>
        </p:grpSpPr>
        <p:sp>
          <p:nvSpPr>
            <p:cNvPr id="10279" name="Rectangle 7"/>
            <p:cNvSpPr>
              <a:spLocks noChangeArrowheads="1"/>
            </p:cNvSpPr>
            <p:nvPr/>
          </p:nvSpPr>
          <p:spPr bwMode="auto">
            <a:xfrm>
              <a:off x="546" y="2502"/>
              <a:ext cx="1806" cy="19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Text Box 8"/>
            <p:cNvSpPr txBox="1">
              <a:spLocks noChangeArrowheads="1"/>
            </p:cNvSpPr>
            <p:nvPr/>
          </p:nvSpPr>
          <p:spPr bwMode="auto">
            <a:xfrm>
              <a:off x="501" y="2462"/>
              <a:ext cx="24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  <a:latin typeface="Comic Sans MS" pitchFamily="66" charset="0"/>
                </a:rPr>
                <a:t>Slowstart algorithm</a:t>
              </a:r>
              <a:endParaRPr lang="en-US" b="0"/>
            </a:p>
          </p:txBody>
        </p:sp>
      </p:grpSp>
      <p:sp>
        <p:nvSpPr>
          <p:cNvPr id="10250" name="Line 9"/>
          <p:cNvSpPr>
            <a:spLocks noChangeShapeType="1"/>
          </p:cNvSpPr>
          <p:nvPr/>
        </p:nvSpPr>
        <p:spPr bwMode="auto">
          <a:xfrm>
            <a:off x="5700713" y="1947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5292725" y="1312863"/>
          <a:ext cx="485775" cy="385762"/>
        </p:xfrm>
        <a:graphic>
          <a:graphicData uri="http://schemas.openxmlformats.org/presentationml/2006/ole">
            <p:oleObj spid="_x0000_s52226" name="Clip" r:id="rId4" imgW="1305000" imgH="1085760" progId="">
              <p:embed/>
            </p:oleObj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702300" y="1312863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Comic Sans MS" pitchFamily="66" charset="0"/>
              </a:rPr>
              <a:t>Host A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 rot="408567">
            <a:off x="6707188" y="1914525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one segment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-5400000">
            <a:off x="5257800" y="2152651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>
                <a:latin typeface="Comic Sans MS" pitchFamily="66" charset="0"/>
              </a:rPr>
              <a:t>RTT</a:t>
            </a:r>
            <a:endParaRPr lang="en-US" sz="1000" b="0">
              <a:latin typeface="Times New Roman" pitchFamily="18" charset="0"/>
            </a:endParaRPr>
          </a:p>
        </p:txBody>
      </p:sp>
      <p:graphicFrame>
        <p:nvGraphicFramePr>
          <p:cNvPr id="10243" name="Object 14"/>
          <p:cNvGraphicFramePr>
            <a:graphicFrameLocks noChangeAspect="1"/>
          </p:cNvGraphicFramePr>
          <p:nvPr/>
        </p:nvGraphicFramePr>
        <p:xfrm>
          <a:off x="7950200" y="1322388"/>
          <a:ext cx="485775" cy="385762"/>
        </p:xfrm>
        <a:graphic>
          <a:graphicData uri="http://schemas.openxmlformats.org/presentationml/2006/ole">
            <p:oleObj spid="_x0000_s52227" name="Clip" r:id="rId5" imgW="1305000" imgH="1085760" progId="">
              <p:embed/>
            </p:oleObj>
          </a:graphicData>
        </a:graphic>
      </p:graphicFrame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7226300" y="1331913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Comic Sans MS" pitchFamily="66" charset="0"/>
              </a:rPr>
              <a:t>Host B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5695950" y="1762125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8210550" y="1800225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H="1" flipV="1">
            <a:off x="5514975" y="1933575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5524500" y="2495550"/>
            <a:ext cx="4763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V="1">
            <a:off x="5676900" y="23526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904163" y="5099050"/>
            <a:ext cx="658812" cy="366713"/>
            <a:chOff x="3304" y="3530"/>
            <a:chExt cx="415" cy="231"/>
          </a:xfrm>
        </p:grpSpPr>
        <p:sp>
          <p:nvSpPr>
            <p:cNvPr id="10277" name="Rectangle 22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Text Box 23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latin typeface="Comic Sans MS" pitchFamily="66" charset="0"/>
                </a:rPr>
                <a:t>time</a:t>
              </a:r>
              <a:endParaRPr lang="en-US" sz="1000" b="0">
                <a:latin typeface="Times New Roman" pitchFamily="18" charset="0"/>
              </a:endParaRPr>
            </a:p>
          </p:txBody>
        </p:sp>
      </p:grp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5705475" y="27289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5700713" y="281463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 flipV="1">
            <a:off x="5700713" y="3338513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 flipV="1">
            <a:off x="5715000" y="346233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8"/>
          <p:cNvSpPr txBox="1">
            <a:spLocks noChangeArrowheads="1"/>
          </p:cNvSpPr>
          <p:nvPr/>
        </p:nvSpPr>
        <p:spPr bwMode="auto">
          <a:xfrm rot="408567">
            <a:off x="6705600" y="2700338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two segments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10266" name="Text Box 29"/>
          <p:cNvSpPr txBox="1">
            <a:spLocks noChangeArrowheads="1"/>
          </p:cNvSpPr>
          <p:nvPr/>
        </p:nvSpPr>
        <p:spPr bwMode="auto">
          <a:xfrm rot="408567">
            <a:off x="6797675" y="3714750"/>
            <a:ext cx="1306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four segments</a:t>
            </a:r>
            <a:endParaRPr lang="en-US" sz="1000" b="0">
              <a:latin typeface="Times New Roman" pitchFamily="18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695950" y="3733800"/>
            <a:ext cx="2519363" cy="652463"/>
            <a:chOff x="3954" y="2214"/>
            <a:chExt cx="1587" cy="411"/>
          </a:xfrm>
        </p:grpSpPr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3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3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V="1">
            <a:off x="5981700" y="4114800"/>
            <a:ext cx="2228850" cy="604838"/>
            <a:chOff x="3954" y="2214"/>
            <a:chExt cx="1587" cy="411"/>
          </a:xfrm>
        </p:grpSpPr>
        <p:sp>
          <p:nvSpPr>
            <p:cNvPr id="10269" name="Line 36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37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38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39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3ED7A-B994-47DD-8C9A-5D778FC3AB86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44475"/>
            <a:ext cx="7340600" cy="952500"/>
          </a:xfrm>
        </p:spPr>
        <p:txBody>
          <a:bodyPr/>
          <a:lstStyle/>
          <a:p>
            <a:r>
              <a:rPr lang="en-US" sz="3600" smtClean="0"/>
              <a:t>TCP Congestion Avoidance: Tahoe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652463" y="2127250"/>
            <a:ext cx="39735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/* slowstart is over        */ </a:t>
            </a:r>
          </a:p>
          <a:p>
            <a:r>
              <a:rPr lang="en-US" b="0"/>
              <a:t>/* Congwin &gt; threshold */</a:t>
            </a:r>
          </a:p>
          <a:p>
            <a:r>
              <a:rPr lang="en-US" b="0"/>
              <a:t>Until (loss event) {</a:t>
            </a:r>
          </a:p>
          <a:p>
            <a:r>
              <a:rPr lang="en-US" b="0"/>
              <a:t>  every w segments ACKed:</a:t>
            </a:r>
          </a:p>
          <a:p>
            <a:r>
              <a:rPr lang="en-US" b="0"/>
              <a:t>      Congwin++</a:t>
            </a:r>
          </a:p>
          <a:p>
            <a:r>
              <a:rPr lang="en-US" b="0"/>
              <a:t>  }</a:t>
            </a:r>
          </a:p>
          <a:p>
            <a:r>
              <a:rPr lang="en-US" b="0"/>
              <a:t>threshold = Congwin/2</a:t>
            </a:r>
          </a:p>
          <a:p>
            <a:r>
              <a:rPr lang="en-US" b="0"/>
              <a:t>Congwin = 1</a:t>
            </a:r>
          </a:p>
          <a:p>
            <a:r>
              <a:rPr lang="en-US" b="0"/>
              <a:t>perform slowstart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561975" y="1847850"/>
            <a:ext cx="4067175" cy="3762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676275" y="1695450"/>
            <a:ext cx="3133725" cy="3048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646113" y="1651000"/>
            <a:ext cx="398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FF0000"/>
                </a:solidFill>
                <a:latin typeface="Comic Sans MS" pitchFamily="66" charset="0"/>
              </a:rPr>
              <a:t>TCP Tahoe Congestion avoidance</a:t>
            </a:r>
            <a:endParaRPr lang="en-US" sz="1600" b="0"/>
          </a:p>
        </p:txBody>
      </p:sp>
      <p:pic>
        <p:nvPicPr>
          <p:cNvPr id="64520" name="Picture 7" descr="cong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2324100"/>
            <a:ext cx="39719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F3C2A9-F9F0-4BCB-8C73-0AB8E2D374D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smtClean="0"/>
              <a:t>Congestion Avoidance: Reno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100138"/>
            <a:ext cx="8285162" cy="41148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increase</a:t>
            </a:r>
            <a:r>
              <a:rPr lang="en-US" sz="2400" smtClean="0"/>
              <a:t> window by one per RTT if no loss: </a:t>
            </a:r>
            <a:r>
              <a:rPr lang="en-US" sz="2000" smtClean="0">
                <a:latin typeface="Arial" charset="0"/>
              </a:rPr>
              <a:t>Congwin++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>
                <a:solidFill>
                  <a:srgbClr val="FF0000"/>
                </a:solidFill>
              </a:rPr>
              <a:t>decrease</a:t>
            </a:r>
            <a:r>
              <a:rPr lang="en-US" sz="2400" smtClean="0"/>
              <a:t> window by half on detection of loss by triple duplicate ACK: </a:t>
            </a:r>
            <a:r>
              <a:rPr lang="en-US" sz="2000" smtClean="0">
                <a:latin typeface="Arial" charset="0"/>
              </a:rPr>
              <a:t>CongWin = Congwin/2 </a:t>
            </a:r>
            <a:r>
              <a:rPr lang="en-US" sz="2000" i="1" smtClean="0">
                <a:latin typeface="Arial" charset="0"/>
              </a:rPr>
              <a:t>W </a:t>
            </a:r>
            <a:r>
              <a:rPr lang="en-US" sz="2000" b="1" smtClean="0">
                <a:latin typeface="Arial" charset="0"/>
              </a:rPr>
              <a:t>&lt;-</a:t>
            </a:r>
            <a:r>
              <a:rPr lang="en-US" sz="2000" i="1" smtClean="0">
                <a:latin typeface="Arial" charset="0"/>
              </a:rPr>
              <a:t> W</a:t>
            </a:r>
            <a:r>
              <a:rPr lang="en-US" sz="2000" smtClean="0">
                <a:latin typeface="Arial" charset="0"/>
              </a:rPr>
              <a:t>/2</a:t>
            </a:r>
          </a:p>
          <a:p>
            <a:endParaRPr lang="en-US" sz="2400" smtClean="0"/>
          </a:p>
        </p:txBody>
      </p:sp>
      <p:sp>
        <p:nvSpPr>
          <p:cNvPr id="228356" name="Line 4"/>
          <p:cNvSpPr>
            <a:spLocks noChangeAspect="1" noChangeShapeType="1"/>
          </p:cNvSpPr>
          <p:nvPr/>
        </p:nvSpPr>
        <p:spPr bwMode="auto">
          <a:xfrm rot="5400000" flipH="1" flipV="1">
            <a:off x="3911600" y="1949450"/>
            <a:ext cx="1149350" cy="819150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57" name="Line 5"/>
          <p:cNvSpPr>
            <a:spLocks noChangeAspect="1" noChangeShapeType="1"/>
          </p:cNvSpPr>
          <p:nvPr/>
        </p:nvSpPr>
        <p:spPr bwMode="auto">
          <a:xfrm rot="5400000" flipV="1">
            <a:off x="4650582" y="2029618"/>
            <a:ext cx="1498600" cy="1008063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622550" y="1774825"/>
            <a:ext cx="4287838" cy="1708150"/>
            <a:chOff x="336" y="1296"/>
            <a:chExt cx="4608" cy="1837"/>
          </a:xfrm>
        </p:grpSpPr>
        <p:sp>
          <p:nvSpPr>
            <p:cNvPr id="66607" name="Line 7"/>
            <p:cNvSpPr>
              <a:spLocks noChangeAspect="1" noChangeShapeType="1"/>
            </p:cNvSpPr>
            <p:nvPr/>
          </p:nvSpPr>
          <p:spPr bwMode="auto">
            <a:xfrm rot="5400000" flipH="1" flipV="1">
              <a:off x="3219" y="1245"/>
              <a:ext cx="0" cy="3451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8" name="Rectangle 8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6" y="2729"/>
              <a:ext cx="214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9" name="Rectangle 9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5" y="2515"/>
              <a:ext cx="215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0" name="Line 10"/>
            <p:cNvSpPr>
              <a:spLocks noChangeAspect="1" noChangeShapeType="1"/>
            </p:cNvSpPr>
            <p:nvPr/>
          </p:nvSpPr>
          <p:spPr bwMode="auto">
            <a:xfrm rot="5400000" flipH="1" flipV="1">
              <a:off x="3084" y="-285"/>
              <a:ext cx="0" cy="3181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1" name="Text Box 11"/>
            <p:cNvSpPr txBox="1">
              <a:spLocks noChangeAspect="1" noChangeArrowheads="1"/>
            </p:cNvSpPr>
            <p:nvPr/>
          </p:nvSpPr>
          <p:spPr bwMode="auto">
            <a:xfrm rot="10800000" flipH="1" flipV="1">
              <a:off x="336" y="2642"/>
              <a:ext cx="1237" cy="4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sender</a:t>
              </a:r>
            </a:p>
          </p:txBody>
        </p:sp>
        <p:sp>
          <p:nvSpPr>
            <p:cNvPr id="66612" name="Text Box 12"/>
            <p:cNvSpPr txBox="1">
              <a:spLocks noChangeAspect="1" noChangeArrowheads="1"/>
            </p:cNvSpPr>
            <p:nvPr/>
          </p:nvSpPr>
          <p:spPr bwMode="auto">
            <a:xfrm rot="10800000" flipH="1" flipV="1">
              <a:off x="384" y="1296"/>
              <a:ext cx="1469" cy="4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receiver</a:t>
              </a:r>
              <a:endParaRPr lang="en-US" b="0">
                <a:latin typeface="Helvetica" pitchFamily="34" charset="0"/>
              </a:endParaRPr>
            </a:p>
          </p:txBody>
        </p:sp>
        <p:sp>
          <p:nvSpPr>
            <p:cNvPr id="66613" name="Rectangle 13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4" y="2303"/>
              <a:ext cx="214" cy="272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4" name="Rectangle 14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3" y="2088"/>
              <a:ext cx="216" cy="272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6035675" y="2336800"/>
            <a:ext cx="250825" cy="995363"/>
            <a:chOff x="4004" y="1901"/>
            <a:chExt cx="270" cy="1070"/>
          </a:xfrm>
        </p:grpSpPr>
        <p:sp>
          <p:nvSpPr>
            <p:cNvPr id="66602" name="Rectangle 16"/>
            <p:cNvSpPr>
              <a:spLocks noChangeAspect="1" noChangeArrowheads="1"/>
            </p:cNvSpPr>
            <p:nvPr/>
          </p:nvSpPr>
          <p:spPr bwMode="auto">
            <a:xfrm rot="5400000" flipH="1" flipV="1">
              <a:off x="4032" y="2729"/>
              <a:ext cx="214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3" name="Rectangle 17"/>
            <p:cNvSpPr>
              <a:spLocks noChangeAspect="1" noChangeArrowheads="1"/>
            </p:cNvSpPr>
            <p:nvPr/>
          </p:nvSpPr>
          <p:spPr bwMode="auto">
            <a:xfrm rot="5400000" flipH="1" flipV="1">
              <a:off x="4031" y="2519"/>
              <a:ext cx="215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Rectangle 18"/>
            <p:cNvSpPr>
              <a:spLocks noChangeAspect="1" noChangeArrowheads="1"/>
            </p:cNvSpPr>
            <p:nvPr/>
          </p:nvSpPr>
          <p:spPr bwMode="auto">
            <a:xfrm rot="5400000" flipH="1" flipV="1">
              <a:off x="4032" y="2304"/>
              <a:ext cx="214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5" name="Rectangle 19"/>
            <p:cNvSpPr>
              <a:spLocks noChangeAspect="1" noChangeArrowheads="1"/>
            </p:cNvSpPr>
            <p:nvPr/>
          </p:nvSpPr>
          <p:spPr bwMode="auto">
            <a:xfrm rot="5400000" flipH="1" flipV="1">
              <a:off x="4031" y="2089"/>
              <a:ext cx="216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6" name="Rectangle 20"/>
            <p:cNvSpPr>
              <a:spLocks noChangeAspect="1" noChangeArrowheads="1"/>
            </p:cNvSpPr>
            <p:nvPr/>
          </p:nvSpPr>
          <p:spPr bwMode="auto">
            <a:xfrm rot="5400000" flipH="1" flipV="1">
              <a:off x="4031" y="1874"/>
              <a:ext cx="215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373" name="Line 21"/>
          <p:cNvSpPr>
            <a:spLocks noChangeAspect="1" noChangeShapeType="1"/>
          </p:cNvSpPr>
          <p:nvPr/>
        </p:nvSpPr>
        <p:spPr bwMode="auto">
          <a:xfrm rot="5400000" flipH="1" flipV="1">
            <a:off x="3881438" y="1990725"/>
            <a:ext cx="1349375" cy="942975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4" name="Line 22"/>
          <p:cNvSpPr>
            <a:spLocks noChangeAspect="1" noChangeShapeType="1"/>
          </p:cNvSpPr>
          <p:nvPr/>
        </p:nvSpPr>
        <p:spPr bwMode="auto">
          <a:xfrm rot="5400000" flipH="1" flipV="1">
            <a:off x="3954462" y="1917701"/>
            <a:ext cx="950913" cy="690562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5" name="Line 23"/>
          <p:cNvSpPr>
            <a:spLocks noChangeAspect="1" noChangeShapeType="1"/>
          </p:cNvSpPr>
          <p:nvPr/>
        </p:nvSpPr>
        <p:spPr bwMode="auto">
          <a:xfrm rot="5400000" flipH="1" flipV="1">
            <a:off x="3992563" y="1879600"/>
            <a:ext cx="749300" cy="565150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Line 24"/>
          <p:cNvSpPr>
            <a:spLocks noChangeAspect="1" noChangeShapeType="1"/>
          </p:cNvSpPr>
          <p:nvPr/>
        </p:nvSpPr>
        <p:spPr bwMode="auto">
          <a:xfrm rot="5400000" flipV="1">
            <a:off x="4782344" y="2032794"/>
            <a:ext cx="1498600" cy="1008062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7" name="Line 25"/>
          <p:cNvSpPr>
            <a:spLocks noChangeAspect="1" noChangeShapeType="1"/>
          </p:cNvSpPr>
          <p:nvPr/>
        </p:nvSpPr>
        <p:spPr bwMode="auto">
          <a:xfrm rot="5400000" flipV="1">
            <a:off x="4530725" y="2032000"/>
            <a:ext cx="1498600" cy="1009650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8" name="Line 26"/>
          <p:cNvSpPr>
            <a:spLocks noChangeAspect="1" noChangeShapeType="1"/>
          </p:cNvSpPr>
          <p:nvPr/>
        </p:nvSpPr>
        <p:spPr bwMode="auto">
          <a:xfrm rot="5400000" flipV="1">
            <a:off x="4403726" y="2033587"/>
            <a:ext cx="1498600" cy="1006475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 noChangeAspect="1"/>
          </p:cNvGrpSpPr>
          <p:nvPr/>
        </p:nvGrpSpPr>
        <p:grpSpPr bwMode="auto">
          <a:xfrm>
            <a:off x="3279775" y="2533650"/>
            <a:ext cx="501650" cy="803275"/>
            <a:chOff x="1042" y="2112"/>
            <a:chExt cx="539" cy="864"/>
          </a:xfrm>
        </p:grpSpPr>
        <p:sp>
          <p:nvSpPr>
            <p:cNvPr id="66600" name="Text Box 28"/>
            <p:cNvSpPr txBox="1">
              <a:spLocks noChangeAspect="1" noChangeArrowheads="1"/>
            </p:cNvSpPr>
            <p:nvPr/>
          </p:nvSpPr>
          <p:spPr bwMode="auto">
            <a:xfrm>
              <a:off x="1042" y="2297"/>
              <a:ext cx="53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0" i="1">
                  <a:solidFill>
                    <a:srgbClr val="66FF66"/>
                  </a:solidFill>
                  <a:latin typeface="Comic Sans MS" pitchFamily="66" charset="0"/>
                </a:rPr>
                <a:t>W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66601" name="AutoShape 29"/>
            <p:cNvSpPr>
              <a:spLocks noChangeAspect="1"/>
            </p:cNvSpPr>
            <p:nvPr/>
          </p:nvSpPr>
          <p:spPr bwMode="auto">
            <a:xfrm>
              <a:off x="1488" y="2112"/>
              <a:ext cx="48" cy="864"/>
            </a:xfrm>
            <a:prstGeom prst="lef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382" name="Line 30"/>
          <p:cNvSpPr>
            <a:spLocks noChangeAspect="1" noChangeShapeType="1"/>
          </p:cNvSpPr>
          <p:nvPr/>
        </p:nvSpPr>
        <p:spPr bwMode="auto">
          <a:xfrm rot="5400000" flipH="1" flipV="1">
            <a:off x="3803650" y="4822825"/>
            <a:ext cx="1149350" cy="819150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83" name="Line 31"/>
          <p:cNvSpPr>
            <a:spLocks noChangeAspect="1" noChangeShapeType="1"/>
          </p:cNvSpPr>
          <p:nvPr/>
        </p:nvSpPr>
        <p:spPr bwMode="auto">
          <a:xfrm rot="5400000" flipV="1">
            <a:off x="4542632" y="4902993"/>
            <a:ext cx="1498600" cy="1008063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2"/>
          <p:cNvGrpSpPr>
            <a:grpSpLocks noChangeAspect="1"/>
          </p:cNvGrpSpPr>
          <p:nvPr/>
        </p:nvGrpSpPr>
        <p:grpSpPr bwMode="auto">
          <a:xfrm>
            <a:off x="2514600" y="4648200"/>
            <a:ext cx="4287838" cy="1708150"/>
            <a:chOff x="336" y="1296"/>
            <a:chExt cx="4608" cy="1837"/>
          </a:xfrm>
        </p:grpSpPr>
        <p:sp>
          <p:nvSpPr>
            <p:cNvPr id="66592" name="Line 33"/>
            <p:cNvSpPr>
              <a:spLocks noChangeAspect="1" noChangeShapeType="1"/>
            </p:cNvSpPr>
            <p:nvPr/>
          </p:nvSpPr>
          <p:spPr bwMode="auto">
            <a:xfrm rot="5400000" flipH="1" flipV="1">
              <a:off x="3219" y="1245"/>
              <a:ext cx="0" cy="3451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3" name="Rectangle 34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6" y="2729"/>
              <a:ext cx="214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4" name="Rectangle 35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5" y="2515"/>
              <a:ext cx="215" cy="270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5" name="Line 36"/>
            <p:cNvSpPr>
              <a:spLocks noChangeAspect="1" noChangeShapeType="1"/>
            </p:cNvSpPr>
            <p:nvPr/>
          </p:nvSpPr>
          <p:spPr bwMode="auto">
            <a:xfrm rot="5400000" flipH="1" flipV="1">
              <a:off x="3084" y="-285"/>
              <a:ext cx="0" cy="3181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6" name="Text Box 37"/>
            <p:cNvSpPr txBox="1">
              <a:spLocks noChangeAspect="1" noChangeArrowheads="1"/>
            </p:cNvSpPr>
            <p:nvPr/>
          </p:nvSpPr>
          <p:spPr bwMode="auto">
            <a:xfrm rot="10800000" flipH="1" flipV="1">
              <a:off x="336" y="2642"/>
              <a:ext cx="1237" cy="4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sender</a:t>
              </a:r>
            </a:p>
          </p:txBody>
        </p:sp>
        <p:sp>
          <p:nvSpPr>
            <p:cNvPr id="66597" name="Text Box 38"/>
            <p:cNvSpPr txBox="1">
              <a:spLocks noChangeAspect="1" noChangeArrowheads="1"/>
            </p:cNvSpPr>
            <p:nvPr/>
          </p:nvSpPr>
          <p:spPr bwMode="auto">
            <a:xfrm rot="10800000" flipH="1" flipV="1">
              <a:off x="384" y="1296"/>
              <a:ext cx="1469" cy="4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receiver</a:t>
              </a:r>
              <a:endParaRPr lang="en-US" b="0">
                <a:latin typeface="Helvetica" pitchFamily="34" charset="0"/>
              </a:endParaRPr>
            </a:p>
          </p:txBody>
        </p:sp>
        <p:sp>
          <p:nvSpPr>
            <p:cNvPr id="66598" name="Rectangle 39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4" y="2303"/>
              <a:ext cx="214" cy="272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9" name="Rectangle 40"/>
            <p:cNvSpPr>
              <a:spLocks noChangeAspect="1" noChangeArrowheads="1"/>
            </p:cNvSpPr>
            <p:nvPr/>
          </p:nvSpPr>
          <p:spPr bwMode="auto">
            <a:xfrm rot="5400000" flipH="1" flipV="1">
              <a:off x="1653" y="2088"/>
              <a:ext cx="216" cy="272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393" name="Line 41"/>
          <p:cNvSpPr>
            <a:spLocks noChangeAspect="1" noChangeShapeType="1"/>
          </p:cNvSpPr>
          <p:nvPr/>
        </p:nvSpPr>
        <p:spPr bwMode="auto">
          <a:xfrm rot="5400000" flipH="1" flipV="1">
            <a:off x="3773488" y="4864100"/>
            <a:ext cx="1349375" cy="942975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4" name="Line 42"/>
          <p:cNvSpPr>
            <a:spLocks noChangeAspect="1" noChangeShapeType="1"/>
          </p:cNvSpPr>
          <p:nvPr/>
        </p:nvSpPr>
        <p:spPr bwMode="auto">
          <a:xfrm rot="5400000" flipH="1" flipV="1">
            <a:off x="3846512" y="4791076"/>
            <a:ext cx="950913" cy="690562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95" name="Line 43"/>
          <p:cNvSpPr>
            <a:spLocks noChangeAspect="1" noChangeShapeType="1"/>
          </p:cNvSpPr>
          <p:nvPr/>
        </p:nvSpPr>
        <p:spPr bwMode="auto">
          <a:xfrm rot="5400000" flipV="1">
            <a:off x="4422775" y="4905375"/>
            <a:ext cx="1498600" cy="1009650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4"/>
          <p:cNvGrpSpPr>
            <a:grpSpLocks noChangeAspect="1"/>
          </p:cNvGrpSpPr>
          <p:nvPr/>
        </p:nvGrpSpPr>
        <p:grpSpPr bwMode="auto">
          <a:xfrm>
            <a:off x="3171825" y="5407025"/>
            <a:ext cx="501650" cy="803275"/>
            <a:chOff x="1042" y="2112"/>
            <a:chExt cx="539" cy="864"/>
          </a:xfrm>
        </p:grpSpPr>
        <p:sp>
          <p:nvSpPr>
            <p:cNvPr id="66590" name="Text Box 45"/>
            <p:cNvSpPr txBox="1">
              <a:spLocks noChangeAspect="1" noChangeArrowheads="1"/>
            </p:cNvSpPr>
            <p:nvPr/>
          </p:nvSpPr>
          <p:spPr bwMode="auto">
            <a:xfrm>
              <a:off x="1042" y="2297"/>
              <a:ext cx="53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0" i="1">
                  <a:solidFill>
                    <a:srgbClr val="66FF66"/>
                  </a:solidFill>
                  <a:latin typeface="Comic Sans MS" pitchFamily="66" charset="0"/>
                </a:rPr>
                <a:t>W</a:t>
              </a:r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66591" name="AutoShape 46"/>
            <p:cNvSpPr>
              <a:spLocks noChangeAspect="1"/>
            </p:cNvSpPr>
            <p:nvPr/>
          </p:nvSpPr>
          <p:spPr bwMode="auto">
            <a:xfrm>
              <a:off x="1488" y="2112"/>
              <a:ext cx="48" cy="864"/>
            </a:xfrm>
            <a:prstGeom prst="lef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5908675" y="5735638"/>
            <a:ext cx="263525" cy="436562"/>
            <a:chOff x="3591" y="2491"/>
            <a:chExt cx="237" cy="393"/>
          </a:xfrm>
        </p:grpSpPr>
        <p:sp>
          <p:nvSpPr>
            <p:cNvPr id="66588" name="Rectangle 48"/>
            <p:cNvSpPr>
              <a:spLocks noChangeAspect="1" noChangeArrowheads="1"/>
            </p:cNvSpPr>
            <p:nvPr/>
          </p:nvSpPr>
          <p:spPr bwMode="auto">
            <a:xfrm rot="5400000" flipH="1" flipV="1">
              <a:off x="3611" y="2666"/>
              <a:ext cx="198" cy="237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9" name="Rectangle 49"/>
            <p:cNvSpPr>
              <a:spLocks noChangeAspect="1" noChangeArrowheads="1"/>
            </p:cNvSpPr>
            <p:nvPr/>
          </p:nvSpPr>
          <p:spPr bwMode="auto">
            <a:xfrm rot="5400000" flipH="1" flipV="1">
              <a:off x="3610" y="2472"/>
              <a:ext cx="199" cy="237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4021138" y="5105400"/>
            <a:ext cx="474662" cy="492125"/>
            <a:chOff x="1732" y="1909"/>
            <a:chExt cx="428" cy="443"/>
          </a:xfrm>
        </p:grpSpPr>
        <p:sp>
          <p:nvSpPr>
            <p:cNvPr id="66586" name="Line 51"/>
            <p:cNvSpPr>
              <a:spLocks noChangeAspect="1" noChangeShapeType="1"/>
            </p:cNvSpPr>
            <p:nvPr/>
          </p:nvSpPr>
          <p:spPr bwMode="auto">
            <a:xfrm rot="5400000" flipH="1" flipV="1">
              <a:off x="1701" y="1940"/>
              <a:ext cx="231" cy="169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sysDot"/>
              <a:round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Line 52"/>
            <p:cNvSpPr>
              <a:spLocks noChangeAspect="1" noChangeShapeType="1"/>
            </p:cNvSpPr>
            <p:nvPr/>
          </p:nvSpPr>
          <p:spPr bwMode="auto">
            <a:xfrm rot="16200000" flipH="1">
              <a:off x="1809" y="2001"/>
              <a:ext cx="443" cy="259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sysDot"/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405" name="Line 53"/>
          <p:cNvSpPr>
            <a:spLocks noChangeAspect="1" noChangeShapeType="1"/>
          </p:cNvSpPr>
          <p:nvPr/>
        </p:nvSpPr>
        <p:spPr bwMode="auto">
          <a:xfrm rot="5400000" flipV="1">
            <a:off x="4674394" y="4906169"/>
            <a:ext cx="1498600" cy="1008062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  <p:bldP spid="228373" grpId="0" animBg="1"/>
      <p:bldP spid="228374" grpId="0" animBg="1"/>
      <p:bldP spid="228375" grpId="0" animBg="1"/>
      <p:bldP spid="228376" grpId="0" animBg="1"/>
      <p:bldP spid="228377" grpId="0" animBg="1"/>
      <p:bldP spid="228378" grpId="0" animBg="1"/>
      <p:bldP spid="228382" grpId="0" animBg="1"/>
      <p:bldP spid="228383" grpId="0" animBg="1"/>
      <p:bldP spid="228393" grpId="0" animBg="1"/>
      <p:bldP spid="228394" grpId="0" animBg="1"/>
      <p:bldP spid="228395" grpId="0" animBg="1"/>
      <p:bldP spid="22840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AD5761-DD86-43E6-94A2-31747DE2299A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Reno versus TCP Tahoe: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169988" y="1266825"/>
          <a:ext cx="6810375" cy="5472113"/>
        </p:xfrm>
        <a:graphic>
          <a:graphicData uri="http://schemas.openxmlformats.org/presentationml/2006/ole">
            <p:oleObj spid="_x0000_s53250" name="Picture" r:id="rId4" imgW="3143160" imgH="2514600" progId="Word.Picture.8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4A2153-C3AC-4B7D-8002-E167F7F68A80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TCP fair?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 marL="0" indent="0"/>
            <a:r>
              <a:rPr lang="en-US" sz="2400" smtClean="0"/>
              <a:t>Two competing sessions:</a:t>
            </a:r>
          </a:p>
          <a:p>
            <a:pPr marL="0" indent="0"/>
            <a:r>
              <a:rPr lang="en-US" sz="2000" smtClean="0"/>
              <a:t>Additive increase gives slope of 1, as throughout increases</a:t>
            </a:r>
          </a:p>
          <a:p>
            <a:pPr marL="0" indent="0"/>
            <a:r>
              <a:rPr lang="en-US" sz="2000" smtClean="0"/>
              <a:t>multiplicative decrease decreases throughput proportionally </a:t>
            </a:r>
          </a:p>
        </p:txBody>
      </p:sp>
      <p:sp>
        <p:nvSpPr>
          <p:cNvPr id="6758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latin typeface="Comic Sans MS" pitchFamily="66" charset="0"/>
              </a:rPr>
              <a:t>R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latin typeface="Comic Sans MS" pitchFamily="66" charset="0"/>
              </a:rPr>
              <a:t>R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Comic Sans MS" pitchFamily="66" charset="0"/>
              </a:rPr>
              <a:t>equal bandwidth share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6759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Comic Sans MS" pitchFamily="66" charset="0"/>
              </a:rPr>
              <a:t>Connection 1 throughput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6759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latin typeface="Comic Sans MS" pitchFamily="66" charset="0"/>
              </a:rPr>
              <a:t>Connection 2 throughput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Comic Sans MS" pitchFamily="66" charset="0"/>
              </a:rPr>
              <a:t>congestion avoidance: additive increase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603750" y="4437063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Comic Sans MS" pitchFamily="66" charset="0"/>
              </a:rPr>
              <a:t>loss: decrease window by factor of 2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>
                <a:latin typeface="Comic Sans MS" pitchFamily="66" charset="0"/>
              </a:rPr>
              <a:t>congestion avoidance: additive increase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203700" y="3989388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latin typeface="Comic Sans MS" pitchFamily="66" charset="0"/>
              </a:rPr>
              <a:t>loss: decrease window by factor of 2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 Layer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4F1813-B226-459E-BE58-9E2FEA53CD8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Layer: Goals &amp; Overview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Goals:</a:t>
            </a:r>
            <a:r>
              <a:rPr lang="en-US" sz="2400" smtClean="0"/>
              <a:t> </a:t>
            </a:r>
          </a:p>
          <a:p>
            <a:r>
              <a:rPr lang="en-US" sz="2000" smtClean="0"/>
              <a:t>understand principles behind network layer services:</a:t>
            </a:r>
          </a:p>
          <a:p>
            <a:pPr lvl="1"/>
            <a:r>
              <a:rPr lang="en-US" sz="1800" smtClean="0"/>
              <a:t>routing (path selection)</a:t>
            </a:r>
          </a:p>
          <a:p>
            <a:pPr lvl="1"/>
            <a:r>
              <a:rPr lang="en-US" sz="1800" smtClean="0"/>
              <a:t>dealing with scale</a:t>
            </a:r>
          </a:p>
          <a:p>
            <a:pPr lvl="1"/>
            <a:r>
              <a:rPr lang="en-US" sz="1800" smtClean="0"/>
              <a:t>how a router works</a:t>
            </a:r>
          </a:p>
          <a:p>
            <a:pPr lvl="1"/>
            <a:r>
              <a:rPr lang="en-US" sz="1800" smtClean="0"/>
              <a:t>advanced topics: IPv6, mobility</a:t>
            </a:r>
          </a:p>
          <a:p>
            <a:r>
              <a:rPr lang="en-US" sz="2000" smtClean="0"/>
              <a:t>instantiation and implementation in the Internet</a:t>
            </a:r>
            <a:endParaRPr lang="en-US" sz="2400" smtClean="0"/>
          </a:p>
          <a:p>
            <a:endParaRPr lang="en-US" sz="2000" smtClean="0"/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Overview:</a:t>
            </a:r>
            <a:endParaRPr lang="en-US" sz="2400" smtClean="0"/>
          </a:p>
          <a:p>
            <a:r>
              <a:rPr lang="en-US" sz="2000" smtClean="0"/>
              <a:t>network layer services</a:t>
            </a:r>
          </a:p>
          <a:p>
            <a:r>
              <a:rPr lang="en-US" sz="2000" smtClean="0"/>
              <a:t>routing principle: path selection</a:t>
            </a:r>
          </a:p>
          <a:p>
            <a:r>
              <a:rPr lang="en-US" sz="2000" smtClean="0"/>
              <a:t>hierarchical routing</a:t>
            </a:r>
          </a:p>
          <a:p>
            <a:r>
              <a:rPr lang="en-US" sz="2000" smtClean="0"/>
              <a:t>IP</a:t>
            </a:r>
          </a:p>
          <a:p>
            <a:r>
              <a:rPr lang="en-US" sz="2000" smtClean="0"/>
              <a:t>Internet routing protocols reliable transfer</a:t>
            </a:r>
          </a:p>
          <a:p>
            <a:pPr lvl="1"/>
            <a:r>
              <a:rPr lang="en-US" sz="1800" smtClean="0"/>
              <a:t>intra-domain</a:t>
            </a:r>
          </a:p>
          <a:p>
            <a:pPr lvl="1"/>
            <a:r>
              <a:rPr lang="en-US" sz="1800" smtClean="0"/>
              <a:t>inter-domain</a:t>
            </a:r>
          </a:p>
          <a:p>
            <a:r>
              <a:rPr lang="en-US" sz="2000" smtClean="0"/>
              <a:t>what’s inside a router?</a:t>
            </a:r>
          </a:p>
          <a:p>
            <a:r>
              <a:rPr lang="en-US" sz="2000" smtClean="0"/>
              <a:t>IPv6</a:t>
            </a:r>
          </a:p>
          <a:p>
            <a:r>
              <a:rPr lang="en-US" sz="2000" smtClean="0"/>
              <a:t>mobility</a:t>
            </a:r>
          </a:p>
          <a:p>
            <a:endParaRPr lang="en-US" sz="2400" smtClean="0"/>
          </a:p>
          <a:p>
            <a:endParaRPr lang="en-US" sz="20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7DCB8F-0151-47CB-89FA-87491A5B3C06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2800" smtClean="0"/>
              <a:t>Network layer functions</a:t>
            </a:r>
            <a:endParaRPr lang="en-US" smtClean="0"/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108075"/>
            <a:ext cx="4086225" cy="5407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transport packet from sending to receiving hosts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network layer protocols in </a:t>
            </a:r>
            <a:r>
              <a:rPr lang="en-US" sz="1800" i="1" dirty="0" smtClean="0"/>
              <a:t>every</a:t>
            </a:r>
            <a:r>
              <a:rPr lang="en-US" sz="1800" dirty="0" smtClean="0"/>
              <a:t> host, router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Four important functions: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i="1" dirty="0" smtClean="0">
                <a:solidFill>
                  <a:schemeClr val="accent2"/>
                </a:solidFill>
              </a:rPr>
              <a:t>Routing Protocol: Path determination and Switching:</a:t>
            </a:r>
            <a:r>
              <a:rPr lang="en-US" sz="1800" dirty="0" smtClean="0"/>
              <a:t> route taken by packets from source to </a:t>
            </a:r>
            <a:r>
              <a:rPr lang="en-US" sz="1800" dirty="0" err="1" smtClean="0"/>
              <a:t>dest</a:t>
            </a:r>
            <a:r>
              <a:rPr lang="en-US" sz="1800" dirty="0" smtClean="0"/>
              <a:t>. </a:t>
            </a:r>
            <a:r>
              <a:rPr lang="en-US" sz="1800" i="1" dirty="0" smtClean="0"/>
              <a:t>Routing algorithms and </a:t>
            </a:r>
            <a:r>
              <a:rPr lang="en-US" sz="1800" i="1" dirty="0" smtClean="0">
                <a:solidFill>
                  <a:schemeClr val="accent2"/>
                </a:solidFill>
              </a:rPr>
              <a:t>switching to</a:t>
            </a:r>
            <a:r>
              <a:rPr lang="en-US" sz="1800" dirty="0" smtClean="0"/>
              <a:t> move packets from router’s input to appropriate router output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Internet Protocol (IP Protocol): </a:t>
            </a:r>
            <a:r>
              <a:rPr lang="en-US" sz="1800" dirty="0" smtClean="0"/>
              <a:t>addressing convention, Datagram format, Packet handling convention    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1044" name="Freeform 5"/>
          <p:cNvSpPr>
            <a:spLocks/>
          </p:cNvSpPr>
          <p:nvPr/>
        </p:nvSpPr>
        <p:spPr bwMode="auto">
          <a:xfrm>
            <a:off x="6788150" y="2019300"/>
            <a:ext cx="1798638" cy="1674813"/>
          </a:xfrm>
          <a:custGeom>
            <a:avLst/>
            <a:gdLst>
              <a:gd name="T0" fmla="*/ 332720 w 1292"/>
              <a:gd name="T1" fmla="*/ 9342 h 1255"/>
              <a:gd name="T2" fmla="*/ 48725 w 1292"/>
              <a:gd name="T3" fmla="*/ 209518 h 1255"/>
              <a:gd name="T4" fmla="*/ 40372 w 1292"/>
              <a:gd name="T5" fmla="*/ 697950 h 1255"/>
              <a:gd name="T6" fmla="*/ 73783 w 1292"/>
              <a:gd name="T7" fmla="*/ 1106311 h 1255"/>
              <a:gd name="T8" fmla="*/ 341073 w 1292"/>
              <a:gd name="T9" fmla="*/ 1162360 h 1255"/>
              <a:gd name="T10" fmla="*/ 900711 w 1292"/>
              <a:gd name="T11" fmla="*/ 1506665 h 1255"/>
              <a:gd name="T12" fmla="*/ 1385174 w 1292"/>
              <a:gd name="T13" fmla="*/ 1650792 h 1255"/>
              <a:gd name="T14" fmla="*/ 1669170 w 1292"/>
              <a:gd name="T15" fmla="*/ 1362537 h 1255"/>
              <a:gd name="T16" fmla="*/ 1769403 w 1292"/>
              <a:gd name="T17" fmla="*/ 593858 h 1255"/>
              <a:gd name="T18" fmla="*/ 1677522 w 1292"/>
              <a:gd name="T19" fmla="*/ 281582 h 1255"/>
              <a:gd name="T20" fmla="*/ 1042709 w 1292"/>
              <a:gd name="T21" fmla="*/ 153469 h 1255"/>
              <a:gd name="T22" fmla="*/ 332720 w 1292"/>
              <a:gd name="T23" fmla="*/ 934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Freeform 6"/>
          <p:cNvSpPr>
            <a:spLocks/>
          </p:cNvSpPr>
          <p:nvPr/>
        </p:nvSpPr>
        <p:spPr bwMode="auto">
          <a:xfrm>
            <a:off x="4908550" y="1876425"/>
            <a:ext cx="1866900" cy="1589088"/>
          </a:xfrm>
          <a:custGeom>
            <a:avLst/>
            <a:gdLst>
              <a:gd name="T0" fmla="*/ 766265 w 1340"/>
              <a:gd name="T1" fmla="*/ 56038 h 1191"/>
              <a:gd name="T2" fmla="*/ 114243 w 1340"/>
              <a:gd name="T3" fmla="*/ 80055 h 1191"/>
              <a:gd name="T4" fmla="*/ 80806 w 1340"/>
              <a:gd name="T5" fmla="*/ 536367 h 1191"/>
              <a:gd name="T6" fmla="*/ 39010 w 1340"/>
              <a:gd name="T7" fmla="*/ 960658 h 1191"/>
              <a:gd name="T8" fmla="*/ 156039 w 1340"/>
              <a:gd name="T9" fmla="*/ 1160795 h 1191"/>
              <a:gd name="T10" fmla="*/ 749546 w 1340"/>
              <a:gd name="T11" fmla="*/ 1168800 h 1191"/>
              <a:gd name="T12" fmla="*/ 891654 w 1340"/>
              <a:gd name="T13" fmla="*/ 1505030 h 1191"/>
              <a:gd name="T14" fmla="*/ 1719220 w 1340"/>
              <a:gd name="T15" fmla="*/ 1465003 h 1191"/>
              <a:gd name="T16" fmla="*/ 1777735 w 1340"/>
              <a:gd name="T17" fmla="*/ 760521 h 1191"/>
              <a:gd name="T18" fmla="*/ 1677424 w 1340"/>
              <a:gd name="T19" fmla="*/ 456312 h 1191"/>
              <a:gd name="T20" fmla="*/ 1058839 w 1340"/>
              <a:gd name="T21" fmla="*/ 384263 h 1191"/>
              <a:gd name="T22" fmla="*/ 766265 w 1340"/>
              <a:gd name="T23" fmla="*/ 5603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Freeform 7"/>
          <p:cNvSpPr>
            <a:spLocks/>
          </p:cNvSpPr>
          <p:nvPr/>
        </p:nvSpPr>
        <p:spPr bwMode="auto">
          <a:xfrm>
            <a:off x="5276850" y="3327400"/>
            <a:ext cx="2974975" cy="2219325"/>
          </a:xfrm>
          <a:custGeom>
            <a:avLst/>
            <a:gdLst>
              <a:gd name="T0" fmla="*/ 37623 w 2135"/>
              <a:gd name="T1" fmla="*/ 870638 h 1662"/>
              <a:gd name="T2" fmla="*/ 146310 w 2135"/>
              <a:gd name="T3" fmla="*/ 101485 h 1662"/>
              <a:gd name="T4" fmla="*/ 915484 w 2135"/>
              <a:gd name="T5" fmla="*/ 261725 h 1662"/>
              <a:gd name="T6" fmla="*/ 1684658 w 2135"/>
              <a:gd name="T7" fmla="*/ 133533 h 1662"/>
              <a:gd name="T8" fmla="*/ 2788255 w 2135"/>
              <a:gd name="T9" fmla="*/ 542146 h 1662"/>
              <a:gd name="T10" fmla="*/ 2804976 w 2135"/>
              <a:gd name="T11" fmla="*/ 1527622 h 1662"/>
              <a:gd name="T12" fmla="*/ 2203014 w 2135"/>
              <a:gd name="T13" fmla="*/ 2136534 h 1662"/>
              <a:gd name="T14" fmla="*/ 1132859 w 2135"/>
              <a:gd name="T15" fmla="*/ 2024366 h 1662"/>
              <a:gd name="T16" fmla="*/ 698109 w 2135"/>
              <a:gd name="T17" fmla="*/ 1695874 h 1662"/>
              <a:gd name="T18" fmla="*/ 254998 w 2135"/>
              <a:gd name="T19" fmla="*/ 1423466 h 1662"/>
              <a:gd name="T20" fmla="*/ 37623 w 2135"/>
              <a:gd name="T21" fmla="*/ 87063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6025" y="2011363"/>
            <a:ext cx="733425" cy="319087"/>
            <a:chOff x="3552" y="246"/>
            <a:chExt cx="527" cy="248"/>
          </a:xfrm>
        </p:grpSpPr>
        <p:graphicFrame>
          <p:nvGraphicFramePr>
            <p:cNvPr id="1039" name="Object 9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553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040" name="Object 10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55312" name="Clip" r:id="rId5" imgW="676440" imgH="485640" progId="">
                <p:embed/>
              </p:oleObj>
            </a:graphicData>
          </a:graphic>
        </p:graphicFrame>
        <p:sp>
          <p:nvSpPr>
            <p:cNvPr id="1443" name="Line 11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6025" y="2606675"/>
            <a:ext cx="733425" cy="319088"/>
            <a:chOff x="3552" y="246"/>
            <a:chExt cx="527" cy="248"/>
          </a:xfrm>
        </p:grpSpPr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5530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55310" name="Clip" r:id="rId7" imgW="676440" imgH="485640" progId="">
                <p:embed/>
              </p:oleObj>
            </a:graphicData>
          </a:graphic>
        </p:graphicFrame>
        <p:sp>
          <p:nvSpPr>
            <p:cNvPr id="1442" name="Line 15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02263" y="2393950"/>
            <a:ext cx="69850" cy="214313"/>
            <a:chOff x="3842" y="406"/>
            <a:chExt cx="51" cy="167"/>
          </a:xfrm>
        </p:grpSpPr>
        <p:sp>
          <p:nvSpPr>
            <p:cNvPr id="1439" name="Oval 1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" name="Oval 1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" name="Oval 1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872163" y="2897188"/>
            <a:ext cx="209550" cy="395287"/>
            <a:chOff x="4180" y="783"/>
            <a:chExt cx="150" cy="307"/>
          </a:xfrm>
        </p:grpSpPr>
        <p:sp>
          <p:nvSpPr>
            <p:cNvPr id="143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5400000">
            <a:off x="6184900" y="2974975"/>
            <a:ext cx="80963" cy="233363"/>
            <a:chOff x="3842" y="406"/>
            <a:chExt cx="51" cy="167"/>
          </a:xfrm>
        </p:grpSpPr>
        <p:sp>
          <p:nvSpPr>
            <p:cNvPr id="1428" name="Oval 3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9" name="Oval 3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" name="Oval 3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Line 33"/>
          <p:cNvSpPr>
            <a:spLocks noChangeShapeType="1"/>
          </p:cNvSpPr>
          <p:nvPr/>
        </p:nvSpPr>
        <p:spPr bwMode="auto">
          <a:xfrm>
            <a:off x="6008688" y="2805113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Line 34"/>
          <p:cNvSpPr>
            <a:spLocks noChangeShapeType="1"/>
          </p:cNvSpPr>
          <p:nvPr/>
        </p:nvSpPr>
        <p:spPr bwMode="auto">
          <a:xfrm>
            <a:off x="6011863" y="28019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35"/>
          <p:cNvSpPr>
            <a:spLocks noChangeShapeType="1"/>
          </p:cNvSpPr>
          <p:nvPr/>
        </p:nvSpPr>
        <p:spPr bwMode="auto">
          <a:xfrm>
            <a:off x="6507163" y="280035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36"/>
          <p:cNvSpPr>
            <a:spLocks noChangeShapeType="1"/>
          </p:cNvSpPr>
          <p:nvPr/>
        </p:nvSpPr>
        <p:spPr bwMode="auto">
          <a:xfrm>
            <a:off x="5708650" y="226536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37"/>
          <p:cNvSpPr>
            <a:spLocks noChangeShapeType="1"/>
          </p:cNvSpPr>
          <p:nvPr/>
        </p:nvSpPr>
        <p:spPr bwMode="auto">
          <a:xfrm flipV="1">
            <a:off x="5721350" y="255111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38"/>
          <p:cNvSpPr>
            <a:spLocks noChangeShapeType="1"/>
          </p:cNvSpPr>
          <p:nvPr/>
        </p:nvSpPr>
        <p:spPr bwMode="auto">
          <a:xfrm flipV="1">
            <a:off x="6248400" y="263683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7463" y="2874963"/>
            <a:ext cx="209550" cy="395287"/>
            <a:chOff x="4180" y="783"/>
            <a:chExt cx="150" cy="307"/>
          </a:xfrm>
        </p:grpSpPr>
        <p:sp>
          <p:nvSpPr>
            <p:cNvPr id="1420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1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5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6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7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410200" y="3494088"/>
            <a:ext cx="479425" cy="925512"/>
            <a:chOff x="3314" y="1248"/>
            <a:chExt cx="344" cy="694"/>
          </a:xfrm>
        </p:grpSpPr>
        <p:graphicFrame>
          <p:nvGraphicFramePr>
            <p:cNvPr id="1035" name="Object 49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p:oleObj spid="_x0000_s55307" name="Clip" r:id="rId8" imgW="1305000" imgH="1085760" progId="">
                <p:embed/>
              </p:oleObj>
            </a:graphicData>
          </a:graphic>
        </p:graphicFrame>
        <p:sp>
          <p:nvSpPr>
            <p:cNvPr id="1413" name="Line 50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6" name="Object 51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p:oleObj spid="_x0000_s55308" name="Clip" r:id="rId9" imgW="1305000" imgH="1085760" progId="">
                <p:embed/>
              </p:oleObj>
            </a:graphicData>
          </a:graphic>
        </p:graphicFrame>
        <p:sp>
          <p:nvSpPr>
            <p:cNvPr id="1414" name="Line 52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417" name="Oval 5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8" name="Oval 5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" name="Oval 5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6" name="Line 57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6278563" y="4503738"/>
          <a:ext cx="417512" cy="331787"/>
        </p:xfrm>
        <a:graphic>
          <a:graphicData uri="http://schemas.openxmlformats.org/presentationml/2006/ole">
            <p:oleObj spid="_x0000_s55298" name="Clip" r:id="rId10" imgW="1305000" imgH="1085760" progId="">
              <p:embed/>
            </p:oleObj>
          </a:graphicData>
        </a:graphic>
      </p:graphicFrame>
      <p:graphicFrame>
        <p:nvGraphicFramePr>
          <p:cNvPr id="1027" name="Object 59"/>
          <p:cNvGraphicFramePr>
            <a:graphicFrameLocks noChangeAspect="1"/>
          </p:cNvGraphicFramePr>
          <p:nvPr/>
        </p:nvGraphicFramePr>
        <p:xfrm>
          <a:off x="5664200" y="4492625"/>
          <a:ext cx="415925" cy="330200"/>
        </p:xfrm>
        <a:graphic>
          <a:graphicData uri="http://schemas.openxmlformats.org/presentationml/2006/ole">
            <p:oleObj spid="_x0000_s55299" name="Clip" r:id="rId11" imgW="1305000" imgH="1085760" progId="">
              <p:embed/>
            </p:oleObj>
          </a:graphicData>
        </a:graphic>
      </p:graphicFrame>
      <p:sp>
        <p:nvSpPr>
          <p:cNvPr id="1060" name="Oval 60"/>
          <p:cNvSpPr>
            <a:spLocks noChangeArrowheads="1"/>
          </p:cNvSpPr>
          <p:nvPr/>
        </p:nvSpPr>
        <p:spPr bwMode="auto">
          <a:xfrm rot="-5400000">
            <a:off x="6080919" y="4596606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Oval 61"/>
          <p:cNvSpPr>
            <a:spLocks noChangeArrowheads="1"/>
          </p:cNvSpPr>
          <p:nvPr/>
        </p:nvSpPr>
        <p:spPr bwMode="auto">
          <a:xfrm rot="-5400000">
            <a:off x="6165851" y="4594225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Oval 62"/>
          <p:cNvSpPr>
            <a:spLocks noChangeArrowheads="1"/>
          </p:cNvSpPr>
          <p:nvPr/>
        </p:nvSpPr>
        <p:spPr bwMode="auto">
          <a:xfrm rot="-5400000">
            <a:off x="6243637" y="4598988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63"/>
          <p:cNvSpPr>
            <a:spLocks noChangeShapeType="1"/>
          </p:cNvSpPr>
          <p:nvPr/>
        </p:nvSpPr>
        <p:spPr bwMode="auto">
          <a:xfrm rot="-5400000">
            <a:off x="6503194" y="44791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64"/>
          <p:cNvSpPr>
            <a:spLocks noChangeShapeType="1"/>
          </p:cNvSpPr>
          <p:nvPr/>
        </p:nvSpPr>
        <p:spPr bwMode="auto">
          <a:xfrm rot="5400000" flipH="1">
            <a:off x="5876925" y="44704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65"/>
          <p:cNvSpPr>
            <a:spLocks noChangeShapeType="1"/>
          </p:cNvSpPr>
          <p:nvPr/>
        </p:nvSpPr>
        <p:spPr bwMode="auto">
          <a:xfrm rot="16200000" flipV="1">
            <a:off x="6223794" y="41314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Line 66"/>
          <p:cNvSpPr>
            <a:spLocks noChangeShapeType="1"/>
          </p:cNvSpPr>
          <p:nvPr/>
        </p:nvSpPr>
        <p:spPr bwMode="auto">
          <a:xfrm flipV="1">
            <a:off x="5889625" y="407035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Line 67"/>
          <p:cNvSpPr>
            <a:spLocks noChangeShapeType="1"/>
          </p:cNvSpPr>
          <p:nvPr/>
        </p:nvSpPr>
        <p:spPr bwMode="auto">
          <a:xfrm>
            <a:off x="6491288" y="411638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68"/>
          <p:cNvSpPr>
            <a:spLocks noChangeShapeType="1"/>
          </p:cNvSpPr>
          <p:nvPr/>
        </p:nvSpPr>
        <p:spPr bwMode="auto">
          <a:xfrm flipH="1">
            <a:off x="7286625" y="41132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" name="Object 69"/>
          <p:cNvGraphicFramePr>
            <a:graphicFrameLocks noChangeAspect="1"/>
          </p:cNvGraphicFramePr>
          <p:nvPr/>
        </p:nvGraphicFramePr>
        <p:xfrm>
          <a:off x="7464425" y="3665538"/>
          <a:ext cx="203200" cy="241300"/>
        </p:xfrm>
        <a:graphic>
          <a:graphicData uri="http://schemas.openxmlformats.org/presentationml/2006/ole">
            <p:oleObj spid="_x0000_s55300" name="Clip" r:id="rId12" imgW="981000" imgH="1209600" progId="">
              <p:embed/>
            </p:oleObj>
          </a:graphicData>
        </a:graphic>
      </p:graphicFrame>
      <p:graphicFrame>
        <p:nvGraphicFramePr>
          <p:cNvPr id="1029" name="Object 70"/>
          <p:cNvGraphicFramePr>
            <a:graphicFrameLocks noChangeAspect="1"/>
          </p:cNvGraphicFramePr>
          <p:nvPr/>
        </p:nvGraphicFramePr>
        <p:xfrm>
          <a:off x="6127750" y="3746500"/>
          <a:ext cx="203200" cy="239713"/>
        </p:xfrm>
        <a:graphic>
          <a:graphicData uri="http://schemas.openxmlformats.org/presentationml/2006/ole">
            <p:oleObj spid="_x0000_s55301" name="Clip" r:id="rId13" imgW="981000" imgH="1209600" progId="">
              <p:embed/>
            </p:oleObj>
          </a:graphicData>
        </a:graphic>
      </p:graphicFrame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475413" y="4943475"/>
            <a:ext cx="406400" cy="427038"/>
            <a:chOff x="2870" y="1518"/>
            <a:chExt cx="292" cy="320"/>
          </a:xfrm>
        </p:grpSpPr>
        <p:graphicFrame>
          <p:nvGraphicFramePr>
            <p:cNvPr id="1033" name="Object 7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5305" name="Clip" r:id="rId14" imgW="819000" imgH="847800" progId="">
                <p:embed/>
              </p:oleObj>
            </a:graphicData>
          </a:graphic>
        </p:graphicFrame>
        <p:graphicFrame>
          <p:nvGraphicFramePr>
            <p:cNvPr id="1034" name="Object 7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5306" name="Clip" r:id="rId15" imgW="1266840" imgH="1200240" progId="">
                <p:embed/>
              </p:oleObj>
            </a:graphicData>
          </a:graphic>
        </p:graphicFrame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7253288" y="4975225"/>
            <a:ext cx="406400" cy="427038"/>
            <a:chOff x="2870" y="1518"/>
            <a:chExt cx="292" cy="320"/>
          </a:xfrm>
        </p:grpSpPr>
        <p:graphicFrame>
          <p:nvGraphicFramePr>
            <p:cNvPr id="1031" name="Object 7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5303" name="Clip" r:id="rId16" imgW="819000" imgH="847800" progId="">
                <p:embed/>
              </p:oleObj>
            </a:graphicData>
          </a:graphic>
        </p:graphicFrame>
        <p:graphicFrame>
          <p:nvGraphicFramePr>
            <p:cNvPr id="1032" name="Object 7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5304" name="Clip" r:id="rId17" imgW="1266840" imgH="1200240" progId="">
                <p:embed/>
              </p:oleObj>
            </a:graphicData>
          </a:graphic>
        </p:graphicFrame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6838950" y="4691063"/>
            <a:ext cx="379413" cy="376237"/>
            <a:chOff x="4733" y="2082"/>
            <a:chExt cx="272" cy="282"/>
          </a:xfrm>
        </p:grpSpPr>
        <p:graphicFrame>
          <p:nvGraphicFramePr>
            <p:cNvPr id="1030" name="Object 79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p:oleObj spid="_x0000_s55302" name="Clip" r:id="rId18" imgW="819000" imgH="847800" progId="">
                <p:embed/>
              </p:oleObj>
            </a:graphicData>
          </a:graphic>
        </p:graphicFrame>
        <p:sp>
          <p:nvSpPr>
            <p:cNvPr id="1412" name="Rectangle 80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2" name="Line 81"/>
          <p:cNvSpPr>
            <a:spLocks noChangeShapeType="1"/>
          </p:cNvSpPr>
          <p:nvPr/>
        </p:nvSpPr>
        <p:spPr bwMode="auto">
          <a:xfrm>
            <a:off x="7145338" y="4594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7866063" y="4017963"/>
            <a:ext cx="207962" cy="409575"/>
            <a:chOff x="4180" y="783"/>
            <a:chExt cx="150" cy="307"/>
          </a:xfrm>
        </p:grpSpPr>
        <p:sp>
          <p:nvSpPr>
            <p:cNvPr id="1404" name="AutoShape 8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5" name="Rectangle 8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6" name="Rectangle 8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7" name="AutoShape 8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8" name="Line 8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9" name="Line 8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0" name="Rectangle 8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1" name="Rectangle 9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7853363" y="4462463"/>
            <a:ext cx="207962" cy="409575"/>
            <a:chOff x="4180" y="783"/>
            <a:chExt cx="150" cy="307"/>
          </a:xfrm>
        </p:grpSpPr>
        <p:sp>
          <p:nvSpPr>
            <p:cNvPr id="1396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7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9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1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" name="Line 100"/>
          <p:cNvSpPr>
            <a:spLocks noChangeShapeType="1"/>
          </p:cNvSpPr>
          <p:nvPr/>
        </p:nvSpPr>
        <p:spPr bwMode="auto">
          <a:xfrm rot="5400000" flipH="1">
            <a:off x="7479506" y="43918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Line 101"/>
          <p:cNvSpPr>
            <a:spLocks noChangeShapeType="1"/>
          </p:cNvSpPr>
          <p:nvPr/>
        </p:nvSpPr>
        <p:spPr bwMode="auto">
          <a:xfrm rot="-5400000">
            <a:off x="7833519" y="464423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Line 102"/>
          <p:cNvSpPr>
            <a:spLocks noChangeShapeType="1"/>
          </p:cNvSpPr>
          <p:nvPr/>
        </p:nvSpPr>
        <p:spPr bwMode="auto">
          <a:xfrm rot="-5400000">
            <a:off x="7823200" y="417512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Line 103"/>
          <p:cNvSpPr>
            <a:spLocks noChangeShapeType="1"/>
          </p:cNvSpPr>
          <p:nvPr/>
        </p:nvSpPr>
        <p:spPr bwMode="auto">
          <a:xfrm flipV="1">
            <a:off x="6502400" y="231616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Line 104"/>
          <p:cNvSpPr>
            <a:spLocks noChangeShapeType="1"/>
          </p:cNvSpPr>
          <p:nvPr/>
        </p:nvSpPr>
        <p:spPr bwMode="auto">
          <a:xfrm>
            <a:off x="7437438" y="230028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Line 105"/>
          <p:cNvSpPr>
            <a:spLocks noChangeShapeType="1"/>
          </p:cNvSpPr>
          <p:nvPr/>
        </p:nvSpPr>
        <p:spPr bwMode="auto">
          <a:xfrm flipH="1">
            <a:off x="7956550" y="263683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Line 106"/>
          <p:cNvSpPr>
            <a:spLocks noChangeShapeType="1"/>
          </p:cNvSpPr>
          <p:nvPr/>
        </p:nvSpPr>
        <p:spPr bwMode="auto">
          <a:xfrm>
            <a:off x="7186613" y="24130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Line 107"/>
          <p:cNvSpPr>
            <a:spLocks noChangeShapeType="1"/>
          </p:cNvSpPr>
          <p:nvPr/>
        </p:nvSpPr>
        <p:spPr bwMode="auto">
          <a:xfrm>
            <a:off x="7212013" y="306070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108"/>
          <p:cNvSpPr>
            <a:spLocks noChangeShapeType="1"/>
          </p:cNvSpPr>
          <p:nvPr/>
        </p:nvSpPr>
        <p:spPr bwMode="auto">
          <a:xfrm flipH="1">
            <a:off x="7672388" y="352583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Line 109"/>
          <p:cNvSpPr>
            <a:spLocks noChangeShapeType="1"/>
          </p:cNvSpPr>
          <p:nvPr/>
        </p:nvSpPr>
        <p:spPr bwMode="auto">
          <a:xfrm flipH="1">
            <a:off x="7445375" y="260508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Line 110"/>
          <p:cNvSpPr>
            <a:spLocks noChangeShapeType="1"/>
          </p:cNvSpPr>
          <p:nvPr/>
        </p:nvSpPr>
        <p:spPr bwMode="auto">
          <a:xfrm flipH="1">
            <a:off x="7454900" y="204470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Line 111"/>
          <p:cNvSpPr>
            <a:spLocks noChangeShapeType="1"/>
          </p:cNvSpPr>
          <p:nvPr/>
        </p:nvSpPr>
        <p:spPr bwMode="auto">
          <a:xfrm flipH="1">
            <a:off x="8172450" y="222091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5983288" y="2413000"/>
            <a:ext cx="501650" cy="233363"/>
            <a:chOff x="3600" y="219"/>
            <a:chExt cx="360" cy="175"/>
          </a:xfrm>
        </p:grpSpPr>
        <p:sp>
          <p:nvSpPr>
            <p:cNvPr id="1383" name="Oval 1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" name="Line 1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" name="Line 1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" name="Rectangle 1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7" name="Oval 1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93" name="Line 1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1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1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90" name="Line 1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" name="Line 1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" name="Line 1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26"/>
          <p:cNvGrpSpPr>
            <a:grpSpLocks/>
          </p:cNvGrpSpPr>
          <p:nvPr/>
        </p:nvGrpSpPr>
        <p:grpSpPr bwMode="auto">
          <a:xfrm>
            <a:off x="6935788" y="2184400"/>
            <a:ext cx="501650" cy="233363"/>
            <a:chOff x="3600" y="219"/>
            <a:chExt cx="360" cy="175"/>
          </a:xfrm>
        </p:grpSpPr>
        <p:sp>
          <p:nvSpPr>
            <p:cNvPr id="1370" name="Oval 12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" name="Line 12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" name="Line 12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" name="Rectangle 13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74" name="Oval 13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3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80" name="Line 1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1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1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3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77" name="Line 1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8" name="Line 1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9" name="Line 13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140"/>
          <p:cNvGrpSpPr>
            <a:grpSpLocks/>
          </p:cNvGrpSpPr>
          <p:nvPr/>
        </p:nvGrpSpPr>
        <p:grpSpPr bwMode="auto">
          <a:xfrm>
            <a:off x="6953250" y="2841625"/>
            <a:ext cx="501650" cy="233363"/>
            <a:chOff x="3600" y="219"/>
            <a:chExt cx="360" cy="175"/>
          </a:xfrm>
        </p:grpSpPr>
        <p:sp>
          <p:nvSpPr>
            <p:cNvPr id="1357" name="Oval 1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" name="Line 1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Line 1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Rectangle 1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61" name="Oval 1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1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7" name="Line 1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1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1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4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154"/>
          <p:cNvGrpSpPr>
            <a:grpSpLocks/>
          </p:cNvGrpSpPr>
          <p:nvPr/>
        </p:nvGrpSpPr>
        <p:grpSpPr bwMode="auto">
          <a:xfrm>
            <a:off x="7923213" y="2392363"/>
            <a:ext cx="500062" cy="233362"/>
            <a:chOff x="3600" y="219"/>
            <a:chExt cx="360" cy="175"/>
          </a:xfrm>
        </p:grpSpPr>
        <p:sp>
          <p:nvSpPr>
            <p:cNvPr id="1344" name="Oval 1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1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" name="Line 1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Rectangle 1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48" name="Oval 1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4" name="Line 1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1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1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1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168"/>
          <p:cNvGrpSpPr>
            <a:grpSpLocks/>
          </p:cNvGrpSpPr>
          <p:nvPr/>
        </p:nvGrpSpPr>
        <p:grpSpPr bwMode="auto">
          <a:xfrm>
            <a:off x="7729538" y="3289300"/>
            <a:ext cx="501650" cy="233363"/>
            <a:chOff x="3600" y="219"/>
            <a:chExt cx="360" cy="175"/>
          </a:xfrm>
        </p:grpSpPr>
        <p:sp>
          <p:nvSpPr>
            <p:cNvPr id="1331" name="Oval 1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Line 1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Line 1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Rectangle 1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5" name="Oval 1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1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1" name="Line 1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1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1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8" name="Line 1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" name="Line 1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" name="Line 1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182"/>
          <p:cNvGrpSpPr>
            <a:grpSpLocks/>
          </p:cNvGrpSpPr>
          <p:nvPr/>
        </p:nvGrpSpPr>
        <p:grpSpPr bwMode="auto">
          <a:xfrm>
            <a:off x="7396163" y="3873500"/>
            <a:ext cx="501650" cy="234950"/>
            <a:chOff x="3600" y="219"/>
            <a:chExt cx="360" cy="175"/>
          </a:xfrm>
        </p:grpSpPr>
        <p:sp>
          <p:nvSpPr>
            <p:cNvPr id="1318" name="Oval 18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" name="Line 18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" name="Line 18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Rectangle 18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2" name="Oval 18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8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28" name="Line 1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1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1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" name="Group 19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25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6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7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5" name="Group 196"/>
          <p:cNvGrpSpPr>
            <a:grpSpLocks/>
          </p:cNvGrpSpPr>
          <p:nvPr/>
        </p:nvGrpSpPr>
        <p:grpSpPr bwMode="auto">
          <a:xfrm>
            <a:off x="6786563" y="4362450"/>
            <a:ext cx="500062" cy="233363"/>
            <a:chOff x="3600" y="219"/>
            <a:chExt cx="360" cy="175"/>
          </a:xfrm>
        </p:grpSpPr>
        <p:sp>
          <p:nvSpPr>
            <p:cNvPr id="1305" name="Oval 19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6" name="Line 19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7" name="Line 19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8" name="Rectangle 20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09" name="Oval 20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1" name="Group 20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15" name="Line 2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2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2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7" name="Group 20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12" name="Line 2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2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2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8" name="Group 210"/>
          <p:cNvGrpSpPr>
            <a:grpSpLocks/>
          </p:cNvGrpSpPr>
          <p:nvPr/>
        </p:nvGrpSpPr>
        <p:grpSpPr bwMode="auto">
          <a:xfrm>
            <a:off x="5983288" y="3986213"/>
            <a:ext cx="501650" cy="233362"/>
            <a:chOff x="3600" y="219"/>
            <a:chExt cx="360" cy="175"/>
          </a:xfrm>
        </p:grpSpPr>
        <p:sp>
          <p:nvSpPr>
            <p:cNvPr id="1292" name="Oval 2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3" name="Line 2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4" name="Line 2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5" name="Rectangle 2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96" name="Oval 2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9" name="Group 2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02" name="Line 2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2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2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0" name="Group 2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99" name="Line 2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Line 2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2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95" name="Line 224"/>
          <p:cNvSpPr>
            <a:spLocks noChangeShapeType="1"/>
          </p:cNvSpPr>
          <p:nvPr/>
        </p:nvSpPr>
        <p:spPr bwMode="auto">
          <a:xfrm flipV="1">
            <a:off x="6238875" y="4198938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1" name="Group 500"/>
          <p:cNvGrpSpPr>
            <a:grpSpLocks/>
          </p:cNvGrpSpPr>
          <p:nvPr/>
        </p:nvGrpSpPr>
        <p:grpSpPr bwMode="auto">
          <a:xfrm>
            <a:off x="5807075" y="1909763"/>
            <a:ext cx="2809875" cy="2973387"/>
            <a:chOff x="3658" y="1203"/>
            <a:chExt cx="1770" cy="1873"/>
          </a:xfrm>
        </p:grpSpPr>
        <p:grpSp>
          <p:nvGrpSpPr>
            <p:cNvPr id="1058" name="Group 344"/>
            <p:cNvGrpSpPr>
              <a:grpSpLocks/>
            </p:cNvGrpSpPr>
            <p:nvPr/>
          </p:nvGrpSpPr>
          <p:grpSpPr bwMode="auto">
            <a:xfrm>
              <a:off x="3712" y="2313"/>
              <a:ext cx="513" cy="442"/>
              <a:chOff x="3937" y="633"/>
              <a:chExt cx="513" cy="442"/>
            </a:xfrm>
          </p:grpSpPr>
          <p:sp>
            <p:nvSpPr>
              <p:cNvPr id="1271" name="Line 320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323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Oval 32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4" name="Line 32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5" name="Line 32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Rectangle 32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77" name="Oval 32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9" name="Group 33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89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0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9" name="Group 33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86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7" name="Line 33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8" name="Line 3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" name="Rectangle 33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Rectangle 33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34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34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Rectangle 34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Text Box 34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70" name="Group 345"/>
            <p:cNvGrpSpPr>
              <a:grpSpLocks/>
            </p:cNvGrpSpPr>
            <p:nvPr/>
          </p:nvGrpSpPr>
          <p:grpSpPr bwMode="auto">
            <a:xfrm>
              <a:off x="4261" y="1671"/>
              <a:ext cx="513" cy="442"/>
              <a:chOff x="3937" y="633"/>
              <a:chExt cx="513" cy="442"/>
            </a:xfrm>
          </p:grpSpPr>
          <p:sp>
            <p:nvSpPr>
              <p:cNvPr id="1250" name="Line 346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" name="Line 347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Oval 348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349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Line 350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Rectangle 351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56" name="Oval 352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1" name="Group 353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6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9" name="Line 3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" name="Line 3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357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65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6" name="Line 3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7" name="Line 3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" name="Rectangle 361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Rectangle 362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Line 363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Line 364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Rectangle 365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Text Box 366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74" name="Group 367"/>
            <p:cNvGrpSpPr>
              <a:grpSpLocks/>
            </p:cNvGrpSpPr>
            <p:nvPr/>
          </p:nvGrpSpPr>
          <p:grpSpPr bwMode="auto">
            <a:xfrm>
              <a:off x="4270" y="1203"/>
              <a:ext cx="513" cy="442"/>
              <a:chOff x="3937" y="633"/>
              <a:chExt cx="513" cy="442"/>
            </a:xfrm>
          </p:grpSpPr>
          <p:sp>
            <p:nvSpPr>
              <p:cNvPr id="1229" name="Line 368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369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Oval 370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371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372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Rectangle 373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35" name="Oval 374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7" name="Group 375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47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8" name="Line 3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3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8" name="Group 379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4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5" name="Line 38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38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8" name="Rectangle 383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Rectangle 384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385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Line 386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Rectangle 387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Text Box 388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89" name="Group 389"/>
            <p:cNvGrpSpPr>
              <a:grpSpLocks/>
            </p:cNvGrpSpPr>
            <p:nvPr/>
          </p:nvGrpSpPr>
          <p:grpSpPr bwMode="auto">
            <a:xfrm>
              <a:off x="4477" y="2241"/>
              <a:ext cx="513" cy="442"/>
              <a:chOff x="3937" y="633"/>
              <a:chExt cx="513" cy="442"/>
            </a:xfrm>
          </p:grpSpPr>
          <p:sp>
            <p:nvSpPr>
              <p:cNvPr id="1208" name="Line 390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391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Oval 392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393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394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3" name="Rectangle 395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14" name="Oval 396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90" name="Group 397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26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7" name="Line 3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8" name="Line 4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1" name="Group 401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23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4" name="Line 40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" name="Line 40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7" name="Rectangle 405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Rectangle 406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" name="Line 407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408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Rectangle 409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Text Box 410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92" name="Group 411"/>
            <p:cNvGrpSpPr>
              <a:grpSpLocks/>
            </p:cNvGrpSpPr>
            <p:nvPr/>
          </p:nvGrpSpPr>
          <p:grpSpPr bwMode="auto">
            <a:xfrm>
              <a:off x="4786" y="1860"/>
              <a:ext cx="513" cy="442"/>
              <a:chOff x="3937" y="633"/>
              <a:chExt cx="513" cy="442"/>
            </a:xfrm>
          </p:grpSpPr>
          <p:sp>
            <p:nvSpPr>
              <p:cNvPr id="1187" name="Line 412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Line 413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" name="Oval 414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Line 415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1" name="Line 416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2" name="Rectangle 417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93" name="Oval 418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93" name="Group 419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205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6" name="Line 4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7" name="Line 4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4" name="Group 423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202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3" name="Line 4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4" name="Line 4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96" name="Rectangle 427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" name="Rectangle 428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" name="Line 429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9" name="Line 430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0" name="Rectangle 431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Text Box 432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96" name="Group 433"/>
            <p:cNvGrpSpPr>
              <a:grpSpLocks/>
            </p:cNvGrpSpPr>
            <p:nvPr/>
          </p:nvGrpSpPr>
          <p:grpSpPr bwMode="auto">
            <a:xfrm>
              <a:off x="4915" y="1323"/>
              <a:ext cx="513" cy="442"/>
              <a:chOff x="3937" y="633"/>
              <a:chExt cx="513" cy="442"/>
            </a:xfrm>
          </p:grpSpPr>
          <p:sp>
            <p:nvSpPr>
              <p:cNvPr id="1166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72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9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184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5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6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8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18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2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5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099" name="Group 455"/>
            <p:cNvGrpSpPr>
              <a:grpSpLocks/>
            </p:cNvGrpSpPr>
            <p:nvPr/>
          </p:nvGrpSpPr>
          <p:grpSpPr bwMode="auto">
            <a:xfrm>
              <a:off x="4189" y="2634"/>
              <a:ext cx="513" cy="442"/>
              <a:chOff x="3937" y="633"/>
              <a:chExt cx="513" cy="442"/>
            </a:xfrm>
          </p:grpSpPr>
          <p:sp>
            <p:nvSpPr>
              <p:cNvPr id="1145" name="Line 456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457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Oval 458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Line 459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460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461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51" name="Oval 462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6" name="Group 463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163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" name="Line 46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5" name="Line 46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7" name="Group 467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160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1" name="Line 4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2" name="Line 4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4" name="Rectangle 471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Rectangle 472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Line 473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Line 474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" name="Rectangle 475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Text Box 476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18" name="Group 478"/>
            <p:cNvGrpSpPr>
              <a:grpSpLocks/>
            </p:cNvGrpSpPr>
            <p:nvPr/>
          </p:nvGrpSpPr>
          <p:grpSpPr bwMode="auto">
            <a:xfrm>
              <a:off x="3658" y="1308"/>
              <a:ext cx="513" cy="442"/>
              <a:chOff x="3937" y="633"/>
              <a:chExt cx="513" cy="442"/>
            </a:xfrm>
          </p:grpSpPr>
          <p:sp>
            <p:nvSpPr>
              <p:cNvPr id="1124" name="Line 47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48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Oval 48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48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48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48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0" name="Oval 48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9" name="Group 48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14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0" name="Group 49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139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" name="Line 4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" name="Line 4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3" name="Rectangle 49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Rectangle 49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49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49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49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Text Box 49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21" name="Group 501"/>
          <p:cNvGrpSpPr>
            <a:grpSpLocks/>
          </p:cNvGrpSpPr>
          <p:nvPr/>
        </p:nvGrpSpPr>
        <p:grpSpPr bwMode="auto">
          <a:xfrm>
            <a:off x="4692650" y="1538288"/>
            <a:ext cx="3767138" cy="3783012"/>
            <a:chOff x="2956" y="969"/>
            <a:chExt cx="2373" cy="2383"/>
          </a:xfrm>
        </p:grpSpPr>
        <p:grpSp>
          <p:nvGrpSpPr>
            <p:cNvPr id="1122" name="Group 309"/>
            <p:cNvGrpSpPr>
              <a:grpSpLocks/>
            </p:cNvGrpSpPr>
            <p:nvPr/>
          </p:nvGrpSpPr>
          <p:grpSpPr bwMode="auto">
            <a:xfrm>
              <a:off x="2956" y="969"/>
              <a:ext cx="513" cy="547"/>
              <a:chOff x="2956" y="969"/>
              <a:chExt cx="513" cy="547"/>
            </a:xfrm>
          </p:grpSpPr>
          <p:sp>
            <p:nvSpPr>
              <p:cNvPr id="1108" name="Rectangle 227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Rectangle 228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229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Text Box 230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12" name="Line 231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232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233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30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3" name="Group 310"/>
            <p:cNvGrpSpPr>
              <a:grpSpLocks/>
            </p:cNvGrpSpPr>
            <p:nvPr/>
          </p:nvGrpSpPr>
          <p:grpSpPr bwMode="auto">
            <a:xfrm>
              <a:off x="4816" y="2805"/>
              <a:ext cx="513" cy="547"/>
              <a:chOff x="2956" y="969"/>
              <a:chExt cx="513" cy="547"/>
            </a:xfrm>
          </p:grpSpPr>
          <p:sp>
            <p:nvSpPr>
              <p:cNvPr id="110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1" name="Footer Placeholder 4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7021-7F37-4EF1-9FAC-D163D410B1E7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Router Architecture Overview</a:t>
            </a:r>
            <a:endParaRPr lang="en-US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26413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mtClean="0"/>
              <a:t>Two key router functions:</a:t>
            </a:r>
            <a:r>
              <a:rPr lang="en-US" sz="1800" smtClean="0"/>
              <a:t> </a:t>
            </a:r>
          </a:p>
          <a:p>
            <a:r>
              <a:rPr lang="en-US" sz="2400" smtClean="0"/>
              <a:t>run routing algorithms/protocol (RIP, OSPF, BGP)</a:t>
            </a:r>
          </a:p>
          <a:p>
            <a:r>
              <a:rPr lang="en-US" sz="2400" i="1" smtClean="0"/>
              <a:t>switching </a:t>
            </a:r>
            <a:r>
              <a:rPr lang="en-US" sz="2400" smtClean="0"/>
              <a:t>datagrams from incoming to outgoing link</a:t>
            </a:r>
          </a:p>
        </p:txBody>
      </p:sp>
      <p:pic>
        <p:nvPicPr>
          <p:cNvPr id="74757" name="Picture 4" descr="461 swtch compon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Protocol and Why Layered Structure?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D37CC-F810-426F-8BEB-90BEAE30D09A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Datagram networks: </a:t>
            </a:r>
            <a:r>
              <a:rPr lang="en-US" sz="2400" u="none" smtClean="0"/>
              <a:t>the Internet model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33500"/>
            <a:ext cx="7781925" cy="2276475"/>
          </a:xfrm>
        </p:spPr>
        <p:txBody>
          <a:bodyPr/>
          <a:lstStyle/>
          <a:p>
            <a:r>
              <a:rPr lang="en-US" sz="2400" smtClean="0"/>
              <a:t>no call setup at network layer</a:t>
            </a:r>
          </a:p>
          <a:p>
            <a:r>
              <a:rPr lang="en-US" sz="2400" smtClean="0"/>
              <a:t>routers: no state about end-to-end connections</a:t>
            </a:r>
          </a:p>
          <a:p>
            <a:pPr lvl="1"/>
            <a:r>
              <a:rPr lang="en-US" sz="2000" smtClean="0"/>
              <a:t>no network-level concept of “connection”</a:t>
            </a:r>
          </a:p>
          <a:p>
            <a:r>
              <a:rPr lang="en-US" sz="2400" smtClean="0"/>
              <a:t>packets typically routed using destination host ID</a:t>
            </a:r>
          </a:p>
          <a:p>
            <a:pPr lvl="1"/>
            <a:r>
              <a:rPr lang="en-US" sz="2000" smtClean="0"/>
              <a:t>packets between same source-dest pair may take different paths</a:t>
            </a:r>
          </a:p>
        </p:txBody>
      </p:sp>
      <p:sp>
        <p:nvSpPr>
          <p:cNvPr id="3079" name="Freeform 4"/>
          <p:cNvSpPr>
            <a:spLocks/>
          </p:cNvSpPr>
          <p:nvPr/>
        </p:nvSpPr>
        <p:spPr bwMode="auto">
          <a:xfrm>
            <a:off x="3352800" y="5078413"/>
            <a:ext cx="2847975" cy="1481137"/>
          </a:xfrm>
          <a:custGeom>
            <a:avLst/>
            <a:gdLst>
              <a:gd name="T0" fmla="*/ 9525 w 1794"/>
              <a:gd name="T1" fmla="*/ 766762 h 933"/>
              <a:gd name="T2" fmla="*/ 171450 w 1794"/>
              <a:gd name="T3" fmla="*/ 198437 h 933"/>
              <a:gd name="T4" fmla="*/ 887413 w 1794"/>
              <a:gd name="T5" fmla="*/ 158750 h 933"/>
              <a:gd name="T6" fmla="*/ 1790700 w 1794"/>
              <a:gd name="T7" fmla="*/ 46037 h 933"/>
              <a:gd name="T8" fmla="*/ 2724150 w 1794"/>
              <a:gd name="T9" fmla="*/ 436562 h 933"/>
              <a:gd name="T10" fmla="*/ 2533650 w 1794"/>
              <a:gd name="T11" fmla="*/ 1312862 h 933"/>
              <a:gd name="T12" fmla="*/ 2190750 w 1794"/>
              <a:gd name="T13" fmla="*/ 1446212 h 933"/>
              <a:gd name="T14" fmla="*/ 1333500 w 1794"/>
              <a:gd name="T15" fmla="*/ 1474787 h 933"/>
              <a:gd name="T16" fmla="*/ 657225 w 1794"/>
              <a:gd name="T17" fmla="*/ 1446212 h 933"/>
              <a:gd name="T18" fmla="*/ 227013 w 1794"/>
              <a:gd name="T19" fmla="*/ 1320800 h 933"/>
              <a:gd name="T20" fmla="*/ 9525 w 1794"/>
              <a:gd name="T21" fmla="*/ 76676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Freeform 6"/>
          <p:cNvSpPr>
            <a:spLocks/>
          </p:cNvSpPr>
          <p:nvPr/>
        </p:nvSpPr>
        <p:spPr bwMode="auto">
          <a:xfrm>
            <a:off x="3990975" y="5372100"/>
            <a:ext cx="542925" cy="295275"/>
          </a:xfrm>
          <a:custGeom>
            <a:avLst/>
            <a:gdLst>
              <a:gd name="T0" fmla="*/ 0 w 342"/>
              <a:gd name="T1" fmla="*/ 295275 h 186"/>
              <a:gd name="T2" fmla="*/ 542925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97263" y="5546725"/>
            <a:ext cx="501650" cy="233363"/>
            <a:chOff x="3600" y="219"/>
            <a:chExt cx="360" cy="175"/>
          </a:xfrm>
        </p:grpSpPr>
        <p:sp>
          <p:nvSpPr>
            <p:cNvPr id="3208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12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1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15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49688" y="6184900"/>
            <a:ext cx="501650" cy="233363"/>
            <a:chOff x="3600" y="219"/>
            <a:chExt cx="360" cy="175"/>
          </a:xfrm>
        </p:grpSpPr>
        <p:sp>
          <p:nvSpPr>
            <p:cNvPr id="3195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99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05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02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524375" y="5241925"/>
            <a:ext cx="501650" cy="233363"/>
            <a:chOff x="3600" y="219"/>
            <a:chExt cx="360" cy="175"/>
          </a:xfrm>
        </p:grpSpPr>
        <p:sp>
          <p:nvSpPr>
            <p:cNvPr id="3182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86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92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89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446588" y="5907088"/>
            <a:ext cx="500062" cy="233362"/>
            <a:chOff x="3600" y="219"/>
            <a:chExt cx="360" cy="175"/>
          </a:xfrm>
        </p:grpSpPr>
        <p:sp>
          <p:nvSpPr>
            <p:cNvPr id="3169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0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1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2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3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9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6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5081588" y="6203950"/>
            <a:ext cx="501650" cy="233363"/>
            <a:chOff x="3600" y="219"/>
            <a:chExt cx="360" cy="175"/>
          </a:xfrm>
        </p:grpSpPr>
        <p:sp>
          <p:nvSpPr>
            <p:cNvPr id="3156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7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60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66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63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5526088" y="5548313"/>
            <a:ext cx="501650" cy="233362"/>
            <a:chOff x="3600" y="219"/>
            <a:chExt cx="360" cy="175"/>
          </a:xfrm>
        </p:grpSpPr>
        <p:sp>
          <p:nvSpPr>
            <p:cNvPr id="3143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5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47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53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50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3075" name="Object 92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57347" name="Clip" r:id="rId4" imgW="1305000" imgH="1085760" progId="">
                <p:embed/>
              </p:oleObj>
            </a:graphicData>
          </a:graphic>
        </p:graphicFrame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135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139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9" name="Freeform 102"/>
          <p:cNvSpPr>
            <a:spLocks/>
          </p:cNvSpPr>
          <p:nvPr/>
        </p:nvSpPr>
        <p:spPr bwMode="auto">
          <a:xfrm>
            <a:off x="5032375" y="5365750"/>
            <a:ext cx="504825" cy="307975"/>
          </a:xfrm>
          <a:custGeom>
            <a:avLst/>
            <a:gdLst>
              <a:gd name="T0" fmla="*/ 0 w 318"/>
              <a:gd name="T1" fmla="*/ 0 h 194"/>
              <a:gd name="T2" fmla="*/ 504825 w 318"/>
              <a:gd name="T3" fmla="*/ 307975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Freeform 103"/>
          <p:cNvSpPr>
            <a:spLocks/>
          </p:cNvSpPr>
          <p:nvPr/>
        </p:nvSpPr>
        <p:spPr bwMode="auto">
          <a:xfrm>
            <a:off x="3967163" y="5757863"/>
            <a:ext cx="481012" cy="238125"/>
          </a:xfrm>
          <a:custGeom>
            <a:avLst/>
            <a:gdLst>
              <a:gd name="T0" fmla="*/ 0 w 294"/>
              <a:gd name="T1" fmla="*/ 0 h 174"/>
              <a:gd name="T2" fmla="*/ 481012 w 294"/>
              <a:gd name="T3" fmla="*/ 23812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Freeform 104"/>
          <p:cNvSpPr>
            <a:spLocks/>
          </p:cNvSpPr>
          <p:nvPr/>
        </p:nvSpPr>
        <p:spPr bwMode="auto">
          <a:xfrm>
            <a:off x="4914900" y="5734050"/>
            <a:ext cx="628650" cy="247650"/>
          </a:xfrm>
          <a:custGeom>
            <a:avLst/>
            <a:gdLst>
              <a:gd name="T0" fmla="*/ 0 w 378"/>
              <a:gd name="T1" fmla="*/ 247650 h 174"/>
              <a:gd name="T2" fmla="*/ 62865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105"/>
          <p:cNvSpPr>
            <a:spLocks/>
          </p:cNvSpPr>
          <p:nvPr/>
        </p:nvSpPr>
        <p:spPr bwMode="auto">
          <a:xfrm>
            <a:off x="5581650" y="5788025"/>
            <a:ext cx="206375" cy="508000"/>
          </a:xfrm>
          <a:custGeom>
            <a:avLst/>
            <a:gdLst>
              <a:gd name="T0" fmla="*/ 0 w 118"/>
              <a:gd name="T1" fmla="*/ 508000 h 500"/>
              <a:gd name="T2" fmla="*/ 206375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Freeform 106"/>
          <p:cNvSpPr>
            <a:spLocks/>
          </p:cNvSpPr>
          <p:nvPr/>
        </p:nvSpPr>
        <p:spPr bwMode="auto">
          <a:xfrm>
            <a:off x="4346575" y="6321425"/>
            <a:ext cx="736600" cy="74613"/>
          </a:xfrm>
          <a:custGeom>
            <a:avLst/>
            <a:gdLst>
              <a:gd name="T0" fmla="*/ 736600 w 370"/>
              <a:gd name="T1" fmla="*/ 74613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Freeform 107"/>
          <p:cNvSpPr>
            <a:spLocks/>
          </p:cNvSpPr>
          <p:nvPr/>
        </p:nvSpPr>
        <p:spPr bwMode="auto">
          <a:xfrm>
            <a:off x="3810000" y="5781675"/>
            <a:ext cx="193675" cy="425450"/>
          </a:xfrm>
          <a:custGeom>
            <a:avLst/>
            <a:gdLst>
              <a:gd name="T0" fmla="*/ 178269 w 176"/>
              <a:gd name="T1" fmla="*/ 421319 h 412"/>
              <a:gd name="T2" fmla="*/ 193675 w 176"/>
              <a:gd name="T3" fmla="*/ 425450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7261225" y="3913188"/>
            <a:ext cx="1566863" cy="1987550"/>
            <a:chOff x="2366" y="929"/>
            <a:chExt cx="987" cy="1252"/>
          </a:xfrm>
        </p:grpSpPr>
        <p:graphicFrame>
          <p:nvGraphicFramePr>
            <p:cNvPr id="3074" name="Object 10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p:oleObj spid="_x0000_s57346" name="Clip" r:id="rId5" imgW="1305000" imgH="1085760" progId="">
                <p:embed/>
              </p:oleObj>
            </a:graphicData>
          </a:graphic>
        </p:graphicFrame>
        <p:grpSp>
          <p:nvGrpSpPr>
            <p:cNvPr id="23" name="Group 11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126" name="Rectangle 1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Rectangle 1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Rectangle 1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Text Box 1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130" name="Line 1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Line 1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6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946650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18163" y="5013325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99" name="Freeform 17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657225 h 414"/>
              <a:gd name="T4" fmla="*/ 304800 w 192"/>
              <a:gd name="T5" fmla="*/ 647700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Freeform 17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95275 h 186"/>
              <a:gd name="T2" fmla="*/ 609600 w 384"/>
              <a:gd name="T3" fmla="*/ 295275 h 186"/>
              <a:gd name="T4" fmla="*/ 609600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77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3122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78"/>
          <p:cNvGrpSpPr>
            <a:grpSpLocks/>
          </p:cNvGrpSpPr>
          <p:nvPr/>
        </p:nvGrpSpPr>
        <p:grpSpPr bwMode="auto">
          <a:xfrm>
            <a:off x="3176588" y="5357813"/>
            <a:ext cx="361950" cy="261937"/>
            <a:chOff x="1548" y="3723"/>
            <a:chExt cx="228" cy="165"/>
          </a:xfrm>
        </p:grpSpPr>
        <p:sp>
          <p:nvSpPr>
            <p:cNvPr id="3119" name="Rectangle 179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Rectangle 180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181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82"/>
          <p:cNvGrpSpPr>
            <a:grpSpLocks/>
          </p:cNvGrpSpPr>
          <p:nvPr/>
        </p:nvGrpSpPr>
        <p:grpSpPr bwMode="auto">
          <a:xfrm>
            <a:off x="5048250" y="5248275"/>
            <a:ext cx="361950" cy="261938"/>
            <a:chOff x="1548" y="3723"/>
            <a:chExt cx="228" cy="165"/>
          </a:xfrm>
        </p:grpSpPr>
        <p:sp>
          <p:nvSpPr>
            <p:cNvPr id="3116" name="Rectangle 183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Rectangle 18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185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86"/>
          <p:cNvGrpSpPr>
            <a:grpSpLocks/>
          </p:cNvGrpSpPr>
          <p:nvPr/>
        </p:nvGrpSpPr>
        <p:grpSpPr bwMode="auto">
          <a:xfrm>
            <a:off x="4524375" y="6186488"/>
            <a:ext cx="361950" cy="261937"/>
            <a:chOff x="1548" y="3723"/>
            <a:chExt cx="228" cy="165"/>
          </a:xfrm>
        </p:grpSpPr>
        <p:sp>
          <p:nvSpPr>
            <p:cNvPr id="3113" name="Rectangle 187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Rectangle 188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189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90"/>
          <p:cNvGrpSpPr>
            <a:grpSpLocks/>
          </p:cNvGrpSpPr>
          <p:nvPr/>
        </p:nvGrpSpPr>
        <p:grpSpPr bwMode="auto">
          <a:xfrm>
            <a:off x="4105275" y="5710238"/>
            <a:ext cx="361950" cy="261937"/>
            <a:chOff x="1548" y="3723"/>
            <a:chExt cx="228" cy="165"/>
          </a:xfrm>
        </p:grpSpPr>
        <p:sp>
          <p:nvSpPr>
            <p:cNvPr id="3110" name="Rectangle 191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Rectangle 192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Line 193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9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3107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" name="Footer Placeholder 1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6691B9-C5B8-4E05-840C-DA3BDF8839C6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3076575"/>
            <a:ext cx="3810000" cy="347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Graph abstraction for routing algorithms:</a:t>
            </a:r>
          </a:p>
          <a:p>
            <a:r>
              <a:rPr lang="en-US" sz="2400" smtClean="0"/>
              <a:t>graph nodes are routers</a:t>
            </a:r>
          </a:p>
          <a:p>
            <a:r>
              <a:rPr lang="en-US" sz="2400" smtClean="0"/>
              <a:t>graph edges are physical links</a:t>
            </a:r>
          </a:p>
          <a:p>
            <a:pPr lvl="1"/>
            <a:r>
              <a:rPr lang="en-US" sz="2000" smtClean="0"/>
              <a:t>link cost: delay, $ cost, or congestion level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8800" y="1789113"/>
            <a:ext cx="370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Goal:</a:t>
            </a:r>
            <a:r>
              <a:rPr lang="en-US" sz="2000"/>
              <a:t> determine “good” path</a:t>
            </a:r>
          </a:p>
          <a:p>
            <a:pPr algn="ctr"/>
            <a:r>
              <a:rPr lang="en-US" sz="2000"/>
              <a:t>(sequence of routers) thru </a:t>
            </a:r>
          </a:p>
          <a:p>
            <a:pPr algn="ctr"/>
            <a:r>
              <a:rPr lang="en-US" sz="2000"/>
              <a:t>network from source to dest.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71500" y="1571625"/>
            <a:ext cx="3695700" cy="1257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0725" y="1331913"/>
            <a:ext cx="2511425" cy="457200"/>
            <a:chOff x="148" y="3065"/>
            <a:chExt cx="1582" cy="288"/>
          </a:xfrm>
        </p:grpSpPr>
        <p:sp>
          <p:nvSpPr>
            <p:cNvPr id="29774" name="Rectangle 8"/>
            <p:cNvSpPr>
              <a:spLocks noChangeArrowheads="1"/>
            </p:cNvSpPr>
            <p:nvPr/>
          </p:nvSpPr>
          <p:spPr bwMode="auto">
            <a:xfrm>
              <a:off x="186" y="3102"/>
              <a:ext cx="1482" cy="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5" name="Text Box 7"/>
            <p:cNvSpPr txBox="1">
              <a:spLocks noChangeArrowheads="1"/>
            </p:cNvSpPr>
            <p:nvPr/>
          </p:nvSpPr>
          <p:spPr bwMode="auto">
            <a:xfrm>
              <a:off x="148" y="3065"/>
              <a:ext cx="15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Routing protocol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704" name="Freeform 10"/>
          <p:cNvSpPr>
            <a:spLocks/>
          </p:cNvSpPr>
          <p:nvPr/>
        </p:nvSpPr>
        <p:spPr bwMode="auto">
          <a:xfrm>
            <a:off x="5019675" y="1700213"/>
            <a:ext cx="3571875" cy="2236787"/>
          </a:xfrm>
          <a:custGeom>
            <a:avLst/>
            <a:gdLst>
              <a:gd name="T0" fmla="*/ 0 w 2250"/>
              <a:gd name="T1" fmla="*/ 990600 h 1409"/>
              <a:gd name="T2" fmla="*/ 347662 w 2250"/>
              <a:gd name="T3" fmla="*/ 509587 h 1409"/>
              <a:gd name="T4" fmla="*/ 839788 w 2250"/>
              <a:gd name="T5" fmla="*/ 55562 h 1409"/>
              <a:gd name="T6" fmla="*/ 2462212 w 2250"/>
              <a:gd name="T7" fmla="*/ 176212 h 1409"/>
              <a:gd name="T8" fmla="*/ 3124199 w 2250"/>
              <a:gd name="T9" fmla="*/ 766762 h 1409"/>
              <a:gd name="T10" fmla="*/ 3490913 w 2250"/>
              <a:gd name="T11" fmla="*/ 1438275 h 1409"/>
              <a:gd name="T12" fmla="*/ 2633662 w 2250"/>
              <a:gd name="T13" fmla="*/ 2085975 h 1409"/>
              <a:gd name="T14" fmla="*/ 1576387 w 2250"/>
              <a:gd name="T15" fmla="*/ 2200275 h 1409"/>
              <a:gd name="T16" fmla="*/ 738187 w 2250"/>
              <a:gd name="T17" fmla="*/ 2152650 h 1409"/>
              <a:gd name="T18" fmla="*/ 161925 w 2250"/>
              <a:gd name="T19" fmla="*/ 1695450 h 1409"/>
              <a:gd name="T20" fmla="*/ 0 w 2250"/>
              <a:gd name="T21" fmla="*/ 990600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Freeform 11"/>
          <p:cNvSpPr>
            <a:spLocks/>
          </p:cNvSpPr>
          <p:nvPr/>
        </p:nvSpPr>
        <p:spPr bwMode="auto">
          <a:xfrm>
            <a:off x="5553075" y="2571750"/>
            <a:ext cx="542925" cy="295275"/>
          </a:xfrm>
          <a:custGeom>
            <a:avLst/>
            <a:gdLst>
              <a:gd name="T0" fmla="*/ 0 w 342"/>
              <a:gd name="T1" fmla="*/ 295275 h 186"/>
              <a:gd name="T2" fmla="*/ 542925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3"/>
          <p:cNvSpPr>
            <a:spLocks noChangeArrowheads="1"/>
          </p:cNvSpPr>
          <p:nvPr/>
        </p:nvSpPr>
        <p:spPr bwMode="auto">
          <a:xfrm>
            <a:off x="5140325" y="295592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5140325" y="29448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>
            <a:off x="5637213" y="29448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5140325" y="2944813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10" name="Oval 17"/>
          <p:cNvSpPr>
            <a:spLocks noChangeArrowheads="1"/>
          </p:cNvSpPr>
          <p:nvPr/>
        </p:nvSpPr>
        <p:spPr bwMode="auto">
          <a:xfrm>
            <a:off x="5135563" y="285115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27"/>
          <p:cNvSpPr>
            <a:spLocks noChangeArrowheads="1"/>
          </p:cNvSpPr>
          <p:nvPr/>
        </p:nvSpPr>
        <p:spPr bwMode="auto">
          <a:xfrm>
            <a:off x="5892800" y="35702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28"/>
          <p:cNvSpPr>
            <a:spLocks noChangeShapeType="1"/>
          </p:cNvSpPr>
          <p:nvPr/>
        </p:nvSpPr>
        <p:spPr bwMode="auto">
          <a:xfrm>
            <a:off x="5892800" y="35591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29"/>
          <p:cNvSpPr>
            <a:spLocks noChangeShapeType="1"/>
          </p:cNvSpPr>
          <p:nvPr/>
        </p:nvSpPr>
        <p:spPr bwMode="auto">
          <a:xfrm>
            <a:off x="6389688" y="35591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30"/>
          <p:cNvSpPr>
            <a:spLocks noChangeArrowheads="1"/>
          </p:cNvSpPr>
          <p:nvPr/>
        </p:nvSpPr>
        <p:spPr bwMode="auto">
          <a:xfrm>
            <a:off x="5892800" y="35591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15" name="Oval 31"/>
          <p:cNvSpPr>
            <a:spLocks noChangeArrowheads="1"/>
          </p:cNvSpPr>
          <p:nvPr/>
        </p:nvSpPr>
        <p:spPr bwMode="auto">
          <a:xfrm>
            <a:off x="5888038" y="34655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41"/>
          <p:cNvSpPr>
            <a:spLocks noChangeArrowheads="1"/>
          </p:cNvSpPr>
          <p:nvPr/>
        </p:nvSpPr>
        <p:spPr bwMode="auto">
          <a:xfrm>
            <a:off x="5886450" y="24749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42"/>
          <p:cNvSpPr>
            <a:spLocks noChangeShapeType="1"/>
          </p:cNvSpPr>
          <p:nvPr/>
        </p:nvSpPr>
        <p:spPr bwMode="auto">
          <a:xfrm>
            <a:off x="5886450" y="24638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43"/>
          <p:cNvSpPr>
            <a:spLocks noChangeShapeType="1"/>
          </p:cNvSpPr>
          <p:nvPr/>
        </p:nvSpPr>
        <p:spPr bwMode="auto">
          <a:xfrm>
            <a:off x="6383338" y="24638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44"/>
          <p:cNvSpPr>
            <a:spLocks noChangeArrowheads="1"/>
          </p:cNvSpPr>
          <p:nvPr/>
        </p:nvSpPr>
        <p:spPr bwMode="auto">
          <a:xfrm>
            <a:off x="5886450" y="24638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20" name="Oval 45"/>
          <p:cNvSpPr>
            <a:spLocks noChangeArrowheads="1"/>
          </p:cNvSpPr>
          <p:nvPr/>
        </p:nvSpPr>
        <p:spPr bwMode="auto">
          <a:xfrm>
            <a:off x="5881688" y="23701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Oval 55"/>
          <p:cNvSpPr>
            <a:spLocks noChangeArrowheads="1"/>
          </p:cNvSpPr>
          <p:nvPr/>
        </p:nvSpPr>
        <p:spPr bwMode="auto">
          <a:xfrm>
            <a:off x="6970713" y="2468563"/>
            <a:ext cx="49530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56"/>
          <p:cNvSpPr>
            <a:spLocks noChangeShapeType="1"/>
          </p:cNvSpPr>
          <p:nvPr/>
        </p:nvSpPr>
        <p:spPr bwMode="auto">
          <a:xfrm>
            <a:off x="6970713" y="2457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57"/>
          <p:cNvSpPr>
            <a:spLocks noChangeShapeType="1"/>
          </p:cNvSpPr>
          <p:nvPr/>
        </p:nvSpPr>
        <p:spPr bwMode="auto">
          <a:xfrm>
            <a:off x="7466013" y="2457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58"/>
          <p:cNvSpPr>
            <a:spLocks noChangeArrowheads="1"/>
          </p:cNvSpPr>
          <p:nvPr/>
        </p:nvSpPr>
        <p:spPr bwMode="auto">
          <a:xfrm>
            <a:off x="6970713" y="2457450"/>
            <a:ext cx="490537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25" name="Oval 59"/>
          <p:cNvSpPr>
            <a:spLocks noChangeArrowheads="1"/>
          </p:cNvSpPr>
          <p:nvPr/>
        </p:nvSpPr>
        <p:spPr bwMode="auto">
          <a:xfrm>
            <a:off x="6975475" y="2368550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Oval 69"/>
          <p:cNvSpPr>
            <a:spLocks noChangeArrowheads="1"/>
          </p:cNvSpPr>
          <p:nvPr/>
        </p:nvSpPr>
        <p:spPr bwMode="auto">
          <a:xfrm>
            <a:off x="6986588" y="3565525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70"/>
          <p:cNvSpPr>
            <a:spLocks noChangeShapeType="1"/>
          </p:cNvSpPr>
          <p:nvPr/>
        </p:nvSpPr>
        <p:spPr bwMode="auto">
          <a:xfrm>
            <a:off x="6986588" y="35544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71"/>
          <p:cNvSpPr>
            <a:spLocks noChangeShapeType="1"/>
          </p:cNvSpPr>
          <p:nvPr/>
        </p:nvSpPr>
        <p:spPr bwMode="auto">
          <a:xfrm>
            <a:off x="7483475" y="35544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72"/>
          <p:cNvSpPr>
            <a:spLocks noChangeArrowheads="1"/>
          </p:cNvSpPr>
          <p:nvPr/>
        </p:nvSpPr>
        <p:spPr bwMode="auto">
          <a:xfrm>
            <a:off x="6986588" y="3554413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30" name="Oval 73"/>
          <p:cNvSpPr>
            <a:spLocks noChangeArrowheads="1"/>
          </p:cNvSpPr>
          <p:nvPr/>
        </p:nvSpPr>
        <p:spPr bwMode="auto">
          <a:xfrm>
            <a:off x="6981825" y="3460750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Oval 83"/>
          <p:cNvSpPr>
            <a:spLocks noChangeArrowheads="1"/>
          </p:cNvSpPr>
          <p:nvPr/>
        </p:nvSpPr>
        <p:spPr bwMode="auto">
          <a:xfrm>
            <a:off x="7883525" y="30241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84"/>
          <p:cNvSpPr>
            <a:spLocks noChangeShapeType="1"/>
          </p:cNvSpPr>
          <p:nvPr/>
        </p:nvSpPr>
        <p:spPr bwMode="auto">
          <a:xfrm>
            <a:off x="7883525" y="301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85"/>
          <p:cNvSpPr>
            <a:spLocks noChangeShapeType="1"/>
          </p:cNvSpPr>
          <p:nvPr/>
        </p:nvSpPr>
        <p:spPr bwMode="auto">
          <a:xfrm>
            <a:off x="8380413" y="301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Rectangle 86"/>
          <p:cNvSpPr>
            <a:spLocks noChangeArrowheads="1"/>
          </p:cNvSpPr>
          <p:nvPr/>
        </p:nvSpPr>
        <p:spPr bwMode="auto">
          <a:xfrm>
            <a:off x="7883525" y="30130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35" name="Oval 87"/>
          <p:cNvSpPr>
            <a:spLocks noChangeArrowheads="1"/>
          </p:cNvSpPr>
          <p:nvPr/>
        </p:nvSpPr>
        <p:spPr bwMode="auto">
          <a:xfrm>
            <a:off x="7878763" y="29194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Freeform 96"/>
          <p:cNvSpPr>
            <a:spLocks/>
          </p:cNvSpPr>
          <p:nvPr/>
        </p:nvSpPr>
        <p:spPr bwMode="auto">
          <a:xfrm>
            <a:off x="7234238" y="2614613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828675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Freeform 97"/>
          <p:cNvSpPr>
            <a:spLocks/>
          </p:cNvSpPr>
          <p:nvPr/>
        </p:nvSpPr>
        <p:spPr bwMode="auto">
          <a:xfrm>
            <a:off x="6134100" y="2624138"/>
            <a:ext cx="1588" cy="852487"/>
          </a:xfrm>
          <a:custGeom>
            <a:avLst/>
            <a:gdLst>
              <a:gd name="T0" fmla="*/ 0 w 1"/>
              <a:gd name="T1" fmla="*/ 0 h 537"/>
              <a:gd name="T2" fmla="*/ 0 w 1"/>
              <a:gd name="T3" fmla="*/ 85248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Freeform 98"/>
          <p:cNvSpPr>
            <a:spLocks/>
          </p:cNvSpPr>
          <p:nvPr/>
        </p:nvSpPr>
        <p:spPr bwMode="auto">
          <a:xfrm>
            <a:off x="6396038" y="2600325"/>
            <a:ext cx="800100" cy="952500"/>
          </a:xfrm>
          <a:custGeom>
            <a:avLst/>
            <a:gdLst>
              <a:gd name="T0" fmla="*/ 0 w 378"/>
              <a:gd name="T1" fmla="*/ 952500 h 174"/>
              <a:gd name="T2" fmla="*/ 8001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Freeform 99"/>
          <p:cNvSpPr>
            <a:spLocks/>
          </p:cNvSpPr>
          <p:nvPr/>
        </p:nvSpPr>
        <p:spPr bwMode="auto">
          <a:xfrm>
            <a:off x="7486650" y="3152775"/>
            <a:ext cx="581025" cy="428625"/>
          </a:xfrm>
          <a:custGeom>
            <a:avLst/>
            <a:gdLst>
              <a:gd name="T0" fmla="*/ 0 w 366"/>
              <a:gd name="T1" fmla="*/ 428625 h 270"/>
              <a:gd name="T2" fmla="*/ 581025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Freeform 100"/>
          <p:cNvSpPr>
            <a:spLocks/>
          </p:cNvSpPr>
          <p:nvPr/>
        </p:nvSpPr>
        <p:spPr bwMode="auto">
          <a:xfrm>
            <a:off x="6405563" y="360045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Freeform 101"/>
          <p:cNvSpPr>
            <a:spLocks/>
          </p:cNvSpPr>
          <p:nvPr/>
        </p:nvSpPr>
        <p:spPr bwMode="auto">
          <a:xfrm>
            <a:off x="5467350" y="3086100"/>
            <a:ext cx="438150" cy="419100"/>
          </a:xfrm>
          <a:custGeom>
            <a:avLst/>
            <a:gdLst>
              <a:gd name="T0" fmla="*/ 438150 w 276"/>
              <a:gd name="T1" fmla="*/ 419100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Freeform 118"/>
          <p:cNvSpPr>
            <a:spLocks/>
          </p:cNvSpPr>
          <p:nvPr/>
        </p:nvSpPr>
        <p:spPr bwMode="auto">
          <a:xfrm>
            <a:off x="6396038" y="2505075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Freeform 119"/>
          <p:cNvSpPr>
            <a:spLocks/>
          </p:cNvSpPr>
          <p:nvPr/>
        </p:nvSpPr>
        <p:spPr bwMode="auto">
          <a:xfrm>
            <a:off x="7467600" y="2500313"/>
            <a:ext cx="628650" cy="423862"/>
          </a:xfrm>
          <a:custGeom>
            <a:avLst/>
            <a:gdLst>
              <a:gd name="T0" fmla="*/ 628650 w 396"/>
              <a:gd name="T1" fmla="*/ 423862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Freeform 120"/>
          <p:cNvSpPr>
            <a:spLocks/>
          </p:cNvSpPr>
          <p:nvPr/>
        </p:nvSpPr>
        <p:spPr bwMode="auto">
          <a:xfrm>
            <a:off x="5376863" y="1819275"/>
            <a:ext cx="1762125" cy="1023938"/>
          </a:xfrm>
          <a:custGeom>
            <a:avLst/>
            <a:gdLst>
              <a:gd name="T0" fmla="*/ 1762125 w 1110"/>
              <a:gd name="T1" fmla="*/ 542925 h 645"/>
              <a:gd name="T2" fmla="*/ 0 w 1110"/>
              <a:gd name="T3" fmla="*/ 1023938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95888" y="2774950"/>
            <a:ext cx="369887" cy="396875"/>
            <a:chOff x="2940" y="2429"/>
            <a:chExt cx="236" cy="250"/>
          </a:xfrm>
        </p:grpSpPr>
        <p:sp>
          <p:nvSpPr>
            <p:cNvPr id="29772" name="Rectangle 12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Text Box 121"/>
            <p:cNvSpPr txBox="1">
              <a:spLocks noChangeArrowheads="1"/>
            </p:cNvSpPr>
            <p:nvPr/>
          </p:nvSpPr>
          <p:spPr bwMode="auto">
            <a:xfrm>
              <a:off x="2940" y="2429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7065963" y="3384550"/>
            <a:ext cx="342900" cy="396875"/>
            <a:chOff x="2948" y="2429"/>
            <a:chExt cx="219" cy="250"/>
          </a:xfrm>
        </p:grpSpPr>
        <p:sp>
          <p:nvSpPr>
            <p:cNvPr id="29770" name="Rectangle 12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Text Box 126"/>
            <p:cNvSpPr txBox="1">
              <a:spLocks noChangeArrowheads="1"/>
            </p:cNvSpPr>
            <p:nvPr/>
          </p:nvSpPr>
          <p:spPr bwMode="auto">
            <a:xfrm>
              <a:off x="2948" y="2429"/>
              <a:ext cx="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5973763" y="3379788"/>
            <a:ext cx="366712" cy="396875"/>
            <a:chOff x="2941" y="2429"/>
            <a:chExt cx="234" cy="250"/>
          </a:xfrm>
        </p:grpSpPr>
        <p:sp>
          <p:nvSpPr>
            <p:cNvPr id="29768" name="Rectangle 12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Text Box 129"/>
            <p:cNvSpPr txBox="1">
              <a:spLocks noChangeArrowheads="1"/>
            </p:cNvSpPr>
            <p:nvPr/>
          </p:nvSpPr>
          <p:spPr bwMode="auto">
            <a:xfrm>
              <a:off x="2941" y="2429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7059613" y="2289175"/>
            <a:ext cx="336550" cy="396875"/>
            <a:chOff x="2950" y="2429"/>
            <a:chExt cx="215" cy="250"/>
          </a:xfrm>
        </p:grpSpPr>
        <p:sp>
          <p:nvSpPr>
            <p:cNvPr id="29766" name="Rectangle 13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Text Box 132"/>
            <p:cNvSpPr txBox="1">
              <a:spLocks noChangeArrowheads="1"/>
            </p:cNvSpPr>
            <p:nvPr/>
          </p:nvSpPr>
          <p:spPr bwMode="auto">
            <a:xfrm>
              <a:off x="2950" y="2429"/>
              <a:ext cx="2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970588" y="2289175"/>
            <a:ext cx="344487" cy="396875"/>
            <a:chOff x="2948" y="2429"/>
            <a:chExt cx="220" cy="250"/>
          </a:xfrm>
        </p:grpSpPr>
        <p:sp>
          <p:nvSpPr>
            <p:cNvPr id="29764" name="Rectangle 13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Text Box 135"/>
            <p:cNvSpPr txBox="1">
              <a:spLocks noChangeArrowheads="1"/>
            </p:cNvSpPr>
            <p:nvPr/>
          </p:nvSpPr>
          <p:spPr bwMode="auto">
            <a:xfrm>
              <a:off x="2948" y="2429"/>
              <a:ext cx="2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7977188" y="2841625"/>
            <a:ext cx="338137" cy="396875"/>
            <a:chOff x="2949" y="2429"/>
            <a:chExt cx="216" cy="250"/>
          </a:xfrm>
        </p:grpSpPr>
        <p:sp>
          <p:nvSpPr>
            <p:cNvPr id="29762" name="Rectangle 13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Text Box 138"/>
            <p:cNvSpPr txBox="1">
              <a:spLocks noChangeArrowheads="1"/>
            </p:cNvSpPr>
            <p:nvPr/>
          </p:nvSpPr>
          <p:spPr bwMode="auto">
            <a:xfrm>
              <a:off x="2949" y="2429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751" name="Text Box 139"/>
          <p:cNvSpPr txBox="1">
            <a:spLocks noChangeArrowheads="1"/>
          </p:cNvSpPr>
          <p:nvPr/>
        </p:nvSpPr>
        <p:spPr bwMode="auto">
          <a:xfrm>
            <a:off x="5538788" y="24939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2" name="Text Box 140"/>
          <p:cNvSpPr txBox="1">
            <a:spLocks noChangeArrowheads="1"/>
          </p:cNvSpPr>
          <p:nvPr/>
        </p:nvSpPr>
        <p:spPr bwMode="auto">
          <a:xfrm>
            <a:off x="6091238" y="28416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3" name="Text Box 141"/>
          <p:cNvSpPr txBox="1">
            <a:spLocks noChangeArrowheads="1"/>
          </p:cNvSpPr>
          <p:nvPr/>
        </p:nvSpPr>
        <p:spPr bwMode="auto">
          <a:xfrm>
            <a:off x="5418138" y="31797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4" name="Text Box 142"/>
          <p:cNvSpPr txBox="1">
            <a:spLocks noChangeArrowheads="1"/>
          </p:cNvSpPr>
          <p:nvPr/>
        </p:nvSpPr>
        <p:spPr bwMode="auto">
          <a:xfrm>
            <a:off x="6700838" y="29892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5" name="Text Box 143"/>
          <p:cNvSpPr txBox="1">
            <a:spLocks noChangeArrowheads="1"/>
          </p:cNvSpPr>
          <p:nvPr/>
        </p:nvSpPr>
        <p:spPr bwMode="auto">
          <a:xfrm>
            <a:off x="6618288" y="35512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6" name="Text Box 144"/>
          <p:cNvSpPr txBox="1">
            <a:spLocks noChangeArrowheads="1"/>
          </p:cNvSpPr>
          <p:nvPr/>
        </p:nvSpPr>
        <p:spPr bwMode="auto">
          <a:xfrm>
            <a:off x="7189788" y="28702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7" name="Text Box 145"/>
          <p:cNvSpPr txBox="1">
            <a:spLocks noChangeArrowheads="1"/>
          </p:cNvSpPr>
          <p:nvPr/>
        </p:nvSpPr>
        <p:spPr bwMode="auto">
          <a:xfrm>
            <a:off x="7743825" y="32893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8" name="Text Box 146"/>
          <p:cNvSpPr txBox="1">
            <a:spLocks noChangeArrowheads="1"/>
          </p:cNvSpPr>
          <p:nvPr/>
        </p:nvSpPr>
        <p:spPr bwMode="auto">
          <a:xfrm>
            <a:off x="7700963" y="24368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59" name="Text Box 147"/>
          <p:cNvSpPr txBox="1">
            <a:spLocks noChangeArrowheads="1"/>
          </p:cNvSpPr>
          <p:nvPr/>
        </p:nvSpPr>
        <p:spPr bwMode="auto">
          <a:xfrm>
            <a:off x="6534150" y="21986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60" name="Text Box 148"/>
          <p:cNvSpPr txBox="1">
            <a:spLocks noChangeArrowheads="1"/>
          </p:cNvSpPr>
          <p:nvPr/>
        </p:nvSpPr>
        <p:spPr bwMode="auto">
          <a:xfrm>
            <a:off x="5976938" y="17748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61" name="Rectangle 150"/>
          <p:cNvSpPr>
            <a:spLocks noChangeArrowheads="1"/>
          </p:cNvSpPr>
          <p:nvPr/>
        </p:nvSpPr>
        <p:spPr bwMode="auto">
          <a:xfrm>
            <a:off x="4876800" y="429577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</a:rPr>
              <a:t>“good” path: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</a:rPr>
              <a:t>typically means minimum cost path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en-US" sz="2000">
                <a:latin typeface="Times New Roman" pitchFamily="18" charset="0"/>
              </a:rPr>
              <a:t>other def’s possible</a:t>
            </a:r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83E92F-BCCA-42A8-B856-13DFC575CCB4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Routing Algorithm classification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05250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Global or decentralized information?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Global:</a:t>
            </a:r>
            <a:endParaRPr lang="en-US" sz="2000" smtClean="0"/>
          </a:p>
          <a:p>
            <a:r>
              <a:rPr lang="en-US" sz="2000" smtClean="0"/>
              <a:t>all routers have complete topology, link cost info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“link state” algorithms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Decentralized:</a:t>
            </a:r>
            <a:r>
              <a:rPr lang="en-US" sz="2000" smtClean="0"/>
              <a:t> </a:t>
            </a:r>
          </a:p>
          <a:p>
            <a:r>
              <a:rPr lang="en-US" sz="2000" smtClean="0"/>
              <a:t>router knows physically-connected neighbors, link costs to neighbors</a:t>
            </a:r>
          </a:p>
          <a:p>
            <a:r>
              <a:rPr lang="en-US" sz="2000" smtClean="0"/>
              <a:t>iterative process of computation, exchange of info with neighbors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“distance vector” algorithms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811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Static or dynamic?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Static:</a:t>
            </a:r>
            <a:r>
              <a:rPr lang="en-US" sz="2400" smtClean="0"/>
              <a:t> </a:t>
            </a:r>
          </a:p>
          <a:p>
            <a:r>
              <a:rPr lang="en-US" sz="2400" smtClean="0"/>
              <a:t>routes change slowly over time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Dynamic:</a:t>
            </a:r>
            <a:r>
              <a:rPr lang="en-US" sz="2400" smtClean="0"/>
              <a:t> </a:t>
            </a:r>
          </a:p>
          <a:p>
            <a:r>
              <a:rPr lang="en-US" sz="2400" smtClean="0"/>
              <a:t>routes change more quickly</a:t>
            </a:r>
          </a:p>
          <a:p>
            <a:pPr lvl="1"/>
            <a:r>
              <a:rPr lang="en-US" smtClean="0"/>
              <a:t>periodic update</a:t>
            </a:r>
          </a:p>
          <a:p>
            <a:pPr lvl="1"/>
            <a:r>
              <a:rPr lang="en-US" smtClean="0"/>
              <a:t>in response to link cost changes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6018F8-A631-4679-8281-B08548DE8E71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Link-State Routing Algorithm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Dijkstra’s algorithm</a:t>
            </a:r>
            <a:endParaRPr lang="en-US" sz="2400" smtClean="0"/>
          </a:p>
          <a:p>
            <a:r>
              <a:rPr lang="en-US" sz="2000" smtClean="0"/>
              <a:t>net topology, link costs known to all nodes</a:t>
            </a:r>
          </a:p>
          <a:p>
            <a:pPr lvl="1"/>
            <a:r>
              <a:rPr lang="en-US" sz="2000" smtClean="0"/>
              <a:t>accomplished via “link state broadcast” </a:t>
            </a:r>
          </a:p>
          <a:p>
            <a:pPr lvl="1"/>
            <a:r>
              <a:rPr lang="en-US" sz="2000" smtClean="0"/>
              <a:t>all nodes have same info</a:t>
            </a:r>
          </a:p>
          <a:p>
            <a:r>
              <a:rPr lang="en-US" sz="2000" smtClean="0"/>
              <a:t>computes least cost paths from one node (‘source”) to all other nodes</a:t>
            </a:r>
          </a:p>
          <a:p>
            <a:pPr lvl="1"/>
            <a:r>
              <a:rPr lang="en-US" sz="2000" smtClean="0"/>
              <a:t>gives </a:t>
            </a:r>
            <a:r>
              <a:rPr lang="en-US" sz="2000" smtClean="0">
                <a:solidFill>
                  <a:schemeClr val="accent2"/>
                </a:solidFill>
              </a:rPr>
              <a:t>routing table</a:t>
            </a:r>
            <a:r>
              <a:rPr lang="en-US" sz="2000" smtClean="0"/>
              <a:t> for that node</a:t>
            </a:r>
          </a:p>
          <a:p>
            <a:r>
              <a:rPr lang="en-US" sz="2000" smtClean="0"/>
              <a:t>iterative: after k iterations, know least cost path to k dest.’s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Notation:</a:t>
            </a:r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  <a:latin typeface="Arial" charset="0"/>
              </a:rPr>
              <a:t>c(i,j):</a:t>
            </a:r>
            <a:r>
              <a:rPr lang="en-US" sz="2000" smtClean="0"/>
              <a:t> link cost from node i to j. cost infinite if not direct neighbors</a:t>
            </a:r>
          </a:p>
          <a:p>
            <a:r>
              <a:rPr lang="en-US" sz="2400" smtClean="0">
                <a:solidFill>
                  <a:schemeClr val="accent2"/>
                </a:solidFill>
                <a:latin typeface="Arial" charset="0"/>
              </a:rPr>
              <a:t>D(v):</a:t>
            </a:r>
            <a:r>
              <a:rPr lang="en-US" sz="2000" smtClean="0"/>
              <a:t> current value of cost of path from source to dest. V</a:t>
            </a:r>
          </a:p>
          <a:p>
            <a:r>
              <a:rPr lang="en-US" sz="2400" smtClean="0">
                <a:solidFill>
                  <a:schemeClr val="accent2"/>
                </a:solidFill>
                <a:latin typeface="Arial" charset="0"/>
              </a:rPr>
              <a:t>p(v):</a:t>
            </a:r>
            <a:r>
              <a:rPr lang="en-US" sz="2000" smtClean="0"/>
              <a:t> predecessor node along path from source to v, that is next v</a:t>
            </a:r>
          </a:p>
          <a:p>
            <a:r>
              <a:rPr lang="en-US" sz="2400" smtClean="0">
                <a:solidFill>
                  <a:schemeClr val="accent2"/>
                </a:solidFill>
                <a:latin typeface="Arial" charset="0"/>
              </a:rPr>
              <a:t>N:</a:t>
            </a:r>
            <a:r>
              <a:rPr lang="en-US" sz="2000" smtClean="0"/>
              <a:t> set of nodes whose least cost path definitively known</a:t>
            </a:r>
          </a:p>
          <a:p>
            <a:endParaRPr lang="en-US" sz="240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0319C-FEAB-4AA8-98CD-3DCF780737E4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Dijsktra’s Algorithm</a:t>
            </a:r>
            <a:endParaRPr lang="en-US" smtClean="0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102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  </a:t>
            </a:r>
            <a:r>
              <a:rPr lang="en-US" sz="2000" b="1" i="1">
                <a:latin typeface="Arial" charset="0"/>
              </a:rPr>
              <a:t>Initialization: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2    N = {A} </a:t>
            </a:r>
          </a:p>
          <a:p>
            <a:r>
              <a:rPr lang="en-US" sz="2000">
                <a:latin typeface="Arial" charset="0"/>
              </a:rPr>
              <a:t>3    for all nodes v </a:t>
            </a:r>
          </a:p>
          <a:p>
            <a:r>
              <a:rPr lang="en-US" sz="2000">
                <a:latin typeface="Arial" charset="0"/>
              </a:rPr>
              <a:t>4      if v adjacent to A </a:t>
            </a:r>
          </a:p>
          <a:p>
            <a:r>
              <a:rPr lang="en-US" sz="2000">
                <a:latin typeface="Arial" charset="0"/>
              </a:rPr>
              <a:t>5        then D(v) = c(A,v) </a:t>
            </a:r>
          </a:p>
          <a:p>
            <a:r>
              <a:rPr lang="en-US" sz="2000">
                <a:latin typeface="Arial" charset="0"/>
              </a:rPr>
              <a:t>6        else D(v) = infinity </a:t>
            </a:r>
          </a:p>
          <a:p>
            <a:r>
              <a:rPr lang="en-US" sz="2000">
                <a:latin typeface="Arial" charset="0"/>
              </a:rPr>
              <a:t>7 </a:t>
            </a:r>
          </a:p>
          <a:p>
            <a:r>
              <a:rPr lang="en-US" sz="2000">
                <a:latin typeface="Arial" charset="0"/>
              </a:rPr>
              <a:t>8   </a:t>
            </a:r>
            <a:r>
              <a:rPr lang="en-US" sz="2000" b="1" i="1">
                <a:latin typeface="Arial" charset="0"/>
              </a:rPr>
              <a:t>Loop</a:t>
            </a:r>
            <a:r>
              <a:rPr lang="en-US" sz="2000" i="1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9     find w not in N such that D(w) is a minimum </a:t>
            </a:r>
          </a:p>
          <a:p>
            <a:r>
              <a:rPr lang="en-US" sz="2000">
                <a:latin typeface="Arial" charset="0"/>
              </a:rPr>
              <a:t>10    add w to N </a:t>
            </a:r>
          </a:p>
          <a:p>
            <a:r>
              <a:rPr lang="en-US" sz="2000">
                <a:latin typeface="Arial" charset="0"/>
              </a:rPr>
              <a:t>11    update D(v) for all v adjacent to w and not in N: </a:t>
            </a:r>
          </a:p>
          <a:p>
            <a:r>
              <a:rPr lang="en-US" sz="2000">
                <a:latin typeface="Arial" charset="0"/>
              </a:rPr>
              <a:t>12      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D(v) = min( D(v), D(w) + c(w,v) ) </a:t>
            </a:r>
          </a:p>
          <a:p>
            <a:r>
              <a:rPr lang="en-US" sz="2000">
                <a:latin typeface="Arial" charset="0"/>
              </a:rPr>
              <a:t>13    /* new cost to v is either old cost to v or known </a:t>
            </a:r>
          </a:p>
          <a:p>
            <a:r>
              <a:rPr lang="en-US" sz="2000">
                <a:latin typeface="Arial" charset="0"/>
              </a:rPr>
              <a:t>14     shortest path cost to w plus cost from w to v */ </a:t>
            </a:r>
          </a:p>
          <a:p>
            <a:r>
              <a:rPr lang="en-US" sz="2000">
                <a:latin typeface="Arial" charset="0"/>
              </a:rPr>
              <a:t>15  </a:t>
            </a:r>
            <a:r>
              <a:rPr lang="en-US" sz="2000" b="1" i="1">
                <a:latin typeface="Arial" charset="0"/>
              </a:rPr>
              <a:t>until all nodes in N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32773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78F18-AAF0-43F4-8C41-FFF2A7275E72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Dijkstra’s algorithm: example</a:t>
            </a:r>
            <a:endParaRPr lang="en-US" smtClean="0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Step</a:t>
            </a:r>
          </a:p>
          <a:p>
            <a:pPr algn="r"/>
            <a:r>
              <a:rPr lang="en-US" sz="2000">
                <a:latin typeface="Arial" charset="0"/>
              </a:rPr>
              <a:t>0</a:t>
            </a:r>
          </a:p>
          <a:p>
            <a:pPr algn="r"/>
            <a:r>
              <a:rPr lang="en-US" sz="2000">
                <a:latin typeface="Arial" charset="0"/>
              </a:rPr>
              <a:t>1</a:t>
            </a:r>
          </a:p>
          <a:p>
            <a:pPr algn="r"/>
            <a:r>
              <a:rPr lang="en-US" sz="2000">
                <a:latin typeface="Arial" charset="0"/>
              </a:rPr>
              <a:t>2</a:t>
            </a:r>
          </a:p>
          <a:p>
            <a:pPr algn="r"/>
            <a:r>
              <a:rPr lang="en-US" sz="2000">
                <a:latin typeface="Arial" charset="0"/>
              </a:rPr>
              <a:t>3</a:t>
            </a:r>
          </a:p>
          <a:p>
            <a:pPr algn="r"/>
            <a:r>
              <a:rPr lang="en-US" sz="2000">
                <a:latin typeface="Arial" charset="0"/>
              </a:rPr>
              <a:t>4</a:t>
            </a:r>
          </a:p>
          <a:p>
            <a:pPr algn="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052513" y="1516063"/>
            <a:ext cx="1217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start N</a:t>
            </a:r>
          </a:p>
          <a:p>
            <a:pPr algn="r"/>
            <a:r>
              <a:rPr lang="en-US" sz="2000">
                <a:latin typeface="Arial" charset="0"/>
              </a:rPr>
              <a:t>A</a:t>
            </a:r>
          </a:p>
          <a:p>
            <a:pPr algn="r"/>
            <a:r>
              <a:rPr lang="en-US" sz="2000">
                <a:latin typeface="Arial" charset="0"/>
              </a:rPr>
              <a:t>AD</a:t>
            </a:r>
          </a:p>
          <a:p>
            <a:pPr algn="r"/>
            <a:r>
              <a:rPr lang="en-US" sz="2000">
                <a:latin typeface="Arial" charset="0"/>
              </a:rPr>
              <a:t>ADE</a:t>
            </a:r>
          </a:p>
          <a:p>
            <a:pPr algn="r"/>
            <a:r>
              <a:rPr lang="en-US" sz="2000">
                <a:latin typeface="Arial" charset="0"/>
              </a:rPr>
              <a:t>ADEB</a:t>
            </a:r>
          </a:p>
          <a:p>
            <a:pPr algn="r"/>
            <a:r>
              <a:rPr lang="en-US" sz="2000">
                <a:latin typeface="Arial" charset="0"/>
              </a:rPr>
              <a:t>ADEBC</a:t>
            </a:r>
          </a:p>
          <a:p>
            <a:pPr algn="r"/>
            <a:r>
              <a:rPr lang="en-US" sz="2000">
                <a:latin typeface="Arial" charset="0"/>
              </a:rPr>
              <a:t>ADEBCF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2414588" y="1497013"/>
            <a:ext cx="1255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D(B),p(B)</a:t>
            </a:r>
          </a:p>
          <a:p>
            <a:pPr algn="r"/>
            <a:r>
              <a:rPr lang="en-US" sz="2000">
                <a:latin typeface="Arial" charset="0"/>
              </a:rPr>
              <a:t>2,A</a:t>
            </a:r>
          </a:p>
          <a:p>
            <a:pPr algn="r"/>
            <a:r>
              <a:rPr lang="en-US" sz="2000">
                <a:latin typeface="Arial" charset="0"/>
              </a:rPr>
              <a:t>2,A</a:t>
            </a:r>
          </a:p>
          <a:p>
            <a:pPr algn="r"/>
            <a:r>
              <a:rPr lang="en-US" sz="2000">
                <a:latin typeface="Arial" charset="0"/>
              </a:rPr>
              <a:t>2,A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D(C),p(C)</a:t>
            </a:r>
          </a:p>
          <a:p>
            <a:pPr algn="r"/>
            <a:r>
              <a:rPr lang="en-US" sz="2000">
                <a:latin typeface="Arial" charset="0"/>
              </a:rPr>
              <a:t>5,A</a:t>
            </a:r>
          </a:p>
          <a:p>
            <a:pPr algn="r"/>
            <a:r>
              <a:rPr lang="en-US" sz="2000">
                <a:latin typeface="Arial" charset="0"/>
              </a:rPr>
              <a:t>4,D</a:t>
            </a:r>
          </a:p>
          <a:p>
            <a:pPr algn="r"/>
            <a:r>
              <a:rPr lang="en-US" sz="2000">
                <a:latin typeface="Arial" charset="0"/>
              </a:rPr>
              <a:t>3,E</a:t>
            </a:r>
          </a:p>
          <a:p>
            <a:pPr algn="r"/>
            <a:r>
              <a:rPr lang="en-US" sz="2000">
                <a:latin typeface="Arial" charset="0"/>
              </a:rPr>
              <a:t>3,E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D(D),p(D)</a:t>
            </a:r>
          </a:p>
          <a:p>
            <a:pPr algn="r"/>
            <a:r>
              <a:rPr lang="en-US" sz="2000">
                <a:latin typeface="Arial" charset="0"/>
              </a:rPr>
              <a:t>1,A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6267450" y="1501775"/>
            <a:ext cx="1255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D(E),p(E)</a:t>
            </a:r>
          </a:p>
          <a:p>
            <a:pPr algn="r"/>
            <a:r>
              <a:rPr lang="en-US" sz="2000">
                <a:latin typeface="Arial" charset="0"/>
              </a:rPr>
              <a:t>infinity</a:t>
            </a:r>
          </a:p>
          <a:p>
            <a:pPr algn="r"/>
            <a:r>
              <a:rPr lang="en-US" sz="2000">
                <a:latin typeface="Arial" charset="0"/>
              </a:rPr>
              <a:t>2,D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7548563" y="1516063"/>
            <a:ext cx="12271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D(F),p(F)</a:t>
            </a:r>
          </a:p>
          <a:p>
            <a:pPr algn="r"/>
            <a:r>
              <a:rPr lang="en-US" sz="2000">
                <a:latin typeface="Arial" charset="0"/>
              </a:rPr>
              <a:t>infinity</a:t>
            </a:r>
          </a:p>
          <a:p>
            <a:pPr algn="r"/>
            <a:r>
              <a:rPr lang="en-US" sz="2000">
                <a:latin typeface="Arial" charset="0"/>
              </a:rPr>
              <a:t>infinity</a:t>
            </a:r>
          </a:p>
          <a:p>
            <a:pPr algn="r"/>
            <a:r>
              <a:rPr lang="en-US" sz="2000">
                <a:latin typeface="Arial" charset="0"/>
              </a:rPr>
              <a:t>4,E</a:t>
            </a:r>
          </a:p>
          <a:p>
            <a:pPr algn="r"/>
            <a:r>
              <a:rPr lang="en-US" sz="2000">
                <a:latin typeface="Arial" charset="0"/>
              </a:rPr>
              <a:t>4,E</a:t>
            </a:r>
          </a:p>
          <a:p>
            <a:pPr algn="r"/>
            <a:r>
              <a:rPr lang="en-US" sz="2000">
                <a:latin typeface="Arial" charset="0"/>
              </a:rPr>
              <a:t>4,E</a:t>
            </a:r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2644775" y="4021138"/>
            <a:ext cx="3571875" cy="2236787"/>
          </a:xfrm>
          <a:custGeom>
            <a:avLst/>
            <a:gdLst>
              <a:gd name="T0" fmla="*/ 0 w 2250"/>
              <a:gd name="T1" fmla="*/ 990600 h 1409"/>
              <a:gd name="T2" fmla="*/ 347662 w 2250"/>
              <a:gd name="T3" fmla="*/ 509587 h 1409"/>
              <a:gd name="T4" fmla="*/ 839788 w 2250"/>
              <a:gd name="T5" fmla="*/ 55562 h 1409"/>
              <a:gd name="T6" fmla="*/ 2462212 w 2250"/>
              <a:gd name="T7" fmla="*/ 176212 h 1409"/>
              <a:gd name="T8" fmla="*/ 3124199 w 2250"/>
              <a:gd name="T9" fmla="*/ 766762 h 1409"/>
              <a:gd name="T10" fmla="*/ 3490913 w 2250"/>
              <a:gd name="T11" fmla="*/ 1438275 h 1409"/>
              <a:gd name="T12" fmla="*/ 2633662 w 2250"/>
              <a:gd name="T13" fmla="*/ 2085975 h 1409"/>
              <a:gd name="T14" fmla="*/ 1576387 w 2250"/>
              <a:gd name="T15" fmla="*/ 2200275 h 1409"/>
              <a:gd name="T16" fmla="*/ 738187 w 2250"/>
              <a:gd name="T17" fmla="*/ 2152650 h 1409"/>
              <a:gd name="T18" fmla="*/ 161925 w 2250"/>
              <a:gd name="T19" fmla="*/ 1695450 h 1409"/>
              <a:gd name="T20" fmla="*/ 0 w 2250"/>
              <a:gd name="T21" fmla="*/ 990600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3178175" y="4892675"/>
            <a:ext cx="542925" cy="295275"/>
          </a:xfrm>
          <a:custGeom>
            <a:avLst/>
            <a:gdLst>
              <a:gd name="T0" fmla="*/ 0 w 342"/>
              <a:gd name="T1" fmla="*/ 295275 h 186"/>
              <a:gd name="T2" fmla="*/ 542925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2765425" y="527685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765425" y="52657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262313" y="52657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2765425" y="5265738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2760663" y="517207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3517900" y="58912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3517900" y="58801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4014788" y="58801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3517900" y="58801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3513138" y="57864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3511550" y="47958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3511550" y="4784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4008438" y="4784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3511550" y="47847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3825" name="Oval 33"/>
          <p:cNvSpPr>
            <a:spLocks noChangeArrowheads="1"/>
          </p:cNvSpPr>
          <p:nvPr/>
        </p:nvSpPr>
        <p:spPr bwMode="auto">
          <a:xfrm>
            <a:off x="3506788" y="469106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4595813" y="4789488"/>
            <a:ext cx="49530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4595813" y="47783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5091113" y="47783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4595813" y="4778375"/>
            <a:ext cx="490537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3830" name="Oval 38"/>
          <p:cNvSpPr>
            <a:spLocks noChangeArrowheads="1"/>
          </p:cNvSpPr>
          <p:nvPr/>
        </p:nvSpPr>
        <p:spPr bwMode="auto">
          <a:xfrm>
            <a:off x="4600575" y="4689475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4611688" y="5886450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4611688" y="58753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>
            <a:off x="5108575" y="58753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4611688" y="5875338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3835" name="Oval 43"/>
          <p:cNvSpPr>
            <a:spLocks noChangeArrowheads="1"/>
          </p:cNvSpPr>
          <p:nvPr/>
        </p:nvSpPr>
        <p:spPr bwMode="auto">
          <a:xfrm>
            <a:off x="4606925" y="578167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5508625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5508625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6005513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508625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5503863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Freeform 49"/>
          <p:cNvSpPr>
            <a:spLocks/>
          </p:cNvSpPr>
          <p:nvPr/>
        </p:nvSpPr>
        <p:spPr bwMode="auto">
          <a:xfrm>
            <a:off x="4859338" y="4935538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828675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Freeform 50"/>
          <p:cNvSpPr>
            <a:spLocks/>
          </p:cNvSpPr>
          <p:nvPr/>
        </p:nvSpPr>
        <p:spPr bwMode="auto">
          <a:xfrm>
            <a:off x="3759200" y="4945063"/>
            <a:ext cx="1588" cy="852487"/>
          </a:xfrm>
          <a:custGeom>
            <a:avLst/>
            <a:gdLst>
              <a:gd name="T0" fmla="*/ 0 w 1"/>
              <a:gd name="T1" fmla="*/ 0 h 537"/>
              <a:gd name="T2" fmla="*/ 0 w 1"/>
              <a:gd name="T3" fmla="*/ 85248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Freeform 51"/>
          <p:cNvSpPr>
            <a:spLocks/>
          </p:cNvSpPr>
          <p:nvPr/>
        </p:nvSpPr>
        <p:spPr bwMode="auto">
          <a:xfrm>
            <a:off x="4021138" y="4921250"/>
            <a:ext cx="800100" cy="952500"/>
          </a:xfrm>
          <a:custGeom>
            <a:avLst/>
            <a:gdLst>
              <a:gd name="T0" fmla="*/ 0 w 378"/>
              <a:gd name="T1" fmla="*/ 952500 h 174"/>
              <a:gd name="T2" fmla="*/ 8001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Freeform 52"/>
          <p:cNvSpPr>
            <a:spLocks/>
          </p:cNvSpPr>
          <p:nvPr/>
        </p:nvSpPr>
        <p:spPr bwMode="auto">
          <a:xfrm>
            <a:off x="5111750" y="5473700"/>
            <a:ext cx="581025" cy="428625"/>
          </a:xfrm>
          <a:custGeom>
            <a:avLst/>
            <a:gdLst>
              <a:gd name="T0" fmla="*/ 0 w 366"/>
              <a:gd name="T1" fmla="*/ 428625 h 270"/>
              <a:gd name="T2" fmla="*/ 581025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Freeform 53"/>
          <p:cNvSpPr>
            <a:spLocks/>
          </p:cNvSpPr>
          <p:nvPr/>
        </p:nvSpPr>
        <p:spPr bwMode="auto">
          <a:xfrm>
            <a:off x="4030663" y="5921375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6" name="Freeform 54"/>
          <p:cNvSpPr>
            <a:spLocks/>
          </p:cNvSpPr>
          <p:nvPr/>
        </p:nvSpPr>
        <p:spPr bwMode="auto">
          <a:xfrm>
            <a:off x="3092450" y="5407025"/>
            <a:ext cx="438150" cy="419100"/>
          </a:xfrm>
          <a:custGeom>
            <a:avLst/>
            <a:gdLst>
              <a:gd name="T0" fmla="*/ 438150 w 276"/>
              <a:gd name="T1" fmla="*/ 419100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Freeform 55"/>
          <p:cNvSpPr>
            <a:spLocks/>
          </p:cNvSpPr>
          <p:nvPr/>
        </p:nvSpPr>
        <p:spPr bwMode="auto">
          <a:xfrm>
            <a:off x="4021138" y="482600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Freeform 56"/>
          <p:cNvSpPr>
            <a:spLocks/>
          </p:cNvSpPr>
          <p:nvPr/>
        </p:nvSpPr>
        <p:spPr bwMode="auto">
          <a:xfrm>
            <a:off x="5092700" y="4821238"/>
            <a:ext cx="628650" cy="423862"/>
          </a:xfrm>
          <a:custGeom>
            <a:avLst/>
            <a:gdLst>
              <a:gd name="T0" fmla="*/ 628650 w 396"/>
              <a:gd name="T1" fmla="*/ 423862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Freeform 57"/>
          <p:cNvSpPr>
            <a:spLocks/>
          </p:cNvSpPr>
          <p:nvPr/>
        </p:nvSpPr>
        <p:spPr bwMode="auto">
          <a:xfrm>
            <a:off x="3001963" y="4140200"/>
            <a:ext cx="1762125" cy="1023938"/>
          </a:xfrm>
          <a:custGeom>
            <a:avLst/>
            <a:gdLst>
              <a:gd name="T0" fmla="*/ 1762125 w 1110"/>
              <a:gd name="T1" fmla="*/ 542925 h 645"/>
              <a:gd name="T2" fmla="*/ 0 w 1110"/>
              <a:gd name="T3" fmla="*/ 1023938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820988" y="5095875"/>
            <a:ext cx="369887" cy="396875"/>
            <a:chOff x="2940" y="2429"/>
            <a:chExt cx="236" cy="250"/>
          </a:xfrm>
        </p:grpSpPr>
        <p:sp>
          <p:nvSpPr>
            <p:cNvPr id="33886" name="Rectangle 5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Text Box 60"/>
            <p:cNvSpPr txBox="1">
              <a:spLocks noChangeArrowheads="1"/>
            </p:cNvSpPr>
            <p:nvPr/>
          </p:nvSpPr>
          <p:spPr bwMode="auto">
            <a:xfrm>
              <a:off x="2940" y="2429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691063" y="5705475"/>
            <a:ext cx="342900" cy="396875"/>
            <a:chOff x="2948" y="2429"/>
            <a:chExt cx="219" cy="250"/>
          </a:xfrm>
        </p:grpSpPr>
        <p:sp>
          <p:nvSpPr>
            <p:cNvPr id="33884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5" name="Text Box 63"/>
            <p:cNvSpPr txBox="1">
              <a:spLocks noChangeArrowheads="1"/>
            </p:cNvSpPr>
            <p:nvPr/>
          </p:nvSpPr>
          <p:spPr bwMode="auto">
            <a:xfrm>
              <a:off x="2948" y="2429"/>
              <a:ext cx="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598863" y="5700713"/>
            <a:ext cx="366712" cy="396875"/>
            <a:chOff x="2941" y="2429"/>
            <a:chExt cx="234" cy="250"/>
          </a:xfrm>
        </p:grpSpPr>
        <p:sp>
          <p:nvSpPr>
            <p:cNvPr id="33882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3" name="Text Box 66"/>
            <p:cNvSpPr txBox="1">
              <a:spLocks noChangeArrowheads="1"/>
            </p:cNvSpPr>
            <p:nvPr/>
          </p:nvSpPr>
          <p:spPr bwMode="auto">
            <a:xfrm>
              <a:off x="2941" y="2429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4684713" y="4610100"/>
            <a:ext cx="336550" cy="396875"/>
            <a:chOff x="2950" y="2429"/>
            <a:chExt cx="215" cy="250"/>
          </a:xfrm>
        </p:grpSpPr>
        <p:sp>
          <p:nvSpPr>
            <p:cNvPr id="33880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1" name="Text Box 69"/>
            <p:cNvSpPr txBox="1">
              <a:spLocks noChangeArrowheads="1"/>
            </p:cNvSpPr>
            <p:nvPr/>
          </p:nvSpPr>
          <p:spPr bwMode="auto">
            <a:xfrm>
              <a:off x="2950" y="2429"/>
              <a:ext cx="2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3595688" y="4610100"/>
            <a:ext cx="344487" cy="396875"/>
            <a:chOff x="2948" y="2429"/>
            <a:chExt cx="220" cy="250"/>
          </a:xfrm>
        </p:grpSpPr>
        <p:sp>
          <p:nvSpPr>
            <p:cNvPr id="33878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9" name="Text Box 72"/>
            <p:cNvSpPr txBox="1">
              <a:spLocks noChangeArrowheads="1"/>
            </p:cNvSpPr>
            <p:nvPr/>
          </p:nvSpPr>
          <p:spPr bwMode="auto">
            <a:xfrm>
              <a:off x="2948" y="2429"/>
              <a:ext cx="2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602288" y="5162550"/>
            <a:ext cx="338137" cy="396875"/>
            <a:chOff x="2949" y="2429"/>
            <a:chExt cx="216" cy="250"/>
          </a:xfrm>
        </p:grpSpPr>
        <p:sp>
          <p:nvSpPr>
            <p:cNvPr id="33876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7" name="Text Box 75"/>
            <p:cNvSpPr txBox="1">
              <a:spLocks noChangeArrowheads="1"/>
            </p:cNvSpPr>
            <p:nvPr/>
          </p:nvSpPr>
          <p:spPr bwMode="auto">
            <a:xfrm>
              <a:off x="2949" y="2429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3856" name="Text Box 76"/>
          <p:cNvSpPr txBox="1">
            <a:spLocks noChangeArrowheads="1"/>
          </p:cNvSpPr>
          <p:nvPr/>
        </p:nvSpPr>
        <p:spPr bwMode="auto">
          <a:xfrm>
            <a:off x="3163888" y="48148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57" name="Text Box 77"/>
          <p:cNvSpPr txBox="1">
            <a:spLocks noChangeArrowheads="1"/>
          </p:cNvSpPr>
          <p:nvPr/>
        </p:nvSpPr>
        <p:spPr bwMode="auto">
          <a:xfrm>
            <a:off x="3716338" y="51625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58" name="Text Box 78"/>
          <p:cNvSpPr txBox="1">
            <a:spLocks noChangeArrowheads="1"/>
          </p:cNvSpPr>
          <p:nvPr/>
        </p:nvSpPr>
        <p:spPr bwMode="auto">
          <a:xfrm>
            <a:off x="3043238" y="55006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59" name="Text Box 79"/>
          <p:cNvSpPr txBox="1">
            <a:spLocks noChangeArrowheads="1"/>
          </p:cNvSpPr>
          <p:nvPr/>
        </p:nvSpPr>
        <p:spPr bwMode="auto">
          <a:xfrm>
            <a:off x="4325938" y="53101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60" name="Text Box 80"/>
          <p:cNvSpPr txBox="1">
            <a:spLocks noChangeArrowheads="1"/>
          </p:cNvSpPr>
          <p:nvPr/>
        </p:nvSpPr>
        <p:spPr bwMode="auto">
          <a:xfrm>
            <a:off x="4243388" y="58721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61" name="Text Box 81"/>
          <p:cNvSpPr txBox="1">
            <a:spLocks noChangeArrowheads="1"/>
          </p:cNvSpPr>
          <p:nvPr/>
        </p:nvSpPr>
        <p:spPr bwMode="auto">
          <a:xfrm>
            <a:off x="4814888" y="51911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62" name="Text Box 82"/>
          <p:cNvSpPr txBox="1">
            <a:spLocks noChangeArrowheads="1"/>
          </p:cNvSpPr>
          <p:nvPr/>
        </p:nvSpPr>
        <p:spPr bwMode="auto">
          <a:xfrm>
            <a:off x="5368925" y="56102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63" name="Text Box 83"/>
          <p:cNvSpPr txBox="1">
            <a:spLocks noChangeArrowheads="1"/>
          </p:cNvSpPr>
          <p:nvPr/>
        </p:nvSpPr>
        <p:spPr bwMode="auto">
          <a:xfrm>
            <a:off x="5326063" y="47577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64" name="Text Box 84"/>
          <p:cNvSpPr txBox="1">
            <a:spLocks noChangeArrowheads="1"/>
          </p:cNvSpPr>
          <p:nvPr/>
        </p:nvSpPr>
        <p:spPr bwMode="auto">
          <a:xfrm>
            <a:off x="4159250" y="45196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65" name="Text Box 85"/>
          <p:cNvSpPr txBox="1">
            <a:spLocks noChangeArrowheads="1"/>
          </p:cNvSpPr>
          <p:nvPr/>
        </p:nvSpPr>
        <p:spPr bwMode="auto">
          <a:xfrm>
            <a:off x="3602038" y="40957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8870" name="Line 86"/>
          <p:cNvSpPr>
            <a:spLocks noChangeShapeType="1"/>
          </p:cNvSpPr>
          <p:nvPr/>
        </p:nvSpPr>
        <p:spPr bwMode="auto">
          <a:xfrm>
            <a:off x="3095625" y="5362575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1" name="Line 87"/>
          <p:cNvSpPr>
            <a:spLocks noChangeShapeType="1"/>
          </p:cNvSpPr>
          <p:nvPr/>
        </p:nvSpPr>
        <p:spPr bwMode="auto">
          <a:xfrm flipV="1">
            <a:off x="4038600" y="5895975"/>
            <a:ext cx="58102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2" name="Line 88"/>
          <p:cNvSpPr>
            <a:spLocks noChangeShapeType="1"/>
          </p:cNvSpPr>
          <p:nvPr/>
        </p:nvSpPr>
        <p:spPr bwMode="auto">
          <a:xfrm flipV="1">
            <a:off x="3190875" y="4905375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3" name="Line 89"/>
          <p:cNvSpPr>
            <a:spLocks noChangeShapeType="1"/>
          </p:cNvSpPr>
          <p:nvPr/>
        </p:nvSpPr>
        <p:spPr bwMode="auto">
          <a:xfrm flipV="1">
            <a:off x="4857750" y="4905375"/>
            <a:ext cx="0" cy="847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4" name="Line 90"/>
          <p:cNvSpPr>
            <a:spLocks noChangeShapeType="1"/>
          </p:cNvSpPr>
          <p:nvPr/>
        </p:nvSpPr>
        <p:spPr bwMode="auto">
          <a:xfrm flipV="1">
            <a:off x="5124450" y="5438775"/>
            <a:ext cx="609600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5" name="Line 91"/>
          <p:cNvSpPr>
            <a:spLocks noChangeShapeType="1"/>
          </p:cNvSpPr>
          <p:nvPr/>
        </p:nvSpPr>
        <p:spPr bwMode="auto">
          <a:xfrm>
            <a:off x="171450" y="2028825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6" name="Line 92"/>
          <p:cNvSpPr>
            <a:spLocks noChangeShapeType="1"/>
          </p:cNvSpPr>
          <p:nvPr/>
        </p:nvSpPr>
        <p:spPr bwMode="auto">
          <a:xfrm>
            <a:off x="171450" y="2305050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7" name="Line 93"/>
          <p:cNvSpPr>
            <a:spLocks noChangeShapeType="1"/>
          </p:cNvSpPr>
          <p:nvPr/>
        </p:nvSpPr>
        <p:spPr bwMode="auto">
          <a:xfrm>
            <a:off x="161925" y="2638425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8" name="Line 94"/>
          <p:cNvSpPr>
            <a:spLocks noChangeShapeType="1"/>
          </p:cNvSpPr>
          <p:nvPr/>
        </p:nvSpPr>
        <p:spPr bwMode="auto">
          <a:xfrm>
            <a:off x="171450" y="2943225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79" name="Line 95"/>
          <p:cNvSpPr>
            <a:spLocks noChangeShapeType="1"/>
          </p:cNvSpPr>
          <p:nvPr/>
        </p:nvSpPr>
        <p:spPr bwMode="auto">
          <a:xfrm>
            <a:off x="180975" y="3248025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ooter Placeholder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70" grpId="0" animBg="1"/>
      <p:bldP spid="118871" grpId="0" animBg="1"/>
      <p:bldP spid="118872" grpId="0" animBg="1"/>
      <p:bldP spid="118873" grpId="0" animBg="1"/>
      <p:bldP spid="118874" grpId="0" animBg="1"/>
      <p:bldP spid="118875" grpId="0" animBg="1"/>
      <p:bldP spid="118876" grpId="0" animBg="1"/>
      <p:bldP spid="118877" grpId="0" animBg="1"/>
      <p:bldP spid="118878" grpId="0" animBg="1"/>
      <p:bldP spid="11887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D0C32D-96E4-40B8-B17F-D323D4130DEE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Distance Vector Routing Algorithm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62075"/>
            <a:ext cx="33051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iterative:</a:t>
            </a:r>
            <a:endParaRPr lang="en-US" sz="2400" smtClean="0"/>
          </a:p>
          <a:p>
            <a:r>
              <a:rPr lang="en-US" sz="2000" smtClean="0"/>
              <a:t>continues until no nodes exchange info.</a:t>
            </a:r>
          </a:p>
          <a:p>
            <a:r>
              <a:rPr lang="en-US" sz="2000" i="1" smtClean="0"/>
              <a:t>self-terminating</a:t>
            </a:r>
            <a:r>
              <a:rPr lang="en-US" sz="2000" smtClean="0"/>
              <a:t>: no “signal” to stop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asynchronous:</a:t>
            </a:r>
            <a:endParaRPr lang="en-US" sz="2400" smtClean="0"/>
          </a:p>
          <a:p>
            <a:r>
              <a:rPr lang="en-US" sz="2000" smtClean="0"/>
              <a:t>nodes need </a:t>
            </a:r>
            <a:r>
              <a:rPr lang="en-US" sz="2000" i="1" smtClean="0"/>
              <a:t>not</a:t>
            </a:r>
            <a:r>
              <a:rPr lang="en-US" sz="2000" smtClean="0"/>
              <a:t> exchange info/iterate in lock step!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distributed:</a:t>
            </a:r>
            <a:endParaRPr lang="en-US" sz="2000" smtClean="0"/>
          </a:p>
          <a:p>
            <a:r>
              <a:rPr lang="en-US" sz="2000" smtClean="0"/>
              <a:t>each node communicates </a:t>
            </a:r>
            <a:r>
              <a:rPr lang="en-US" sz="2000" i="1" smtClean="0"/>
              <a:t>only</a:t>
            </a:r>
            <a:r>
              <a:rPr lang="en-US" sz="2000" smtClean="0"/>
              <a:t> with directly-attached neighbors</a:t>
            </a:r>
          </a:p>
          <a:p>
            <a:endParaRPr lang="en-US" sz="2400" smtClean="0"/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71625"/>
            <a:ext cx="4505325" cy="2552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Distance Table data structure</a:t>
            </a:r>
            <a:r>
              <a:rPr lang="en-US" sz="2400" smtClean="0"/>
              <a:t> </a:t>
            </a:r>
          </a:p>
          <a:p>
            <a:r>
              <a:rPr lang="en-US" sz="2000" smtClean="0"/>
              <a:t>each node has its own routing table </a:t>
            </a:r>
          </a:p>
          <a:p>
            <a:r>
              <a:rPr lang="en-US" sz="2000" smtClean="0"/>
              <a:t>row for each possible destination</a:t>
            </a:r>
          </a:p>
          <a:p>
            <a:r>
              <a:rPr lang="en-US" sz="2000" smtClean="0"/>
              <a:t>column for each directly-attached neighbor to node</a:t>
            </a:r>
          </a:p>
          <a:p>
            <a:r>
              <a:rPr lang="en-US" sz="2000" smtClean="0"/>
              <a:t>example: in node X, for dest. Y via neighbor Z: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87838" y="4535488"/>
            <a:ext cx="4281487" cy="1363662"/>
            <a:chOff x="2869" y="2821"/>
            <a:chExt cx="2697" cy="85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69" y="2983"/>
              <a:ext cx="734" cy="408"/>
              <a:chOff x="2635" y="2929"/>
              <a:chExt cx="734" cy="408"/>
            </a:xfrm>
          </p:grpSpPr>
          <p:sp>
            <p:nvSpPr>
              <p:cNvPr id="34831" name="Text Box 5"/>
              <p:cNvSpPr txBox="1">
                <a:spLocks noChangeArrowheads="1"/>
              </p:cNvSpPr>
              <p:nvPr/>
            </p:nvSpPr>
            <p:spPr bwMode="auto">
              <a:xfrm>
                <a:off x="2635" y="3049"/>
                <a:ext cx="73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latin typeface="Arial" charset="0"/>
                  </a:rPr>
                  <a:t>D (Y,Z)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4832" name="Text Box 6"/>
              <p:cNvSpPr txBox="1">
                <a:spLocks noChangeArrowheads="1"/>
              </p:cNvSpPr>
              <p:nvPr/>
            </p:nvSpPr>
            <p:spPr bwMode="auto">
              <a:xfrm>
                <a:off x="2762" y="2929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Arial" charset="0"/>
                  </a:rPr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4825" name="Text Box 8"/>
            <p:cNvSpPr txBox="1">
              <a:spLocks noChangeArrowheads="1"/>
            </p:cNvSpPr>
            <p:nvPr/>
          </p:nvSpPr>
          <p:spPr bwMode="auto">
            <a:xfrm>
              <a:off x="3823" y="2821"/>
              <a:ext cx="15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distance </a:t>
              </a:r>
              <a:r>
                <a:rPr lang="en-US" sz="2000" i="1">
                  <a:latin typeface="Arial" charset="0"/>
                </a:rPr>
                <a:t>from</a:t>
              </a:r>
              <a:r>
                <a:rPr lang="en-US" sz="2000">
                  <a:latin typeface="Arial" charset="0"/>
                </a:rPr>
                <a:t> X </a:t>
              </a:r>
              <a:r>
                <a:rPr lang="en-US" sz="2000" i="1">
                  <a:latin typeface="Arial" charset="0"/>
                </a:rPr>
                <a:t>to</a:t>
              </a:r>
            </a:p>
            <a:p>
              <a:r>
                <a:rPr lang="en-US" sz="2000">
                  <a:latin typeface="Arial" charset="0"/>
                </a:rPr>
                <a:t>Y, </a:t>
              </a:r>
              <a:r>
                <a:rPr lang="en-US" sz="2000" i="1">
                  <a:latin typeface="Arial" charset="0"/>
                </a:rPr>
                <a:t>via</a:t>
              </a:r>
              <a:r>
                <a:rPr lang="en-US" sz="2000">
                  <a:latin typeface="Arial" charset="0"/>
                </a:rPr>
                <a:t> Z as next hop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6" name="Text Box 9"/>
            <p:cNvSpPr txBox="1">
              <a:spLocks noChangeArrowheads="1"/>
            </p:cNvSpPr>
            <p:nvPr/>
          </p:nvSpPr>
          <p:spPr bwMode="auto">
            <a:xfrm>
              <a:off x="3805" y="3337"/>
              <a:ext cx="1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c(X,Z) + min  {D  (Y,w)}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7" name="Text Box 10"/>
            <p:cNvSpPr txBox="1">
              <a:spLocks noChangeArrowheads="1"/>
            </p:cNvSpPr>
            <p:nvPr/>
          </p:nvSpPr>
          <p:spPr bwMode="auto">
            <a:xfrm>
              <a:off x="4939" y="325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Z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8" name="Text Box 11"/>
            <p:cNvSpPr txBox="1">
              <a:spLocks noChangeArrowheads="1"/>
            </p:cNvSpPr>
            <p:nvPr/>
          </p:nvSpPr>
          <p:spPr bwMode="auto">
            <a:xfrm>
              <a:off x="4669" y="344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w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9" name="Text Box 12"/>
            <p:cNvSpPr txBox="1">
              <a:spLocks noChangeArrowheads="1"/>
            </p:cNvSpPr>
            <p:nvPr/>
          </p:nvSpPr>
          <p:spPr bwMode="auto">
            <a:xfrm>
              <a:off x="3619" y="2953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30" name="Text Box 13"/>
            <p:cNvSpPr txBox="1">
              <a:spLocks noChangeArrowheads="1"/>
            </p:cNvSpPr>
            <p:nvPr/>
          </p:nvSpPr>
          <p:spPr bwMode="auto">
            <a:xfrm>
              <a:off x="3613" y="336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4823" name="Rectangle 16"/>
          <p:cNvSpPr>
            <a:spLocks noChangeArrowheads="1"/>
          </p:cNvSpPr>
          <p:nvPr/>
        </p:nvSpPr>
        <p:spPr bwMode="auto">
          <a:xfrm>
            <a:off x="4257675" y="4438650"/>
            <a:ext cx="4438650" cy="1590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B7B707-F8B6-4F39-B849-2BE1867CDA7E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Distance Table: example</a:t>
            </a:r>
            <a:endParaRPr lang="en-US" smtClean="0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971550" y="1543050"/>
            <a:ext cx="2789238" cy="1825625"/>
          </a:xfrm>
          <a:custGeom>
            <a:avLst/>
            <a:gdLst>
              <a:gd name="T0" fmla="*/ 171450 w 1757"/>
              <a:gd name="T1" fmla="*/ 638175 h 1150"/>
              <a:gd name="T2" fmla="*/ 619125 w 1757"/>
              <a:gd name="T3" fmla="*/ 342900 h 1150"/>
              <a:gd name="T4" fmla="*/ 1271588 w 1757"/>
              <a:gd name="T5" fmla="*/ 42862 h 1150"/>
              <a:gd name="T6" fmla="*/ 2128838 w 1757"/>
              <a:gd name="T7" fmla="*/ 85725 h 1150"/>
              <a:gd name="T8" fmla="*/ 2543176 w 1757"/>
              <a:gd name="T9" fmla="*/ 223838 h 1150"/>
              <a:gd name="T10" fmla="*/ 2643188 w 1757"/>
              <a:gd name="T11" fmla="*/ 776287 h 1150"/>
              <a:gd name="T12" fmla="*/ 2609851 w 1757"/>
              <a:gd name="T13" fmla="*/ 1657350 h 1150"/>
              <a:gd name="T14" fmla="*/ 1562100 w 1757"/>
              <a:gd name="T15" fmla="*/ 1785938 h 1150"/>
              <a:gd name="T16" fmla="*/ 857250 w 1757"/>
              <a:gd name="T17" fmla="*/ 1695450 h 1150"/>
              <a:gd name="T18" fmla="*/ 114300 w 1757"/>
              <a:gd name="T19" fmla="*/ 1085850 h 1150"/>
              <a:gd name="T20" fmla="*/ 171450 w 1757"/>
              <a:gd name="T21" fmla="*/ 638175 h 1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7"/>
              <a:gd name="T34" fmla="*/ 0 h 1150"/>
              <a:gd name="T35" fmla="*/ 1757 w 1757"/>
              <a:gd name="T36" fmla="*/ 1150 h 11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7" h="1150">
                <a:moveTo>
                  <a:pt x="108" y="402"/>
                </a:moveTo>
                <a:cubicBezTo>
                  <a:pt x="161" y="324"/>
                  <a:pt x="275" y="278"/>
                  <a:pt x="390" y="216"/>
                </a:cubicBezTo>
                <a:cubicBezTo>
                  <a:pt x="505" y="154"/>
                  <a:pt x="642" y="54"/>
                  <a:pt x="801" y="27"/>
                </a:cubicBezTo>
                <a:cubicBezTo>
                  <a:pt x="960" y="0"/>
                  <a:pt x="1208" y="35"/>
                  <a:pt x="1341" y="54"/>
                </a:cubicBezTo>
                <a:cubicBezTo>
                  <a:pt x="1474" y="73"/>
                  <a:pt x="1548" y="68"/>
                  <a:pt x="1602" y="141"/>
                </a:cubicBezTo>
                <a:cubicBezTo>
                  <a:pt x="1656" y="214"/>
                  <a:pt x="1658" y="339"/>
                  <a:pt x="1665" y="489"/>
                </a:cubicBezTo>
                <a:cubicBezTo>
                  <a:pt x="1672" y="639"/>
                  <a:pt x="1757" y="938"/>
                  <a:pt x="1644" y="1044"/>
                </a:cubicBezTo>
                <a:cubicBezTo>
                  <a:pt x="1531" y="1150"/>
                  <a:pt x="1168" y="1121"/>
                  <a:pt x="984" y="1125"/>
                </a:cubicBezTo>
                <a:cubicBezTo>
                  <a:pt x="800" y="1129"/>
                  <a:pt x="692" y="1141"/>
                  <a:pt x="540" y="1068"/>
                </a:cubicBezTo>
                <a:cubicBezTo>
                  <a:pt x="388" y="995"/>
                  <a:pt x="144" y="795"/>
                  <a:pt x="72" y="684"/>
                </a:cubicBezTo>
                <a:cubicBezTo>
                  <a:pt x="0" y="573"/>
                  <a:pt x="55" y="480"/>
                  <a:pt x="108" y="40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533525" y="2038350"/>
            <a:ext cx="542925" cy="295275"/>
          </a:xfrm>
          <a:custGeom>
            <a:avLst/>
            <a:gdLst>
              <a:gd name="T0" fmla="*/ 0 w 342"/>
              <a:gd name="T1" fmla="*/ 295275 h 186"/>
              <a:gd name="T2" fmla="*/ 542925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1120775" y="242252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120775" y="2411413"/>
            <a:ext cx="1588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617663" y="2411413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120775" y="2411413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1116013" y="231775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6"/>
          <p:cNvSpPr>
            <a:spLocks noChangeArrowheads="1"/>
          </p:cNvSpPr>
          <p:nvPr/>
        </p:nvSpPr>
        <p:spPr bwMode="auto">
          <a:xfrm>
            <a:off x="1866900" y="19415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7"/>
          <p:cNvSpPr>
            <a:spLocks noChangeShapeType="1"/>
          </p:cNvSpPr>
          <p:nvPr/>
        </p:nvSpPr>
        <p:spPr bwMode="auto">
          <a:xfrm>
            <a:off x="1866900" y="1930400"/>
            <a:ext cx="1588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8"/>
          <p:cNvSpPr>
            <a:spLocks noChangeShapeType="1"/>
          </p:cNvSpPr>
          <p:nvPr/>
        </p:nvSpPr>
        <p:spPr bwMode="auto">
          <a:xfrm>
            <a:off x="2363788" y="1930400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9"/>
          <p:cNvSpPr>
            <a:spLocks noChangeArrowheads="1"/>
          </p:cNvSpPr>
          <p:nvPr/>
        </p:nvSpPr>
        <p:spPr bwMode="auto">
          <a:xfrm>
            <a:off x="1866900" y="19304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5855" name="Oval 20"/>
          <p:cNvSpPr>
            <a:spLocks noChangeArrowheads="1"/>
          </p:cNvSpPr>
          <p:nvPr/>
        </p:nvSpPr>
        <p:spPr bwMode="auto">
          <a:xfrm>
            <a:off x="1862138" y="18367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Oval 21"/>
          <p:cNvSpPr>
            <a:spLocks noChangeArrowheads="1"/>
          </p:cNvSpPr>
          <p:nvPr/>
        </p:nvSpPr>
        <p:spPr bwMode="auto">
          <a:xfrm>
            <a:off x="2951163" y="1935163"/>
            <a:ext cx="49530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22"/>
          <p:cNvSpPr>
            <a:spLocks noChangeShapeType="1"/>
          </p:cNvSpPr>
          <p:nvPr/>
        </p:nvSpPr>
        <p:spPr bwMode="auto">
          <a:xfrm>
            <a:off x="2951163" y="1924050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23"/>
          <p:cNvSpPr>
            <a:spLocks noChangeShapeType="1"/>
          </p:cNvSpPr>
          <p:nvPr/>
        </p:nvSpPr>
        <p:spPr bwMode="auto">
          <a:xfrm>
            <a:off x="3446463" y="1924050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24"/>
          <p:cNvSpPr>
            <a:spLocks noChangeArrowheads="1"/>
          </p:cNvSpPr>
          <p:nvPr/>
        </p:nvSpPr>
        <p:spPr bwMode="auto">
          <a:xfrm>
            <a:off x="2951163" y="1924050"/>
            <a:ext cx="490537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5860" name="Oval 25"/>
          <p:cNvSpPr>
            <a:spLocks noChangeArrowheads="1"/>
          </p:cNvSpPr>
          <p:nvPr/>
        </p:nvSpPr>
        <p:spPr bwMode="auto">
          <a:xfrm>
            <a:off x="2955925" y="1835150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Freeform 36"/>
          <p:cNvSpPr>
            <a:spLocks/>
          </p:cNvSpPr>
          <p:nvPr/>
        </p:nvSpPr>
        <p:spPr bwMode="auto">
          <a:xfrm>
            <a:off x="3214688" y="2081213"/>
            <a:ext cx="74612" cy="862012"/>
          </a:xfrm>
          <a:custGeom>
            <a:avLst/>
            <a:gdLst>
              <a:gd name="T0" fmla="*/ 0 w 1"/>
              <a:gd name="T1" fmla="*/ 0 h 522"/>
              <a:gd name="T2" fmla="*/ 0 w 1"/>
              <a:gd name="T3" fmla="*/ 86201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Freeform 37"/>
          <p:cNvSpPr>
            <a:spLocks/>
          </p:cNvSpPr>
          <p:nvPr/>
        </p:nvSpPr>
        <p:spPr bwMode="auto">
          <a:xfrm>
            <a:off x="2114550" y="2090738"/>
            <a:ext cx="1588" cy="852487"/>
          </a:xfrm>
          <a:custGeom>
            <a:avLst/>
            <a:gdLst>
              <a:gd name="T0" fmla="*/ 0 w 1"/>
              <a:gd name="T1" fmla="*/ 0 h 537"/>
              <a:gd name="T2" fmla="*/ 0 w 1"/>
              <a:gd name="T3" fmla="*/ 85248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Freeform 40"/>
          <p:cNvSpPr>
            <a:spLocks/>
          </p:cNvSpPr>
          <p:nvPr/>
        </p:nvSpPr>
        <p:spPr bwMode="auto">
          <a:xfrm>
            <a:off x="2386013" y="3067050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Freeform 41"/>
          <p:cNvSpPr>
            <a:spLocks/>
          </p:cNvSpPr>
          <p:nvPr/>
        </p:nvSpPr>
        <p:spPr bwMode="auto">
          <a:xfrm>
            <a:off x="1447800" y="2552700"/>
            <a:ext cx="438150" cy="419100"/>
          </a:xfrm>
          <a:custGeom>
            <a:avLst/>
            <a:gdLst>
              <a:gd name="T0" fmla="*/ 438150 w 276"/>
              <a:gd name="T1" fmla="*/ 419100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Freeform 42"/>
          <p:cNvSpPr>
            <a:spLocks/>
          </p:cNvSpPr>
          <p:nvPr/>
        </p:nvSpPr>
        <p:spPr bwMode="auto">
          <a:xfrm>
            <a:off x="2376488" y="1971675"/>
            <a:ext cx="581025" cy="1588"/>
          </a:xfrm>
          <a:custGeom>
            <a:avLst/>
            <a:gdLst>
              <a:gd name="T0" fmla="*/ 581025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176338" y="2241550"/>
            <a:ext cx="369887" cy="396875"/>
            <a:chOff x="2940" y="2429"/>
            <a:chExt cx="236" cy="250"/>
          </a:xfrm>
        </p:grpSpPr>
        <p:sp>
          <p:nvSpPr>
            <p:cNvPr id="35943" name="Rectangle 4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4" name="Text Box 47"/>
            <p:cNvSpPr txBox="1">
              <a:spLocks noChangeArrowheads="1"/>
            </p:cNvSpPr>
            <p:nvPr/>
          </p:nvSpPr>
          <p:spPr bwMode="auto">
            <a:xfrm>
              <a:off x="2940" y="2429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876425" y="2832100"/>
            <a:ext cx="501650" cy="396875"/>
            <a:chOff x="1740" y="2306"/>
            <a:chExt cx="316" cy="250"/>
          </a:xfrm>
        </p:grpSpPr>
        <p:sp>
          <p:nvSpPr>
            <p:cNvPr id="35935" name="Oval 26"/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6" name="Line 27"/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7" name="Line 28"/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8" name="Rectangle 29"/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39" name="Oval 30"/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793" y="2306"/>
              <a:ext cx="216" cy="250"/>
              <a:chOff x="2948" y="2429"/>
              <a:chExt cx="219" cy="250"/>
            </a:xfrm>
          </p:grpSpPr>
          <p:sp>
            <p:nvSpPr>
              <p:cNvPr id="35941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2" name="Text Box 50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E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2973388" y="2865438"/>
            <a:ext cx="501650" cy="396875"/>
            <a:chOff x="1051" y="2303"/>
            <a:chExt cx="316" cy="250"/>
          </a:xfrm>
        </p:grpSpPr>
        <p:sp>
          <p:nvSpPr>
            <p:cNvPr id="35927" name="Oval 11"/>
            <p:cNvSpPr>
              <a:spLocks noChangeArrowheads="1"/>
            </p:cNvSpPr>
            <p:nvPr/>
          </p:nvSpPr>
          <p:spPr bwMode="auto">
            <a:xfrm>
              <a:off x="1054" y="24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8" name="Line 12"/>
            <p:cNvSpPr>
              <a:spLocks noChangeShapeType="1"/>
            </p:cNvSpPr>
            <p:nvPr/>
          </p:nvSpPr>
          <p:spPr bwMode="auto">
            <a:xfrm>
              <a:off x="1054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9" name="Line 13"/>
            <p:cNvSpPr>
              <a:spLocks noChangeShapeType="1"/>
            </p:cNvSpPr>
            <p:nvPr/>
          </p:nvSpPr>
          <p:spPr bwMode="auto">
            <a:xfrm>
              <a:off x="1367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0" name="Rectangle 14"/>
            <p:cNvSpPr>
              <a:spLocks noChangeArrowheads="1"/>
            </p:cNvSpPr>
            <p:nvPr/>
          </p:nvSpPr>
          <p:spPr bwMode="auto">
            <a:xfrm>
              <a:off x="1054" y="2416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31" name="Oval 15"/>
            <p:cNvSpPr>
              <a:spLocks noChangeArrowheads="1"/>
            </p:cNvSpPr>
            <p:nvPr/>
          </p:nvSpPr>
          <p:spPr bwMode="auto">
            <a:xfrm>
              <a:off x="1051" y="23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105" y="2303"/>
              <a:ext cx="231" cy="250"/>
              <a:chOff x="2941" y="2429"/>
              <a:chExt cx="234" cy="250"/>
            </a:xfrm>
          </p:grpSpPr>
          <p:sp>
            <p:nvSpPr>
              <p:cNvPr id="3593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4" name="Text Box 53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D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040063" y="1755775"/>
            <a:ext cx="336550" cy="396875"/>
            <a:chOff x="2950" y="2429"/>
            <a:chExt cx="215" cy="250"/>
          </a:xfrm>
        </p:grpSpPr>
        <p:sp>
          <p:nvSpPr>
            <p:cNvPr id="35925" name="Rectangle 5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6" name="Text Box 56"/>
            <p:cNvSpPr txBox="1">
              <a:spLocks noChangeArrowheads="1"/>
            </p:cNvSpPr>
            <p:nvPr/>
          </p:nvSpPr>
          <p:spPr bwMode="auto">
            <a:xfrm>
              <a:off x="2950" y="2429"/>
              <a:ext cx="2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1951038" y="1755775"/>
            <a:ext cx="344487" cy="396875"/>
            <a:chOff x="2948" y="2429"/>
            <a:chExt cx="220" cy="250"/>
          </a:xfrm>
        </p:grpSpPr>
        <p:sp>
          <p:nvSpPr>
            <p:cNvPr id="35923" name="Rectangle 5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4" name="Text Box 59"/>
            <p:cNvSpPr txBox="1">
              <a:spLocks noChangeArrowheads="1"/>
            </p:cNvSpPr>
            <p:nvPr/>
          </p:nvSpPr>
          <p:spPr bwMode="auto">
            <a:xfrm>
              <a:off x="2948" y="2429"/>
              <a:ext cx="2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5871" name="Text Box 63"/>
          <p:cNvSpPr txBox="1">
            <a:spLocks noChangeArrowheads="1"/>
          </p:cNvSpPr>
          <p:nvPr/>
        </p:nvSpPr>
        <p:spPr bwMode="auto">
          <a:xfrm>
            <a:off x="1519238" y="19605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2" name="Text Box 64"/>
          <p:cNvSpPr txBox="1">
            <a:spLocks noChangeArrowheads="1"/>
          </p:cNvSpPr>
          <p:nvPr/>
        </p:nvSpPr>
        <p:spPr bwMode="auto">
          <a:xfrm>
            <a:off x="2071688" y="23082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3" name="Text Box 65"/>
          <p:cNvSpPr txBox="1">
            <a:spLocks noChangeArrowheads="1"/>
          </p:cNvSpPr>
          <p:nvPr/>
        </p:nvSpPr>
        <p:spPr bwMode="auto">
          <a:xfrm>
            <a:off x="1398588" y="26463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4" name="Text Box 67"/>
          <p:cNvSpPr txBox="1">
            <a:spLocks noChangeArrowheads="1"/>
          </p:cNvSpPr>
          <p:nvPr/>
        </p:nvSpPr>
        <p:spPr bwMode="auto">
          <a:xfrm>
            <a:off x="2581275" y="30178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5" name="Text Box 71"/>
          <p:cNvSpPr txBox="1">
            <a:spLocks noChangeArrowheads="1"/>
          </p:cNvSpPr>
          <p:nvPr/>
        </p:nvSpPr>
        <p:spPr bwMode="auto">
          <a:xfrm>
            <a:off x="2532063" y="16652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76" name="Text Box 75"/>
          <p:cNvSpPr txBox="1">
            <a:spLocks noChangeArrowheads="1"/>
          </p:cNvSpPr>
          <p:nvPr/>
        </p:nvSpPr>
        <p:spPr bwMode="auto">
          <a:xfrm>
            <a:off x="3228975" y="22987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5495925" y="1589088"/>
            <a:ext cx="2998788" cy="3687762"/>
            <a:chOff x="2892" y="677"/>
            <a:chExt cx="1889" cy="2323"/>
          </a:xfrm>
        </p:grpSpPr>
        <p:sp>
          <p:nvSpPr>
            <p:cNvPr id="35910" name="Text Box 77"/>
            <p:cNvSpPr txBox="1">
              <a:spLocks noChangeArrowheads="1"/>
            </p:cNvSpPr>
            <p:nvPr/>
          </p:nvSpPr>
          <p:spPr bwMode="auto">
            <a:xfrm>
              <a:off x="2936" y="847"/>
              <a:ext cx="48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D  ()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A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B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C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11" name="Text Box 78"/>
            <p:cNvSpPr txBox="1">
              <a:spLocks noChangeArrowheads="1"/>
            </p:cNvSpPr>
            <p:nvPr/>
          </p:nvSpPr>
          <p:spPr bwMode="auto">
            <a:xfrm>
              <a:off x="3529" y="853"/>
              <a:ext cx="24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A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1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7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6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4</a:t>
              </a:r>
            </a:p>
          </p:txBody>
        </p:sp>
        <p:sp>
          <p:nvSpPr>
            <p:cNvPr id="35912" name="Text Box 79"/>
            <p:cNvSpPr txBox="1">
              <a:spLocks noChangeArrowheads="1"/>
            </p:cNvSpPr>
            <p:nvPr/>
          </p:nvSpPr>
          <p:spPr bwMode="auto">
            <a:xfrm>
              <a:off x="3899" y="859"/>
              <a:ext cx="33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B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14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8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9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11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13" name="Text Box 80"/>
            <p:cNvSpPr txBox="1">
              <a:spLocks noChangeArrowheads="1"/>
            </p:cNvSpPr>
            <p:nvPr/>
          </p:nvSpPr>
          <p:spPr bwMode="auto">
            <a:xfrm>
              <a:off x="4394" y="865"/>
              <a:ext cx="255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D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5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5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4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2</a:t>
              </a:r>
            </a:p>
          </p:txBody>
        </p:sp>
        <p:sp>
          <p:nvSpPr>
            <p:cNvPr id="35914" name="Line 81"/>
            <p:cNvSpPr>
              <a:spLocks noChangeShapeType="1"/>
            </p:cNvSpPr>
            <p:nvPr/>
          </p:nvSpPr>
          <p:spPr bwMode="auto">
            <a:xfrm>
              <a:off x="3066" y="1194"/>
              <a:ext cx="1584" cy="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Line 82"/>
            <p:cNvSpPr>
              <a:spLocks noChangeShapeType="1"/>
            </p:cNvSpPr>
            <p:nvPr/>
          </p:nvSpPr>
          <p:spPr bwMode="auto">
            <a:xfrm flipH="1">
              <a:off x="3486" y="978"/>
              <a:ext cx="0" cy="197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Oval 83"/>
            <p:cNvSpPr>
              <a:spLocks noChangeArrowheads="1"/>
            </p:cNvSpPr>
            <p:nvPr/>
          </p:nvSpPr>
          <p:spPr bwMode="auto">
            <a:xfrm>
              <a:off x="3516" y="1326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Oval 84"/>
            <p:cNvSpPr>
              <a:spLocks noChangeArrowheads="1"/>
            </p:cNvSpPr>
            <p:nvPr/>
          </p:nvSpPr>
          <p:spPr bwMode="auto">
            <a:xfrm>
              <a:off x="4380" y="1800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8" name="Oval 85"/>
            <p:cNvSpPr>
              <a:spLocks noChangeArrowheads="1"/>
            </p:cNvSpPr>
            <p:nvPr/>
          </p:nvSpPr>
          <p:spPr bwMode="auto">
            <a:xfrm>
              <a:off x="4392" y="2256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9" name="Oval 86"/>
            <p:cNvSpPr>
              <a:spLocks noChangeArrowheads="1"/>
            </p:cNvSpPr>
            <p:nvPr/>
          </p:nvSpPr>
          <p:spPr bwMode="auto">
            <a:xfrm>
              <a:off x="4392" y="2718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0" name="Text Box 87"/>
            <p:cNvSpPr txBox="1">
              <a:spLocks noChangeArrowheads="1"/>
            </p:cNvSpPr>
            <p:nvPr/>
          </p:nvSpPr>
          <p:spPr bwMode="auto">
            <a:xfrm>
              <a:off x="3069" y="77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Arial" charset="0"/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21" name="Text Box 88"/>
            <p:cNvSpPr txBox="1">
              <a:spLocks noChangeArrowheads="1"/>
            </p:cNvSpPr>
            <p:nvPr/>
          </p:nvSpPr>
          <p:spPr bwMode="auto">
            <a:xfrm>
              <a:off x="3281" y="677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  <a:latin typeface="Arial" charset="0"/>
                </a:rPr>
                <a:t>cost to destination via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22" name="Text Box 89"/>
            <p:cNvSpPr txBox="1">
              <a:spLocks noChangeArrowheads="1"/>
            </p:cNvSpPr>
            <p:nvPr/>
          </p:nvSpPr>
          <p:spPr bwMode="auto">
            <a:xfrm rot="-5366545">
              <a:off x="2602" y="2094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  <a:latin typeface="Arial" charset="0"/>
                </a:rPr>
                <a:t>destination</a:t>
              </a:r>
              <a:endParaRPr lang="en-US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587375" y="3525838"/>
            <a:ext cx="4300538" cy="1006475"/>
            <a:chOff x="424" y="3073"/>
            <a:chExt cx="2709" cy="634"/>
          </a:xfrm>
        </p:grpSpPr>
        <p:grpSp>
          <p:nvGrpSpPr>
            <p:cNvPr id="11" name="Group 104"/>
            <p:cNvGrpSpPr>
              <a:grpSpLocks/>
            </p:cNvGrpSpPr>
            <p:nvPr/>
          </p:nvGrpSpPr>
          <p:grpSpPr bwMode="auto">
            <a:xfrm>
              <a:off x="424" y="3073"/>
              <a:ext cx="767" cy="414"/>
              <a:chOff x="400" y="2869"/>
              <a:chExt cx="767" cy="414"/>
            </a:xfrm>
          </p:grpSpPr>
          <p:sp>
            <p:nvSpPr>
              <p:cNvPr id="35908" name="Text Box 94"/>
              <p:cNvSpPr txBox="1">
                <a:spLocks noChangeArrowheads="1"/>
              </p:cNvSpPr>
              <p:nvPr/>
            </p:nvSpPr>
            <p:spPr bwMode="auto">
              <a:xfrm>
                <a:off x="400" y="2995"/>
                <a:ext cx="7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latin typeface="Arial" charset="0"/>
                  </a:rPr>
                  <a:t>D (C,D)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909" name="Text Box 95"/>
              <p:cNvSpPr txBox="1">
                <a:spLocks noChangeArrowheads="1"/>
              </p:cNvSpPr>
              <p:nvPr/>
            </p:nvSpPr>
            <p:spPr bwMode="auto">
              <a:xfrm>
                <a:off x="524" y="2869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Arial" charset="0"/>
                  </a:rPr>
                  <a:t>E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5902" name="Text Box 97"/>
            <p:cNvSpPr txBox="1">
              <a:spLocks noChangeArrowheads="1"/>
            </p:cNvSpPr>
            <p:nvPr/>
          </p:nvSpPr>
          <p:spPr bwMode="auto">
            <a:xfrm>
              <a:off x="1345" y="3217"/>
              <a:ext cx="17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c(E,D) + min  {D  (C,w)}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03" name="Text Box 98"/>
            <p:cNvSpPr txBox="1">
              <a:spLocks noChangeArrowheads="1"/>
            </p:cNvSpPr>
            <p:nvPr/>
          </p:nvSpPr>
          <p:spPr bwMode="auto">
            <a:xfrm>
              <a:off x="2497" y="313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04" name="Text Box 99"/>
            <p:cNvSpPr txBox="1">
              <a:spLocks noChangeArrowheads="1"/>
            </p:cNvSpPr>
            <p:nvPr/>
          </p:nvSpPr>
          <p:spPr bwMode="auto">
            <a:xfrm>
              <a:off x="2209" y="332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w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05" name="Text Box 101"/>
            <p:cNvSpPr txBox="1">
              <a:spLocks noChangeArrowheads="1"/>
            </p:cNvSpPr>
            <p:nvPr/>
          </p:nvSpPr>
          <p:spPr bwMode="auto">
            <a:xfrm>
              <a:off x="1153" y="324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06" name="Text Box 102"/>
            <p:cNvSpPr txBox="1">
              <a:spLocks noChangeArrowheads="1"/>
            </p:cNvSpPr>
            <p:nvPr/>
          </p:nvSpPr>
          <p:spPr bwMode="auto">
            <a:xfrm>
              <a:off x="1153" y="345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907" name="Text Box 103"/>
            <p:cNvSpPr txBox="1">
              <a:spLocks noChangeArrowheads="1"/>
            </p:cNvSpPr>
            <p:nvPr/>
          </p:nvSpPr>
          <p:spPr bwMode="auto">
            <a:xfrm>
              <a:off x="1339" y="3457"/>
              <a:ext cx="7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2+2  = 4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604838" y="4392613"/>
            <a:ext cx="4278312" cy="1006475"/>
            <a:chOff x="429" y="3073"/>
            <a:chExt cx="2695" cy="634"/>
          </a:xfrm>
        </p:grpSpPr>
        <p:grpSp>
          <p:nvGrpSpPr>
            <p:cNvPr id="13" name="Group 107"/>
            <p:cNvGrpSpPr>
              <a:grpSpLocks/>
            </p:cNvGrpSpPr>
            <p:nvPr/>
          </p:nvGrpSpPr>
          <p:grpSpPr bwMode="auto">
            <a:xfrm>
              <a:off x="429" y="3073"/>
              <a:ext cx="756" cy="414"/>
              <a:chOff x="405" y="2869"/>
              <a:chExt cx="756" cy="414"/>
            </a:xfrm>
          </p:grpSpPr>
          <p:sp>
            <p:nvSpPr>
              <p:cNvPr id="35899" name="Text Box 108"/>
              <p:cNvSpPr txBox="1">
                <a:spLocks noChangeArrowheads="1"/>
              </p:cNvSpPr>
              <p:nvPr/>
            </p:nvSpPr>
            <p:spPr bwMode="auto">
              <a:xfrm>
                <a:off x="405" y="2995"/>
                <a:ext cx="7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latin typeface="Arial" charset="0"/>
                  </a:rPr>
                  <a:t>D (A,D)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900" name="Text Box 109"/>
              <p:cNvSpPr txBox="1">
                <a:spLocks noChangeArrowheads="1"/>
              </p:cNvSpPr>
              <p:nvPr/>
            </p:nvSpPr>
            <p:spPr bwMode="auto">
              <a:xfrm>
                <a:off x="524" y="2869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Arial" charset="0"/>
                  </a:rPr>
                  <a:t>E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5893" name="Text Box 110"/>
            <p:cNvSpPr txBox="1">
              <a:spLocks noChangeArrowheads="1"/>
            </p:cNvSpPr>
            <p:nvPr/>
          </p:nvSpPr>
          <p:spPr bwMode="auto">
            <a:xfrm>
              <a:off x="1345" y="3217"/>
              <a:ext cx="17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c(E,D) + min  {D  (A,w)}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94" name="Text Box 111"/>
            <p:cNvSpPr txBox="1">
              <a:spLocks noChangeArrowheads="1"/>
            </p:cNvSpPr>
            <p:nvPr/>
          </p:nvSpPr>
          <p:spPr bwMode="auto">
            <a:xfrm>
              <a:off x="2497" y="313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95" name="Text Box 112"/>
            <p:cNvSpPr txBox="1">
              <a:spLocks noChangeArrowheads="1"/>
            </p:cNvSpPr>
            <p:nvPr/>
          </p:nvSpPr>
          <p:spPr bwMode="auto">
            <a:xfrm>
              <a:off x="2209" y="332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w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96" name="Text Box 113"/>
            <p:cNvSpPr txBox="1">
              <a:spLocks noChangeArrowheads="1"/>
            </p:cNvSpPr>
            <p:nvPr/>
          </p:nvSpPr>
          <p:spPr bwMode="auto">
            <a:xfrm>
              <a:off x="1153" y="324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97" name="Text Box 114"/>
            <p:cNvSpPr txBox="1">
              <a:spLocks noChangeArrowheads="1"/>
            </p:cNvSpPr>
            <p:nvPr/>
          </p:nvSpPr>
          <p:spPr bwMode="auto">
            <a:xfrm>
              <a:off x="1153" y="345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98" name="Text Box 115"/>
            <p:cNvSpPr txBox="1">
              <a:spLocks noChangeArrowheads="1"/>
            </p:cNvSpPr>
            <p:nvPr/>
          </p:nvSpPr>
          <p:spPr bwMode="auto">
            <a:xfrm>
              <a:off x="1339" y="3457"/>
              <a:ext cx="7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2+3  = 5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622300" y="5278438"/>
            <a:ext cx="4256088" cy="1006475"/>
            <a:chOff x="434" y="3073"/>
            <a:chExt cx="2681" cy="634"/>
          </a:xfrm>
        </p:grpSpPr>
        <p:grpSp>
          <p:nvGrpSpPr>
            <p:cNvPr id="15" name="Group 117"/>
            <p:cNvGrpSpPr>
              <a:grpSpLocks/>
            </p:cNvGrpSpPr>
            <p:nvPr/>
          </p:nvGrpSpPr>
          <p:grpSpPr bwMode="auto">
            <a:xfrm>
              <a:off x="434" y="3073"/>
              <a:ext cx="745" cy="414"/>
              <a:chOff x="410" y="2869"/>
              <a:chExt cx="745" cy="414"/>
            </a:xfrm>
          </p:grpSpPr>
          <p:sp>
            <p:nvSpPr>
              <p:cNvPr id="35890" name="Text Box 118"/>
              <p:cNvSpPr txBox="1">
                <a:spLocks noChangeArrowheads="1"/>
              </p:cNvSpPr>
              <p:nvPr/>
            </p:nvSpPr>
            <p:spPr bwMode="auto">
              <a:xfrm>
                <a:off x="410" y="2995"/>
                <a:ext cx="7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latin typeface="Arial" charset="0"/>
                  </a:rPr>
                  <a:t>D (A,B)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891" name="Text Box 119"/>
              <p:cNvSpPr txBox="1">
                <a:spLocks noChangeArrowheads="1"/>
              </p:cNvSpPr>
              <p:nvPr/>
            </p:nvSpPr>
            <p:spPr bwMode="auto">
              <a:xfrm>
                <a:off x="524" y="2869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Arial" charset="0"/>
                  </a:rPr>
                  <a:t>E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35884" name="Text Box 120"/>
            <p:cNvSpPr txBox="1">
              <a:spLocks noChangeArrowheads="1"/>
            </p:cNvSpPr>
            <p:nvPr/>
          </p:nvSpPr>
          <p:spPr bwMode="auto">
            <a:xfrm>
              <a:off x="1345" y="3217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c(E,B) + min  {D  (A,w)}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85" name="Text Box 121"/>
            <p:cNvSpPr txBox="1">
              <a:spLocks noChangeArrowheads="1"/>
            </p:cNvSpPr>
            <p:nvPr/>
          </p:nvSpPr>
          <p:spPr bwMode="auto">
            <a:xfrm>
              <a:off x="2497" y="313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86" name="Text Box 122"/>
            <p:cNvSpPr txBox="1">
              <a:spLocks noChangeArrowheads="1"/>
            </p:cNvSpPr>
            <p:nvPr/>
          </p:nvSpPr>
          <p:spPr bwMode="auto">
            <a:xfrm>
              <a:off x="2209" y="332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w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87" name="Text Box 123"/>
            <p:cNvSpPr txBox="1">
              <a:spLocks noChangeArrowheads="1"/>
            </p:cNvSpPr>
            <p:nvPr/>
          </p:nvSpPr>
          <p:spPr bwMode="auto">
            <a:xfrm>
              <a:off x="1153" y="324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88" name="Text Box 124"/>
            <p:cNvSpPr txBox="1">
              <a:spLocks noChangeArrowheads="1"/>
            </p:cNvSpPr>
            <p:nvPr/>
          </p:nvSpPr>
          <p:spPr bwMode="auto">
            <a:xfrm>
              <a:off x="1153" y="345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89" name="Text Box 125"/>
            <p:cNvSpPr txBox="1">
              <a:spLocks noChangeArrowheads="1"/>
            </p:cNvSpPr>
            <p:nvPr/>
          </p:nvSpPr>
          <p:spPr bwMode="auto">
            <a:xfrm>
              <a:off x="1339" y="3457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8+6  = 14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5881" name="Text Box 127"/>
          <p:cNvSpPr txBox="1">
            <a:spLocks noChangeArrowheads="1"/>
          </p:cNvSpPr>
          <p:nvPr/>
        </p:nvSpPr>
        <p:spPr bwMode="auto">
          <a:xfrm>
            <a:off x="3116263" y="5127625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loop!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5882" name="Text Box 128"/>
          <p:cNvSpPr txBox="1">
            <a:spLocks noChangeArrowheads="1"/>
          </p:cNvSpPr>
          <p:nvPr/>
        </p:nvSpPr>
        <p:spPr bwMode="auto">
          <a:xfrm>
            <a:off x="3259138" y="6070600"/>
            <a:ext cx="66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loop!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1ADB7-EDF9-4AE7-9462-D0B27E636654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Distance table gives routing table</a:t>
            </a:r>
            <a:endParaRPr lang="en-US" smtClean="0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895350" y="1503363"/>
            <a:ext cx="2998788" cy="3687762"/>
            <a:chOff x="2892" y="677"/>
            <a:chExt cx="1889" cy="2323"/>
          </a:xfrm>
        </p:grpSpPr>
        <p:sp>
          <p:nvSpPr>
            <p:cNvPr id="36878" name="Text Box 60"/>
            <p:cNvSpPr txBox="1">
              <a:spLocks noChangeArrowheads="1"/>
            </p:cNvSpPr>
            <p:nvPr/>
          </p:nvSpPr>
          <p:spPr bwMode="auto">
            <a:xfrm>
              <a:off x="2936" y="847"/>
              <a:ext cx="489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D  ()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A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B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C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79" name="Text Box 61"/>
            <p:cNvSpPr txBox="1">
              <a:spLocks noChangeArrowheads="1"/>
            </p:cNvSpPr>
            <p:nvPr/>
          </p:nvSpPr>
          <p:spPr bwMode="auto">
            <a:xfrm>
              <a:off x="3529" y="853"/>
              <a:ext cx="24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A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1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7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6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4</a:t>
              </a:r>
            </a:p>
          </p:txBody>
        </p:sp>
        <p:sp>
          <p:nvSpPr>
            <p:cNvPr id="36880" name="Text Box 62"/>
            <p:cNvSpPr txBox="1">
              <a:spLocks noChangeArrowheads="1"/>
            </p:cNvSpPr>
            <p:nvPr/>
          </p:nvSpPr>
          <p:spPr bwMode="auto">
            <a:xfrm>
              <a:off x="3899" y="859"/>
              <a:ext cx="33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B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14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8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9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11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81" name="Text Box 63"/>
            <p:cNvSpPr txBox="1">
              <a:spLocks noChangeArrowheads="1"/>
            </p:cNvSpPr>
            <p:nvPr/>
          </p:nvSpPr>
          <p:spPr bwMode="auto">
            <a:xfrm>
              <a:off x="4394" y="865"/>
              <a:ext cx="255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Arial" charset="0"/>
                </a:rPr>
                <a:t>D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5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5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4</a:t>
              </a:r>
            </a:p>
            <a:p>
              <a:pPr algn="r"/>
              <a:endParaRPr lang="en-US" sz="2400">
                <a:latin typeface="Arial" charset="0"/>
              </a:endParaRPr>
            </a:p>
            <a:p>
              <a:pPr algn="r"/>
              <a:r>
                <a:rPr lang="en-US" sz="2400">
                  <a:latin typeface="Arial" charset="0"/>
                </a:rPr>
                <a:t>2</a:t>
              </a:r>
            </a:p>
          </p:txBody>
        </p:sp>
        <p:sp>
          <p:nvSpPr>
            <p:cNvPr id="36882" name="Line 64"/>
            <p:cNvSpPr>
              <a:spLocks noChangeShapeType="1"/>
            </p:cNvSpPr>
            <p:nvPr/>
          </p:nvSpPr>
          <p:spPr bwMode="auto">
            <a:xfrm>
              <a:off x="3066" y="1194"/>
              <a:ext cx="1584" cy="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65"/>
            <p:cNvSpPr>
              <a:spLocks noChangeShapeType="1"/>
            </p:cNvSpPr>
            <p:nvPr/>
          </p:nvSpPr>
          <p:spPr bwMode="auto">
            <a:xfrm flipH="1">
              <a:off x="3486" y="978"/>
              <a:ext cx="0" cy="197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66"/>
            <p:cNvSpPr>
              <a:spLocks noChangeArrowheads="1"/>
            </p:cNvSpPr>
            <p:nvPr/>
          </p:nvSpPr>
          <p:spPr bwMode="auto">
            <a:xfrm>
              <a:off x="3516" y="1326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Oval 67"/>
            <p:cNvSpPr>
              <a:spLocks noChangeArrowheads="1"/>
            </p:cNvSpPr>
            <p:nvPr/>
          </p:nvSpPr>
          <p:spPr bwMode="auto">
            <a:xfrm>
              <a:off x="4380" y="1800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Oval 68"/>
            <p:cNvSpPr>
              <a:spLocks noChangeArrowheads="1"/>
            </p:cNvSpPr>
            <p:nvPr/>
          </p:nvSpPr>
          <p:spPr bwMode="auto">
            <a:xfrm>
              <a:off x="4392" y="2256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Oval 69"/>
            <p:cNvSpPr>
              <a:spLocks noChangeArrowheads="1"/>
            </p:cNvSpPr>
            <p:nvPr/>
          </p:nvSpPr>
          <p:spPr bwMode="auto">
            <a:xfrm>
              <a:off x="4392" y="2718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Text Box 70"/>
            <p:cNvSpPr txBox="1">
              <a:spLocks noChangeArrowheads="1"/>
            </p:cNvSpPr>
            <p:nvPr/>
          </p:nvSpPr>
          <p:spPr bwMode="auto">
            <a:xfrm>
              <a:off x="3069" y="77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Arial" charset="0"/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89" name="Text Box 71"/>
            <p:cNvSpPr txBox="1">
              <a:spLocks noChangeArrowheads="1"/>
            </p:cNvSpPr>
            <p:nvPr/>
          </p:nvSpPr>
          <p:spPr bwMode="auto">
            <a:xfrm>
              <a:off x="3281" y="677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  <a:latin typeface="Arial" charset="0"/>
                </a:rPr>
                <a:t>cost to destination via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90" name="Text Box 72"/>
            <p:cNvSpPr txBox="1">
              <a:spLocks noChangeArrowheads="1"/>
            </p:cNvSpPr>
            <p:nvPr/>
          </p:nvSpPr>
          <p:spPr bwMode="auto">
            <a:xfrm rot="-5366545">
              <a:off x="2602" y="2094"/>
              <a:ext cx="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  <a:latin typeface="Arial" charset="0"/>
                </a:rPr>
                <a:t>destination</a:t>
              </a:r>
              <a:endParaRPr lang="en-US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36869" name="Text Box 106"/>
          <p:cNvSpPr txBox="1">
            <a:spLocks noChangeArrowheads="1"/>
          </p:cNvSpPr>
          <p:nvPr/>
        </p:nvSpPr>
        <p:spPr bwMode="auto">
          <a:xfrm>
            <a:off x="5194300" y="1811338"/>
            <a:ext cx="4048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Arial" charset="0"/>
              </a:rPr>
              <a:t> 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A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B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C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0" name="Text Box 107"/>
          <p:cNvSpPr txBox="1">
            <a:spLocks noChangeArrowheads="1"/>
          </p:cNvSpPr>
          <p:nvPr/>
        </p:nvSpPr>
        <p:spPr bwMode="auto">
          <a:xfrm>
            <a:off x="5873750" y="1811338"/>
            <a:ext cx="6588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Arial" charset="0"/>
              </a:rPr>
              <a:t> 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A,1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D,5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D,4</a:t>
            </a:r>
          </a:p>
          <a:p>
            <a:pPr algn="r"/>
            <a:endParaRPr lang="en-US" sz="2400">
              <a:latin typeface="Arial" charset="0"/>
            </a:endParaRPr>
          </a:p>
          <a:p>
            <a:pPr algn="r"/>
            <a:r>
              <a:rPr lang="en-US" sz="2400">
                <a:latin typeface="Arial" charset="0"/>
              </a:rPr>
              <a:t>D,4</a:t>
            </a:r>
          </a:p>
        </p:txBody>
      </p:sp>
      <p:sp>
        <p:nvSpPr>
          <p:cNvPr id="36871" name="Line 110"/>
          <p:cNvSpPr>
            <a:spLocks noChangeShapeType="1"/>
          </p:cNvSpPr>
          <p:nvPr/>
        </p:nvSpPr>
        <p:spPr bwMode="auto">
          <a:xfrm>
            <a:off x="5029200" y="2362200"/>
            <a:ext cx="25146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11"/>
          <p:cNvSpPr>
            <a:spLocks noChangeShapeType="1"/>
          </p:cNvSpPr>
          <p:nvPr/>
        </p:nvSpPr>
        <p:spPr bwMode="auto">
          <a:xfrm flipH="1">
            <a:off x="5695950" y="2019300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17"/>
          <p:cNvSpPr txBox="1">
            <a:spLocks noChangeArrowheads="1"/>
          </p:cNvSpPr>
          <p:nvPr/>
        </p:nvSpPr>
        <p:spPr bwMode="auto">
          <a:xfrm>
            <a:off x="5751513" y="1712913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Outgoing link </a:t>
            </a:r>
          </a:p>
          <a:p>
            <a:r>
              <a:rPr lang="en-US">
                <a:solidFill>
                  <a:schemeClr val="accent2"/>
                </a:solidFill>
                <a:latin typeface="Arial" charset="0"/>
              </a:rPr>
              <a:t>to use, cost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4" name="Text Box 118"/>
          <p:cNvSpPr txBox="1">
            <a:spLocks noChangeArrowheads="1"/>
          </p:cNvSpPr>
          <p:nvPr/>
        </p:nvSpPr>
        <p:spPr bwMode="auto">
          <a:xfrm rot="-5366545">
            <a:off x="4291807" y="3791743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  <a:latin typeface="Arial" charset="0"/>
              </a:rPr>
              <a:t>destination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75" name="Text Box 119"/>
          <p:cNvSpPr txBox="1">
            <a:spLocks noChangeArrowheads="1"/>
          </p:cNvSpPr>
          <p:nvPr/>
        </p:nvSpPr>
        <p:spPr bwMode="auto">
          <a:xfrm>
            <a:off x="1627188" y="5627688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Distance table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6" name="Text Box 120"/>
          <p:cNvSpPr txBox="1">
            <a:spLocks noChangeArrowheads="1"/>
          </p:cNvSpPr>
          <p:nvPr/>
        </p:nvSpPr>
        <p:spPr bwMode="auto">
          <a:xfrm>
            <a:off x="5265738" y="5589588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Routing table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6877" name="Line 121"/>
          <p:cNvSpPr>
            <a:spLocks noChangeShapeType="1"/>
          </p:cNvSpPr>
          <p:nvPr/>
        </p:nvSpPr>
        <p:spPr bwMode="auto">
          <a:xfrm>
            <a:off x="3895725" y="584835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83EBA3-B53E-4458-86B4-F851D90F353F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Distance Vector Routing: overview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62075"/>
            <a:ext cx="37814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Iterative, asynchronous: </a:t>
            </a:r>
            <a:r>
              <a:rPr lang="en-US" sz="2000" smtClean="0"/>
              <a:t>each local iteration caused by: </a:t>
            </a:r>
          </a:p>
          <a:p>
            <a:r>
              <a:rPr lang="en-US" sz="2000" smtClean="0"/>
              <a:t>local link cost change </a:t>
            </a:r>
          </a:p>
          <a:p>
            <a:r>
              <a:rPr lang="en-US" sz="2000" smtClean="0"/>
              <a:t>message from neighbor: its least cost path change from neighbor</a:t>
            </a:r>
          </a:p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Distributed:</a:t>
            </a:r>
            <a:endParaRPr lang="en-US" sz="2000" smtClean="0"/>
          </a:p>
          <a:p>
            <a:r>
              <a:rPr lang="en-US" sz="2000" smtClean="0"/>
              <a:t>each node notifies neighbors </a:t>
            </a:r>
            <a:r>
              <a:rPr lang="en-US" sz="2000" i="1" smtClean="0"/>
              <a:t>only</a:t>
            </a:r>
            <a:r>
              <a:rPr lang="en-US" sz="2000" smtClean="0"/>
              <a:t> when its least cost path to any destination changes</a:t>
            </a:r>
          </a:p>
          <a:p>
            <a:pPr lvl="1"/>
            <a:r>
              <a:rPr lang="en-US" sz="1800" smtClean="0"/>
              <a:t>neighbors then notify their neighbors if necessary</a:t>
            </a:r>
            <a:endParaRPr lang="en-US" sz="200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229225" y="1762125"/>
            <a:ext cx="3552825" cy="4446588"/>
            <a:chOff x="3354" y="954"/>
            <a:chExt cx="2238" cy="2801"/>
          </a:xfrm>
        </p:grpSpPr>
        <p:sp>
          <p:nvSpPr>
            <p:cNvPr id="37895" name="Text Box 16"/>
            <p:cNvSpPr txBox="1">
              <a:spLocks noChangeArrowheads="1"/>
            </p:cNvSpPr>
            <p:nvPr/>
          </p:nvSpPr>
          <p:spPr bwMode="auto">
            <a:xfrm>
              <a:off x="3372" y="954"/>
              <a:ext cx="2220" cy="2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Arial" charset="0"/>
                </a:rPr>
                <a:t>wait</a:t>
              </a:r>
              <a:r>
                <a:rPr lang="en-US" sz="2000">
                  <a:latin typeface="Arial" charset="0"/>
                </a:rPr>
                <a:t> for (change in local link cost of msg from neighbor)</a:t>
              </a:r>
            </a:p>
            <a:p>
              <a:pPr>
                <a:spcBef>
                  <a:spcPct val="50000"/>
                </a:spcBef>
              </a:pPr>
              <a:endParaRPr lang="en-US" sz="20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Arial" charset="0"/>
                </a:rPr>
                <a:t>recompute</a:t>
              </a:r>
              <a:r>
                <a:rPr lang="en-US" sz="2000">
                  <a:latin typeface="Arial" charset="0"/>
                </a:rPr>
                <a:t> distance table</a:t>
              </a:r>
            </a:p>
            <a:p>
              <a:pPr>
                <a:spcBef>
                  <a:spcPct val="50000"/>
                </a:spcBef>
              </a:pPr>
              <a:endParaRPr lang="en-US" sz="20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if least cost path to any dest has changed, </a:t>
              </a:r>
              <a:r>
                <a:rPr lang="en-US" sz="2400" i="1">
                  <a:solidFill>
                    <a:schemeClr val="accent2"/>
                  </a:solidFill>
                  <a:latin typeface="Arial" charset="0"/>
                </a:rPr>
                <a:t>notify</a:t>
              </a:r>
              <a:r>
                <a:rPr lang="en-US" sz="2000">
                  <a:latin typeface="Arial" charset="0"/>
                </a:rPr>
                <a:t> neighbors </a:t>
              </a:r>
              <a:endParaRPr lang="en-US" sz="24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7896" name="Line 17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18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Freeform 19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>
                <a:gd name="T0" fmla="*/ 960 w 978"/>
                <a:gd name="T1" fmla="*/ 2010 h 2256"/>
                <a:gd name="T2" fmla="*/ 961 w 978"/>
                <a:gd name="T3" fmla="*/ 2256 h 2256"/>
                <a:gd name="T4" fmla="*/ 0 w 978"/>
                <a:gd name="T5" fmla="*/ 2256 h 2256"/>
                <a:gd name="T6" fmla="*/ 0 w 978"/>
                <a:gd name="T7" fmla="*/ 0 h 2256"/>
                <a:gd name="T8" fmla="*/ 978 w 978"/>
                <a:gd name="T9" fmla="*/ 0 h 2256"/>
                <a:gd name="T10" fmla="*/ 978 w 978"/>
                <a:gd name="T11" fmla="*/ 155 h 2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2256"/>
                <a:gd name="T20" fmla="*/ 978 w 978"/>
                <a:gd name="T21" fmla="*/ 2256 h 2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Text Box 21"/>
          <p:cNvSpPr txBox="1">
            <a:spLocks noChangeArrowheads="1"/>
          </p:cNvSpPr>
          <p:nvPr/>
        </p:nvSpPr>
        <p:spPr bwMode="auto">
          <a:xfrm>
            <a:off x="4873625" y="1379538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Each node: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7A11E-BB5F-4E81-B5A5-B3F29A2B823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&amp; Why Protocol?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ahoma" pitchFamily="34" charset="0"/>
              </a:rPr>
              <a:t>All communication activity in Internet governed by protocols</a:t>
            </a:r>
            <a:endParaRPr lang="en-AU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400" dirty="0" smtClean="0">
                <a:latin typeface="Tahoma" pitchFamily="34" charset="0"/>
              </a:rPr>
              <a:t>A </a:t>
            </a:r>
            <a:r>
              <a:rPr lang="en-AU" sz="2400" i="1" dirty="0" smtClean="0">
                <a:latin typeface="Tahoma" pitchFamily="34" charset="0"/>
              </a:rPr>
              <a:t>network protocol</a:t>
            </a:r>
            <a:r>
              <a:rPr lang="en-AU" sz="2400" dirty="0" smtClean="0">
                <a:latin typeface="Tahoma" pitchFamily="34" charset="0"/>
              </a:rPr>
              <a:t> or </a:t>
            </a:r>
            <a:r>
              <a:rPr lang="en-AU" sz="2400" i="1" dirty="0" smtClean="0">
                <a:latin typeface="Tahoma" pitchFamily="34" charset="0"/>
              </a:rPr>
              <a:t>computer communication protocol</a:t>
            </a:r>
            <a:r>
              <a:rPr lang="en-AU" sz="2400" dirty="0" smtClean="0">
                <a:latin typeface="Tahoma" pitchFamily="34" charset="0"/>
              </a:rPr>
              <a:t> is a set of rules that specify the format and meaning of messages exchanged between computers across a network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>
                <a:latin typeface="Tahoma" pitchFamily="34" charset="0"/>
              </a:rPr>
              <a:t>Format is sometimes called </a:t>
            </a:r>
            <a:r>
              <a:rPr lang="en-AU" sz="2000" i="1" dirty="0" smtClean="0">
                <a:latin typeface="Tahoma" pitchFamily="34" charset="0"/>
              </a:rPr>
              <a:t>syntax</a:t>
            </a:r>
            <a:r>
              <a:rPr lang="en-AU" sz="2000" dirty="0" smtClean="0">
                <a:latin typeface="Tahoma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>
                <a:latin typeface="Tahoma" pitchFamily="34" charset="0"/>
              </a:rPr>
              <a:t>Meaning is sometimes called </a:t>
            </a:r>
            <a:r>
              <a:rPr lang="en-AU" sz="2000" i="1" dirty="0" smtClean="0">
                <a:latin typeface="Tahoma" pitchFamily="34" charset="0"/>
              </a:rPr>
              <a:t>semantics</a:t>
            </a:r>
            <a:r>
              <a:rPr lang="en-AU" sz="20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AU" sz="2400" dirty="0" smtClean="0">
                <a:latin typeface="Tahoma" pitchFamily="34" charset="0"/>
              </a:rPr>
              <a:t>Protocols are implemented by </a:t>
            </a:r>
            <a:r>
              <a:rPr lang="en-AU" sz="2400" i="1" dirty="0" smtClean="0">
                <a:latin typeface="Tahoma" pitchFamily="34" charset="0"/>
              </a:rPr>
              <a:t>protocol software</a:t>
            </a:r>
            <a:r>
              <a:rPr lang="en-AU" sz="2400" dirty="0" smtClean="0">
                <a:latin typeface="Tahoma" pitchFamily="34" charset="0"/>
              </a:rPr>
              <a:t> </a:t>
            </a:r>
            <a:br>
              <a:rPr lang="en-AU" sz="2400" dirty="0" smtClean="0">
                <a:latin typeface="Tahoma" pitchFamily="34" charset="0"/>
              </a:rPr>
            </a:b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CDFFA-DA23-4FEC-87A1-049D5DA2F82B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Distance Vector Algorithm:</a:t>
            </a:r>
            <a:endParaRPr lang="en-US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66738" y="2192338"/>
            <a:ext cx="8102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  Initialization: </a:t>
            </a:r>
          </a:p>
          <a:p>
            <a:r>
              <a:rPr lang="en-US" sz="2000">
                <a:latin typeface="Arial" charset="0"/>
              </a:rPr>
              <a:t>2   for all adjacent nodes v: </a:t>
            </a:r>
          </a:p>
          <a:p>
            <a:r>
              <a:rPr lang="en-US" sz="2000">
                <a:latin typeface="Arial" charset="0"/>
              </a:rPr>
              <a:t>3      D  (*,v) = infinity        /* the * operator means "for all rows" */ </a:t>
            </a:r>
          </a:p>
          <a:p>
            <a:r>
              <a:rPr lang="en-US" sz="2000">
                <a:latin typeface="Arial" charset="0"/>
              </a:rPr>
              <a:t>4      D  (v,v) = c(X,v) </a:t>
            </a:r>
          </a:p>
          <a:p>
            <a:r>
              <a:rPr lang="en-US" sz="2000">
                <a:latin typeface="Arial" charset="0"/>
              </a:rPr>
              <a:t>5   for all destinations, y </a:t>
            </a:r>
          </a:p>
          <a:p>
            <a:r>
              <a:rPr lang="en-US" sz="2000">
                <a:latin typeface="Arial" charset="0"/>
              </a:rPr>
              <a:t>6      send min  D  (y,w) to each neighbor  /* w over all X's neighbors */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19213" y="27320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319213" y="29987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490788" y="36083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2157413" y="38750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601663" y="1570038"/>
            <a:ext cx="235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At all nodes, X: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A074C7-9996-4351-92B9-84DB071E9F6C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7772400" cy="809625"/>
          </a:xfrm>
        </p:spPr>
        <p:txBody>
          <a:bodyPr/>
          <a:lstStyle/>
          <a:p>
            <a:r>
              <a:rPr lang="en-US" sz="3200" smtClean="0"/>
              <a:t>Distance Vector Algorithm (cont.):</a:t>
            </a:r>
            <a:endParaRPr lang="en-US" smtClean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938213" y="841375"/>
            <a:ext cx="69469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8  </a:t>
            </a:r>
            <a:r>
              <a:rPr lang="en-US" sz="2000" b="1">
                <a:latin typeface="Arial" charset="0"/>
              </a:rPr>
              <a:t>loop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9    </a:t>
            </a:r>
            <a:r>
              <a:rPr lang="en-US" sz="2000" b="1">
                <a:latin typeface="Arial" charset="0"/>
              </a:rPr>
              <a:t>wait</a:t>
            </a:r>
            <a:r>
              <a:rPr lang="en-US" sz="2000">
                <a:latin typeface="Arial" charset="0"/>
              </a:rPr>
              <a:t> (until I see a link cost change to neighbor V </a:t>
            </a:r>
          </a:p>
          <a:p>
            <a:r>
              <a:rPr lang="en-US" sz="2000">
                <a:latin typeface="Arial" charset="0"/>
              </a:rPr>
              <a:t>10         or until I receive update from neighbor V) </a:t>
            </a:r>
          </a:p>
          <a:p>
            <a:r>
              <a:rPr lang="en-US" sz="2000">
                <a:latin typeface="Arial" charset="0"/>
              </a:rPr>
              <a:t>11 </a:t>
            </a:r>
          </a:p>
          <a:p>
            <a:r>
              <a:rPr lang="en-US" sz="2000">
                <a:latin typeface="Arial" charset="0"/>
              </a:rPr>
              <a:t>12   </a:t>
            </a:r>
            <a:r>
              <a:rPr lang="en-US" sz="2000" b="1">
                <a:latin typeface="Arial" charset="0"/>
              </a:rPr>
              <a:t>if</a:t>
            </a:r>
            <a:r>
              <a:rPr lang="en-US" sz="2000">
                <a:latin typeface="Arial" charset="0"/>
              </a:rPr>
              <a:t> (c(X,V) changes by d) </a:t>
            </a:r>
          </a:p>
          <a:p>
            <a:r>
              <a:rPr lang="en-US" sz="2000">
                <a:latin typeface="Arial" charset="0"/>
              </a:rPr>
              <a:t>13    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/* change cost to all dest's via neighbor v by d */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14     /* note: d could be positive or negative */ </a:t>
            </a:r>
          </a:p>
          <a:p>
            <a:r>
              <a:rPr lang="en-US" sz="2000">
                <a:latin typeface="Arial" charset="0"/>
              </a:rPr>
              <a:t>15     for all destinations y:  D  (y,V) =  D  (y,V) + d </a:t>
            </a:r>
          </a:p>
          <a:p>
            <a:r>
              <a:rPr lang="en-US" sz="2000">
                <a:latin typeface="Arial" charset="0"/>
              </a:rPr>
              <a:t>16 </a:t>
            </a:r>
          </a:p>
          <a:p>
            <a:r>
              <a:rPr lang="en-US" sz="2000">
                <a:latin typeface="Arial" charset="0"/>
              </a:rPr>
              <a:t>17   </a:t>
            </a:r>
            <a:r>
              <a:rPr lang="en-US" sz="2000" b="1">
                <a:latin typeface="Arial" charset="0"/>
              </a:rPr>
              <a:t>else if</a:t>
            </a:r>
            <a:r>
              <a:rPr lang="en-US" sz="2000">
                <a:latin typeface="Arial" charset="0"/>
              </a:rPr>
              <a:t> (update received from V wrt destination Y) </a:t>
            </a:r>
          </a:p>
          <a:p>
            <a:r>
              <a:rPr lang="en-US" sz="2000">
                <a:latin typeface="Arial" charset="0"/>
              </a:rPr>
              <a:t>18    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/* shortest path from V to some Y has changed  */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19     /* V has sent a new value for its  min   DV(Y,w) */ </a:t>
            </a:r>
          </a:p>
          <a:p>
            <a:r>
              <a:rPr lang="en-US" sz="2000">
                <a:latin typeface="Arial" charset="0"/>
              </a:rPr>
              <a:t>20     /* call this received new value is "newval"     */ </a:t>
            </a:r>
          </a:p>
          <a:p>
            <a:r>
              <a:rPr lang="en-US" sz="2000">
                <a:latin typeface="Arial" charset="0"/>
              </a:rPr>
              <a:t>21     for the single destination y: D  (Y,V) = c(X,V) + newval </a:t>
            </a:r>
          </a:p>
          <a:p>
            <a:r>
              <a:rPr lang="en-US" sz="2000">
                <a:latin typeface="Arial" charset="0"/>
              </a:rPr>
              <a:t>22 </a:t>
            </a:r>
          </a:p>
          <a:p>
            <a:r>
              <a:rPr lang="en-US" sz="2000">
                <a:latin typeface="Arial" charset="0"/>
              </a:rPr>
              <a:t>23   </a:t>
            </a:r>
            <a:r>
              <a:rPr lang="en-US" sz="2000" b="1">
                <a:latin typeface="Arial" charset="0"/>
              </a:rPr>
              <a:t>if</a:t>
            </a:r>
            <a:r>
              <a:rPr lang="en-US" sz="2000">
                <a:latin typeface="Arial" charset="0"/>
              </a:rPr>
              <a:t> we have a new min   D  (Y,w)for any destination Y </a:t>
            </a:r>
          </a:p>
          <a:p>
            <a:r>
              <a:rPr lang="en-US" sz="2000">
                <a:latin typeface="Arial" charset="0"/>
              </a:rPr>
              <a:t>24      send new value of min   D  (Y,w) to all neighbors </a:t>
            </a:r>
          </a:p>
          <a:p>
            <a:r>
              <a:rPr lang="en-US" sz="2000">
                <a:latin typeface="Arial" charset="0"/>
              </a:rPr>
              <a:t>25 </a:t>
            </a:r>
          </a:p>
          <a:p>
            <a:r>
              <a:rPr lang="en-US" sz="2000">
                <a:latin typeface="Arial" charset="0"/>
              </a:rPr>
              <a:t>26  </a:t>
            </a:r>
            <a:r>
              <a:rPr lang="en-US" sz="2000" b="1">
                <a:latin typeface="Arial" charset="0"/>
              </a:rPr>
              <a:t>forever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5681663" y="42941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2" name="Freeform 11"/>
          <p:cNvSpPr>
            <a:spLocks/>
          </p:cNvSpPr>
          <p:nvPr/>
        </p:nvSpPr>
        <p:spPr bwMode="auto">
          <a:xfrm>
            <a:off x="685800" y="1028700"/>
            <a:ext cx="476250" cy="5715000"/>
          </a:xfrm>
          <a:custGeom>
            <a:avLst/>
            <a:gdLst>
              <a:gd name="T0" fmla="*/ 476250 w 300"/>
              <a:gd name="T1" fmla="*/ 5629275 h 3600"/>
              <a:gd name="T2" fmla="*/ 476250 w 300"/>
              <a:gd name="T3" fmla="*/ 5715000 h 3600"/>
              <a:gd name="T4" fmla="*/ 0 w 300"/>
              <a:gd name="T5" fmla="*/ 5705475 h 3600"/>
              <a:gd name="T6" fmla="*/ 0 w 300"/>
              <a:gd name="T7" fmla="*/ 0 h 3600"/>
              <a:gd name="T8" fmla="*/ 304800 w 3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"/>
              <a:gd name="T16" fmla="*/ 0 h 3600"/>
              <a:gd name="T17" fmla="*/ 300 w 3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" h="3600">
                <a:moveTo>
                  <a:pt x="300" y="3546"/>
                </a:moveTo>
                <a:lnTo>
                  <a:pt x="300" y="3600"/>
                </a:lnTo>
                <a:lnTo>
                  <a:pt x="0" y="359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5422900" y="29130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4213225" y="29035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4213225" y="53133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4565650" y="56181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7" name="Text Box 16"/>
          <p:cNvSpPr txBox="1">
            <a:spLocks noChangeArrowheads="1"/>
          </p:cNvSpPr>
          <p:nvPr/>
        </p:nvSpPr>
        <p:spPr bwMode="auto">
          <a:xfrm>
            <a:off x="4851400" y="47228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3824288" y="55133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9" name="Text Box 18"/>
          <p:cNvSpPr txBox="1">
            <a:spLocks noChangeArrowheads="1"/>
          </p:cNvSpPr>
          <p:nvPr/>
        </p:nvSpPr>
        <p:spPr bwMode="auto">
          <a:xfrm>
            <a:off x="4176713" y="58562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E01A75-7DBB-4B80-968F-4C0014DB6C18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Distance Vector Algorithm: example</a:t>
            </a:r>
            <a:endParaRPr lang="en-US" smtClean="0"/>
          </a:p>
        </p:txBody>
      </p:sp>
      <p:sp>
        <p:nvSpPr>
          <p:cNvPr id="40964" name="Freeform 5"/>
          <p:cNvSpPr>
            <a:spLocks/>
          </p:cNvSpPr>
          <p:nvPr/>
        </p:nvSpPr>
        <p:spPr bwMode="auto">
          <a:xfrm>
            <a:off x="357188" y="3422650"/>
            <a:ext cx="2184400" cy="1212850"/>
          </a:xfrm>
          <a:custGeom>
            <a:avLst/>
            <a:gdLst>
              <a:gd name="T0" fmla="*/ 179387 w 1376"/>
              <a:gd name="T1" fmla="*/ 552450 h 764"/>
              <a:gd name="T2" fmla="*/ 627062 w 1376"/>
              <a:gd name="T3" fmla="*/ 257175 h 764"/>
              <a:gd name="T4" fmla="*/ 1127125 w 1376"/>
              <a:gd name="T5" fmla="*/ 14288 h 764"/>
              <a:gd name="T6" fmla="*/ 1841500 w 1376"/>
              <a:gd name="T7" fmla="*/ 347662 h 764"/>
              <a:gd name="T8" fmla="*/ 2170113 w 1376"/>
              <a:gd name="T9" fmla="*/ 809625 h 764"/>
              <a:gd name="T10" fmla="*/ 1751013 w 1376"/>
              <a:gd name="T11" fmla="*/ 1152525 h 764"/>
              <a:gd name="T12" fmla="*/ 917575 w 1376"/>
              <a:gd name="T13" fmla="*/ 1171575 h 764"/>
              <a:gd name="T14" fmla="*/ 122238 w 1376"/>
              <a:gd name="T15" fmla="*/ 1000125 h 764"/>
              <a:gd name="T16" fmla="*/ 179387 w 1376"/>
              <a:gd name="T17" fmla="*/ 552450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6"/>
              <a:gd name="T28" fmla="*/ 0 h 764"/>
              <a:gd name="T29" fmla="*/ 1376 w 1376"/>
              <a:gd name="T30" fmla="*/ 764 h 7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6" h="764">
                <a:moveTo>
                  <a:pt x="113" y="348"/>
                </a:moveTo>
                <a:cubicBezTo>
                  <a:pt x="166" y="270"/>
                  <a:pt x="296" y="218"/>
                  <a:pt x="395" y="162"/>
                </a:cubicBezTo>
                <a:cubicBezTo>
                  <a:pt x="494" y="106"/>
                  <a:pt x="583" y="0"/>
                  <a:pt x="710" y="9"/>
                </a:cubicBezTo>
                <a:cubicBezTo>
                  <a:pt x="837" y="18"/>
                  <a:pt x="1051" y="136"/>
                  <a:pt x="1160" y="219"/>
                </a:cubicBezTo>
                <a:cubicBezTo>
                  <a:pt x="1269" y="302"/>
                  <a:pt x="1376" y="426"/>
                  <a:pt x="1367" y="510"/>
                </a:cubicBezTo>
                <a:cubicBezTo>
                  <a:pt x="1358" y="594"/>
                  <a:pt x="1234" y="688"/>
                  <a:pt x="1103" y="726"/>
                </a:cubicBezTo>
                <a:cubicBezTo>
                  <a:pt x="972" y="764"/>
                  <a:pt x="749" y="754"/>
                  <a:pt x="578" y="738"/>
                </a:cubicBezTo>
                <a:cubicBezTo>
                  <a:pt x="407" y="722"/>
                  <a:pt x="154" y="695"/>
                  <a:pt x="77" y="630"/>
                </a:cubicBezTo>
                <a:cubicBezTo>
                  <a:pt x="0" y="565"/>
                  <a:pt x="60" y="426"/>
                  <a:pt x="113" y="34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09588" y="3540125"/>
            <a:ext cx="1843087" cy="1071563"/>
            <a:chOff x="-17" y="1286"/>
            <a:chExt cx="1161" cy="675"/>
          </a:xfrm>
        </p:grpSpPr>
        <p:sp>
          <p:nvSpPr>
            <p:cNvPr id="40967" name="Freeform 6"/>
            <p:cNvSpPr>
              <a:spLocks/>
            </p:cNvSpPr>
            <p:nvPr/>
          </p:nvSpPr>
          <p:spPr bwMode="auto">
            <a:xfrm>
              <a:off x="246" y="1476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-14" y="171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-14" y="170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9"/>
            <p:cNvSpPr>
              <a:spLocks noChangeShapeType="1"/>
            </p:cNvSpPr>
            <p:nvPr/>
          </p:nvSpPr>
          <p:spPr bwMode="auto">
            <a:xfrm>
              <a:off x="299" y="170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-14" y="170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-17" y="164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Freeform 23"/>
            <p:cNvSpPr>
              <a:spLocks/>
            </p:cNvSpPr>
            <p:nvPr/>
          </p:nvSpPr>
          <p:spPr bwMode="auto">
            <a:xfrm>
              <a:off x="651" y="1476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Freeform 25"/>
            <p:cNvSpPr>
              <a:spLocks/>
            </p:cNvSpPr>
            <p:nvPr/>
          </p:nvSpPr>
          <p:spPr bwMode="auto">
            <a:xfrm>
              <a:off x="303" y="1740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1" y="1598"/>
              <a:ext cx="232" cy="250"/>
              <a:chOff x="2940" y="2429"/>
              <a:chExt cx="235" cy="250"/>
            </a:xfrm>
          </p:grpSpPr>
          <p:sp>
            <p:nvSpPr>
              <p:cNvPr id="40997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8" name="Text Box 29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828" y="1610"/>
              <a:ext cx="316" cy="250"/>
              <a:chOff x="1740" y="2306"/>
              <a:chExt cx="316" cy="250"/>
            </a:xfrm>
          </p:grpSpPr>
          <p:sp>
            <p:nvSpPr>
              <p:cNvPr id="40989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0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1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2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993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1788" y="2306"/>
                <a:ext cx="227" cy="250"/>
                <a:chOff x="2943" y="2429"/>
                <a:chExt cx="230" cy="250"/>
              </a:xfrm>
            </p:grpSpPr>
            <p:sp>
              <p:nvSpPr>
                <p:cNvPr id="40995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3" y="2429"/>
                  <a:ext cx="23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40977" name="Text Box 54"/>
            <p:cNvSpPr txBox="1">
              <a:spLocks noChangeArrowheads="1"/>
            </p:cNvSpPr>
            <p:nvPr/>
          </p:nvSpPr>
          <p:spPr bwMode="auto">
            <a:xfrm>
              <a:off x="731" y="14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978" name="Text Box 55"/>
            <p:cNvSpPr txBox="1">
              <a:spLocks noChangeArrowheads="1"/>
            </p:cNvSpPr>
            <p:nvPr/>
          </p:nvSpPr>
          <p:spPr bwMode="auto">
            <a:xfrm>
              <a:off x="192" y="139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979" name="Text Box 56"/>
            <p:cNvSpPr txBox="1">
              <a:spLocks noChangeArrowheads="1"/>
            </p:cNvSpPr>
            <p:nvPr/>
          </p:nvSpPr>
          <p:spPr bwMode="auto">
            <a:xfrm>
              <a:off x="477" y="173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7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408" y="1286"/>
              <a:ext cx="316" cy="250"/>
              <a:chOff x="1740" y="2306"/>
              <a:chExt cx="316" cy="250"/>
            </a:xfrm>
          </p:grpSpPr>
          <p:sp>
            <p:nvSpPr>
              <p:cNvPr id="40981" name="Oval 6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2" name="Line 6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Line 6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Rectangle 6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0985" name="Oval 6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>
                <a:off x="1792" y="2306"/>
                <a:ext cx="218" cy="250"/>
                <a:chOff x="2947" y="2429"/>
                <a:chExt cx="221" cy="250"/>
              </a:xfrm>
            </p:grpSpPr>
            <p:sp>
              <p:nvSpPr>
                <p:cNvPr id="40987" name="Rectangle 6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8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947" y="2429"/>
                  <a:ext cx="22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pic>
        <p:nvPicPr>
          <p:cNvPr id="40966" name="Picture 70" descr="dvexam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1552575"/>
            <a:ext cx="5548313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7D724-3DEF-4A4F-8F47-DB4718114AC8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9550"/>
            <a:ext cx="7772400" cy="1143000"/>
          </a:xfrm>
        </p:spPr>
        <p:txBody>
          <a:bodyPr/>
          <a:lstStyle/>
          <a:p>
            <a:r>
              <a:rPr lang="en-US" sz="3600" smtClean="0"/>
              <a:t>Intra-AS and Inter-AS routing</a:t>
            </a:r>
            <a:endParaRPr lang="en-US" smtClean="0"/>
          </a:p>
        </p:txBody>
      </p:sp>
      <p:pic>
        <p:nvPicPr>
          <p:cNvPr id="47108" name="Picture 3" descr="gater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7288" y="4076700"/>
            <a:ext cx="42449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870575" y="1308100"/>
            <a:ext cx="2873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Gateways:</a:t>
            </a:r>
            <a:endParaRPr lang="en-US" sz="2000"/>
          </a:p>
          <a:p>
            <a:pPr lvl="1">
              <a:buFontTx/>
              <a:buChar char="•"/>
            </a:pPr>
            <a:r>
              <a:rPr lang="en-US" sz="2000"/>
              <a:t>perform inter-AS routing amongst themselves</a:t>
            </a:r>
          </a:p>
          <a:p>
            <a:pPr lvl="1">
              <a:buFontTx/>
              <a:buChar char="•"/>
            </a:pPr>
            <a:r>
              <a:rPr lang="en-US" sz="2000"/>
              <a:t>perform intra-AS routers with other routers in their AS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84175" y="4575175"/>
            <a:ext cx="2644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inter-AS, intra-AS routing in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gateway A.c</a:t>
            </a:r>
            <a:endParaRPr 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6565900" y="422275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network layer</a:t>
            </a:r>
            <a:endParaRPr 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661150" y="4622800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link layer</a:t>
            </a:r>
            <a:endParaRPr lang="en-US" sz="2000"/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823075" y="5013325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physical layer</a:t>
            </a:r>
            <a:endParaRPr lang="en-US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 flipH="1">
            <a:off x="5981700" y="4429125"/>
            <a:ext cx="552450" cy="342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 flipH="1">
            <a:off x="6038850" y="4867275"/>
            <a:ext cx="657225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 flipH="1">
            <a:off x="6067425" y="5238750"/>
            <a:ext cx="809625" cy="752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Freeform 12"/>
          <p:cNvSpPr>
            <a:spLocks/>
          </p:cNvSpPr>
          <p:nvPr/>
        </p:nvSpPr>
        <p:spPr bwMode="auto">
          <a:xfrm>
            <a:off x="4537075" y="2179638"/>
            <a:ext cx="1844675" cy="862012"/>
          </a:xfrm>
          <a:custGeom>
            <a:avLst/>
            <a:gdLst>
              <a:gd name="T0" fmla="*/ 88900 w 1162"/>
              <a:gd name="T1" fmla="*/ 257175 h 543"/>
              <a:gd name="T2" fmla="*/ 584200 w 1162"/>
              <a:gd name="T3" fmla="*/ 22225 h 543"/>
              <a:gd name="T4" fmla="*/ 1492250 w 1162"/>
              <a:gd name="T5" fmla="*/ 125412 h 543"/>
              <a:gd name="T6" fmla="*/ 1816100 w 1162"/>
              <a:gd name="T7" fmla="*/ 379412 h 543"/>
              <a:gd name="T8" fmla="*/ 1663700 w 1162"/>
              <a:gd name="T9" fmla="*/ 715962 h 543"/>
              <a:gd name="T10" fmla="*/ 930275 w 1162"/>
              <a:gd name="T11" fmla="*/ 858837 h 543"/>
              <a:gd name="T12" fmla="*/ 139700 w 1162"/>
              <a:gd name="T13" fmla="*/ 696912 h 543"/>
              <a:gd name="T14" fmla="*/ 88900 w 1162"/>
              <a:gd name="T15" fmla="*/ 257175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Freeform 13"/>
          <p:cNvSpPr>
            <a:spLocks/>
          </p:cNvSpPr>
          <p:nvPr/>
        </p:nvSpPr>
        <p:spPr bwMode="auto">
          <a:xfrm>
            <a:off x="117475" y="2163763"/>
            <a:ext cx="1901825" cy="715962"/>
          </a:xfrm>
          <a:custGeom>
            <a:avLst/>
            <a:gdLst>
              <a:gd name="T0" fmla="*/ 139700 w 1198"/>
              <a:gd name="T1" fmla="*/ 287337 h 451"/>
              <a:gd name="T2" fmla="*/ 285750 w 1198"/>
              <a:gd name="T3" fmla="*/ 141287 h 451"/>
              <a:gd name="T4" fmla="*/ 711200 w 1198"/>
              <a:gd name="T5" fmla="*/ 77787 h 451"/>
              <a:gd name="T6" fmla="*/ 1568450 w 1198"/>
              <a:gd name="T7" fmla="*/ 39687 h 451"/>
              <a:gd name="T8" fmla="*/ 1874838 w 1198"/>
              <a:gd name="T9" fmla="*/ 312737 h 451"/>
              <a:gd name="T10" fmla="*/ 1411287 w 1198"/>
              <a:gd name="T11" fmla="*/ 655637 h 451"/>
              <a:gd name="T12" fmla="*/ 487362 w 1198"/>
              <a:gd name="T13" fmla="*/ 674687 h 451"/>
              <a:gd name="T14" fmla="*/ 57150 w 1198"/>
              <a:gd name="T15" fmla="*/ 534987 h 451"/>
              <a:gd name="T16" fmla="*/ 139700 w 1198"/>
              <a:gd name="T17" fmla="*/ 28733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1806575" y="2374900"/>
            <a:ext cx="2832100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Freeform 15"/>
          <p:cNvSpPr>
            <a:spLocks/>
          </p:cNvSpPr>
          <p:nvPr/>
        </p:nvSpPr>
        <p:spPr bwMode="auto">
          <a:xfrm>
            <a:off x="1433513" y="2692400"/>
            <a:ext cx="2513012" cy="1082675"/>
          </a:xfrm>
          <a:custGeom>
            <a:avLst/>
            <a:gdLst>
              <a:gd name="T0" fmla="*/ 246062 w 1583"/>
              <a:gd name="T1" fmla="*/ 355600 h 682"/>
              <a:gd name="T2" fmla="*/ 646112 w 1583"/>
              <a:gd name="T3" fmla="*/ 117475 h 682"/>
              <a:gd name="T4" fmla="*/ 1246187 w 1583"/>
              <a:gd name="T5" fmla="*/ 31750 h 682"/>
              <a:gd name="T6" fmla="*/ 1836737 w 1583"/>
              <a:gd name="T7" fmla="*/ 307975 h 682"/>
              <a:gd name="T8" fmla="*/ 2482850 w 1583"/>
              <a:gd name="T9" fmla="*/ 679450 h 682"/>
              <a:gd name="T10" fmla="*/ 2019300 w 1583"/>
              <a:gd name="T11" fmla="*/ 1022350 h 682"/>
              <a:gd name="T12" fmla="*/ 1095375 w 1583"/>
              <a:gd name="T13" fmla="*/ 1041400 h 682"/>
              <a:gd name="T14" fmla="*/ 141287 w 1583"/>
              <a:gd name="T15" fmla="*/ 946150 h 682"/>
              <a:gd name="T16" fmla="*/ 246062 w 1583"/>
              <a:gd name="T17" fmla="*/ 355600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Oval 16"/>
          <p:cNvSpPr>
            <a:spLocks noChangeArrowheads="1"/>
          </p:cNvSpPr>
          <p:nvPr/>
        </p:nvSpPr>
        <p:spPr bwMode="auto">
          <a:xfrm>
            <a:off x="414338" y="2555875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414338" y="25447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8"/>
          <p:cNvSpPr>
            <a:spLocks noChangeShapeType="1"/>
          </p:cNvSpPr>
          <p:nvPr/>
        </p:nvSpPr>
        <p:spPr bwMode="auto">
          <a:xfrm>
            <a:off x="911225" y="25447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19"/>
          <p:cNvSpPr>
            <a:spLocks noChangeArrowheads="1"/>
          </p:cNvSpPr>
          <p:nvPr/>
        </p:nvSpPr>
        <p:spPr bwMode="auto">
          <a:xfrm>
            <a:off x="414338" y="2544763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7125" name="Oval 20"/>
          <p:cNvSpPr>
            <a:spLocks noChangeArrowheads="1"/>
          </p:cNvSpPr>
          <p:nvPr/>
        </p:nvSpPr>
        <p:spPr bwMode="auto">
          <a:xfrm>
            <a:off x="409575" y="2451100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547688" y="2471738"/>
            <a:ext cx="223837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Text Box 22"/>
          <p:cNvSpPr txBox="1">
            <a:spLocks noChangeArrowheads="1"/>
          </p:cNvSpPr>
          <p:nvPr/>
        </p:nvSpPr>
        <p:spPr bwMode="auto">
          <a:xfrm>
            <a:off x="508000" y="2374900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128" name="Oval 23"/>
          <p:cNvSpPr>
            <a:spLocks noChangeArrowheads="1"/>
          </p:cNvSpPr>
          <p:nvPr/>
        </p:nvSpPr>
        <p:spPr bwMode="auto">
          <a:xfrm>
            <a:off x="2347913" y="3517900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4"/>
          <p:cNvSpPr>
            <a:spLocks noChangeShapeType="1"/>
          </p:cNvSpPr>
          <p:nvPr/>
        </p:nvSpPr>
        <p:spPr bwMode="auto">
          <a:xfrm>
            <a:off x="2347913" y="35067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Line 25"/>
          <p:cNvSpPr>
            <a:spLocks noChangeShapeType="1"/>
          </p:cNvSpPr>
          <p:nvPr/>
        </p:nvSpPr>
        <p:spPr bwMode="auto">
          <a:xfrm>
            <a:off x="2844800" y="35067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Rectangle 26"/>
          <p:cNvSpPr>
            <a:spLocks noChangeArrowheads="1"/>
          </p:cNvSpPr>
          <p:nvPr/>
        </p:nvSpPr>
        <p:spPr bwMode="auto">
          <a:xfrm>
            <a:off x="2347913" y="3506788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7132" name="Oval 27"/>
          <p:cNvSpPr>
            <a:spLocks noChangeArrowheads="1"/>
          </p:cNvSpPr>
          <p:nvPr/>
        </p:nvSpPr>
        <p:spPr bwMode="auto">
          <a:xfrm>
            <a:off x="2343150" y="34131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432050" y="3327400"/>
            <a:ext cx="334963" cy="396875"/>
            <a:chOff x="2951" y="2429"/>
            <a:chExt cx="214" cy="250"/>
          </a:xfrm>
        </p:grpSpPr>
        <p:sp>
          <p:nvSpPr>
            <p:cNvPr id="47246" name="Rectangle 2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47" name="Text Box 30"/>
            <p:cNvSpPr txBox="1">
              <a:spLocks noChangeArrowheads="1"/>
            </p:cNvSpPr>
            <p:nvPr/>
          </p:nvSpPr>
          <p:spPr bwMode="auto">
            <a:xfrm>
              <a:off x="2951" y="2429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7134" name="Freeform 31"/>
          <p:cNvSpPr>
            <a:spLocks/>
          </p:cNvSpPr>
          <p:nvPr/>
        </p:nvSpPr>
        <p:spPr bwMode="auto">
          <a:xfrm>
            <a:off x="3071813" y="2519363"/>
            <a:ext cx="781050" cy="790575"/>
          </a:xfrm>
          <a:custGeom>
            <a:avLst/>
            <a:gdLst>
              <a:gd name="T0" fmla="*/ 123825 w 492"/>
              <a:gd name="T1" fmla="*/ 790575 h 498"/>
              <a:gd name="T2" fmla="*/ 0 w 492"/>
              <a:gd name="T3" fmla="*/ 0 h 498"/>
              <a:gd name="T4" fmla="*/ 781050 w 492"/>
              <a:gd name="T5" fmla="*/ 0 h 498"/>
              <a:gd name="T6" fmla="*/ 628650 w 492"/>
              <a:gd name="T7" fmla="*/ 790575 h 498"/>
              <a:gd name="T8" fmla="*/ 123825 w 492"/>
              <a:gd name="T9" fmla="*/ 790575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498"/>
              <a:gd name="T17" fmla="*/ 492 w 492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498">
                <a:moveTo>
                  <a:pt x="78" y="498"/>
                </a:moveTo>
                <a:lnTo>
                  <a:pt x="0" y="0"/>
                </a:lnTo>
                <a:lnTo>
                  <a:pt x="492" y="0"/>
                </a:lnTo>
                <a:lnTo>
                  <a:pt x="396" y="498"/>
                </a:lnTo>
                <a:lnTo>
                  <a:pt x="78" y="498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Freeform 32"/>
          <p:cNvSpPr>
            <a:spLocks/>
          </p:cNvSpPr>
          <p:nvPr/>
        </p:nvSpPr>
        <p:spPr bwMode="auto">
          <a:xfrm>
            <a:off x="2152650" y="2076450"/>
            <a:ext cx="781050" cy="790575"/>
          </a:xfrm>
          <a:custGeom>
            <a:avLst/>
            <a:gdLst>
              <a:gd name="T0" fmla="*/ 123825 w 492"/>
              <a:gd name="T1" fmla="*/ 790575 h 498"/>
              <a:gd name="T2" fmla="*/ 0 w 492"/>
              <a:gd name="T3" fmla="*/ 0 h 498"/>
              <a:gd name="T4" fmla="*/ 781050 w 492"/>
              <a:gd name="T5" fmla="*/ 0 h 498"/>
              <a:gd name="T6" fmla="*/ 628650 w 492"/>
              <a:gd name="T7" fmla="*/ 790575 h 498"/>
              <a:gd name="T8" fmla="*/ 123825 w 492"/>
              <a:gd name="T9" fmla="*/ 790575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498"/>
              <a:gd name="T17" fmla="*/ 492 w 492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498">
                <a:moveTo>
                  <a:pt x="78" y="498"/>
                </a:moveTo>
                <a:lnTo>
                  <a:pt x="0" y="0"/>
                </a:lnTo>
                <a:lnTo>
                  <a:pt x="492" y="0"/>
                </a:lnTo>
                <a:lnTo>
                  <a:pt x="396" y="498"/>
                </a:lnTo>
                <a:lnTo>
                  <a:pt x="78" y="49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Freeform 33"/>
          <p:cNvSpPr>
            <a:spLocks/>
          </p:cNvSpPr>
          <p:nvPr/>
        </p:nvSpPr>
        <p:spPr bwMode="auto">
          <a:xfrm>
            <a:off x="1162050" y="1549400"/>
            <a:ext cx="781050" cy="774700"/>
          </a:xfrm>
          <a:custGeom>
            <a:avLst/>
            <a:gdLst>
              <a:gd name="T0" fmla="*/ 133350 w 492"/>
              <a:gd name="T1" fmla="*/ 771525 h 488"/>
              <a:gd name="T2" fmla="*/ 0 w 492"/>
              <a:gd name="T3" fmla="*/ 0 h 488"/>
              <a:gd name="T4" fmla="*/ 781050 w 492"/>
              <a:gd name="T5" fmla="*/ 0 h 488"/>
              <a:gd name="T6" fmla="*/ 641350 w 492"/>
              <a:gd name="T7" fmla="*/ 774700 h 488"/>
              <a:gd name="T8" fmla="*/ 133350 w 492"/>
              <a:gd name="T9" fmla="*/ 771525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488"/>
              <a:gd name="T17" fmla="*/ 492 w 492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488">
                <a:moveTo>
                  <a:pt x="84" y="486"/>
                </a:moveTo>
                <a:lnTo>
                  <a:pt x="0" y="0"/>
                </a:lnTo>
                <a:lnTo>
                  <a:pt x="492" y="0"/>
                </a:lnTo>
                <a:lnTo>
                  <a:pt x="404" y="488"/>
                </a:lnTo>
                <a:lnTo>
                  <a:pt x="84" y="486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4"/>
          <p:cNvSpPr>
            <a:spLocks noChangeArrowheads="1"/>
          </p:cNvSpPr>
          <p:nvPr/>
        </p:nvSpPr>
        <p:spPr bwMode="auto">
          <a:xfrm>
            <a:off x="1304925" y="234632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5"/>
          <p:cNvSpPr>
            <a:spLocks noChangeShapeType="1"/>
          </p:cNvSpPr>
          <p:nvPr/>
        </p:nvSpPr>
        <p:spPr bwMode="auto">
          <a:xfrm>
            <a:off x="1304925" y="23352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6"/>
          <p:cNvSpPr>
            <a:spLocks noChangeShapeType="1"/>
          </p:cNvSpPr>
          <p:nvPr/>
        </p:nvSpPr>
        <p:spPr bwMode="auto">
          <a:xfrm>
            <a:off x="1801813" y="23352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Rectangle 37"/>
          <p:cNvSpPr>
            <a:spLocks noChangeArrowheads="1"/>
          </p:cNvSpPr>
          <p:nvPr/>
        </p:nvSpPr>
        <p:spPr bwMode="auto">
          <a:xfrm>
            <a:off x="1304925" y="2335213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7141" name="Oval 38"/>
          <p:cNvSpPr>
            <a:spLocks noChangeArrowheads="1"/>
          </p:cNvSpPr>
          <p:nvPr/>
        </p:nvSpPr>
        <p:spPr bwMode="auto">
          <a:xfrm>
            <a:off x="1300163" y="224155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Rectangle 39"/>
          <p:cNvSpPr>
            <a:spLocks noChangeArrowheads="1"/>
          </p:cNvSpPr>
          <p:nvPr/>
        </p:nvSpPr>
        <p:spPr bwMode="auto">
          <a:xfrm>
            <a:off x="1438275" y="2262188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Text Box 40"/>
          <p:cNvSpPr txBox="1">
            <a:spLocks noChangeArrowheads="1"/>
          </p:cNvSpPr>
          <p:nvPr/>
        </p:nvSpPr>
        <p:spPr bwMode="auto">
          <a:xfrm>
            <a:off x="1389063" y="2165350"/>
            <a:ext cx="33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144" name="Oval 41"/>
          <p:cNvSpPr>
            <a:spLocks noChangeArrowheads="1"/>
          </p:cNvSpPr>
          <p:nvPr/>
        </p:nvSpPr>
        <p:spPr bwMode="auto">
          <a:xfrm>
            <a:off x="2290763" y="2889250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42"/>
          <p:cNvSpPr>
            <a:spLocks noChangeShapeType="1"/>
          </p:cNvSpPr>
          <p:nvPr/>
        </p:nvSpPr>
        <p:spPr bwMode="auto">
          <a:xfrm>
            <a:off x="2290763" y="28781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3"/>
          <p:cNvSpPr>
            <a:spLocks noChangeShapeType="1"/>
          </p:cNvSpPr>
          <p:nvPr/>
        </p:nvSpPr>
        <p:spPr bwMode="auto">
          <a:xfrm>
            <a:off x="2787650" y="28781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Rectangle 44"/>
          <p:cNvSpPr>
            <a:spLocks noChangeArrowheads="1"/>
          </p:cNvSpPr>
          <p:nvPr/>
        </p:nvSpPr>
        <p:spPr bwMode="auto">
          <a:xfrm>
            <a:off x="2290763" y="2878138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7148" name="Oval 45"/>
          <p:cNvSpPr>
            <a:spLocks noChangeArrowheads="1"/>
          </p:cNvSpPr>
          <p:nvPr/>
        </p:nvSpPr>
        <p:spPr bwMode="auto">
          <a:xfrm>
            <a:off x="2286000" y="278447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381250" y="2698750"/>
            <a:ext cx="314325" cy="396875"/>
            <a:chOff x="2957" y="2429"/>
            <a:chExt cx="201" cy="250"/>
          </a:xfrm>
        </p:grpSpPr>
        <p:sp>
          <p:nvSpPr>
            <p:cNvPr id="47244" name="Rectangle 4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45" name="Text Box 48"/>
            <p:cNvSpPr txBox="1">
              <a:spLocks noChangeArrowheads="1"/>
            </p:cNvSpPr>
            <p:nvPr/>
          </p:nvSpPr>
          <p:spPr bwMode="auto">
            <a:xfrm>
              <a:off x="2957" y="2429"/>
              <a:ext cx="2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7150" name="Freeform 49"/>
          <p:cNvSpPr>
            <a:spLocks/>
          </p:cNvSpPr>
          <p:nvPr/>
        </p:nvSpPr>
        <p:spPr bwMode="auto">
          <a:xfrm>
            <a:off x="4506913" y="1757363"/>
            <a:ext cx="781050" cy="790575"/>
          </a:xfrm>
          <a:custGeom>
            <a:avLst/>
            <a:gdLst>
              <a:gd name="T0" fmla="*/ 123825 w 492"/>
              <a:gd name="T1" fmla="*/ 790575 h 498"/>
              <a:gd name="T2" fmla="*/ 0 w 492"/>
              <a:gd name="T3" fmla="*/ 0 h 498"/>
              <a:gd name="T4" fmla="*/ 781050 w 492"/>
              <a:gd name="T5" fmla="*/ 0 h 498"/>
              <a:gd name="T6" fmla="*/ 628650 w 492"/>
              <a:gd name="T7" fmla="*/ 790575 h 498"/>
              <a:gd name="T8" fmla="*/ 123825 w 492"/>
              <a:gd name="T9" fmla="*/ 790575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498"/>
              <a:gd name="T17" fmla="*/ 492 w 492"/>
              <a:gd name="T18" fmla="*/ 498 h 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498">
                <a:moveTo>
                  <a:pt x="78" y="498"/>
                </a:moveTo>
                <a:lnTo>
                  <a:pt x="0" y="0"/>
                </a:lnTo>
                <a:lnTo>
                  <a:pt x="492" y="0"/>
                </a:lnTo>
                <a:lnTo>
                  <a:pt x="396" y="498"/>
                </a:lnTo>
                <a:lnTo>
                  <a:pt x="78" y="498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Line 50"/>
          <p:cNvSpPr>
            <a:spLocks noChangeShapeType="1"/>
          </p:cNvSpPr>
          <p:nvPr/>
        </p:nvSpPr>
        <p:spPr bwMode="auto">
          <a:xfrm>
            <a:off x="5140325" y="2590800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Line 51"/>
          <p:cNvSpPr>
            <a:spLocks noChangeShapeType="1"/>
          </p:cNvSpPr>
          <p:nvPr/>
        </p:nvSpPr>
        <p:spPr bwMode="auto">
          <a:xfrm>
            <a:off x="5654675" y="2470150"/>
            <a:ext cx="146050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Line 52"/>
          <p:cNvSpPr>
            <a:spLocks noChangeShapeType="1"/>
          </p:cNvSpPr>
          <p:nvPr/>
        </p:nvSpPr>
        <p:spPr bwMode="auto">
          <a:xfrm flipV="1">
            <a:off x="5032375" y="2400300"/>
            <a:ext cx="180975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Freeform 53"/>
          <p:cNvSpPr>
            <a:spLocks/>
          </p:cNvSpPr>
          <p:nvPr/>
        </p:nvSpPr>
        <p:spPr bwMode="auto">
          <a:xfrm>
            <a:off x="2841625" y="3406775"/>
            <a:ext cx="419100" cy="130175"/>
          </a:xfrm>
          <a:custGeom>
            <a:avLst/>
            <a:gdLst>
              <a:gd name="T0" fmla="*/ 0 w 264"/>
              <a:gd name="T1" fmla="*/ 130175 h 82"/>
              <a:gd name="T2" fmla="*/ 419100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Freeform 54"/>
          <p:cNvSpPr>
            <a:spLocks/>
          </p:cNvSpPr>
          <p:nvPr/>
        </p:nvSpPr>
        <p:spPr bwMode="auto">
          <a:xfrm>
            <a:off x="2111375" y="3349625"/>
            <a:ext cx="241300" cy="187325"/>
          </a:xfrm>
          <a:custGeom>
            <a:avLst/>
            <a:gdLst>
              <a:gd name="T0" fmla="*/ 0 w 152"/>
              <a:gd name="T1" fmla="*/ 0 h 118"/>
              <a:gd name="T2" fmla="*/ 241300 w 152"/>
              <a:gd name="T3" fmla="*/ 187325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Freeform 55"/>
          <p:cNvSpPr>
            <a:spLocks/>
          </p:cNvSpPr>
          <p:nvPr/>
        </p:nvSpPr>
        <p:spPr bwMode="auto">
          <a:xfrm>
            <a:off x="2308225" y="3238500"/>
            <a:ext cx="895350" cy="130175"/>
          </a:xfrm>
          <a:custGeom>
            <a:avLst/>
            <a:gdLst>
              <a:gd name="T0" fmla="*/ 0 w 564"/>
              <a:gd name="T1" fmla="*/ 0 h 82"/>
              <a:gd name="T2" fmla="*/ 895350 w 564"/>
              <a:gd name="T3" fmla="*/ 130175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Freeform 56"/>
          <p:cNvSpPr>
            <a:spLocks/>
          </p:cNvSpPr>
          <p:nvPr/>
        </p:nvSpPr>
        <p:spPr bwMode="auto">
          <a:xfrm>
            <a:off x="2209800" y="2981325"/>
            <a:ext cx="120650" cy="149225"/>
          </a:xfrm>
          <a:custGeom>
            <a:avLst/>
            <a:gdLst>
              <a:gd name="T0" fmla="*/ 0 w 76"/>
              <a:gd name="T1" fmla="*/ 149225 h 94"/>
              <a:gd name="T2" fmla="*/ 120650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Freeform 57"/>
          <p:cNvSpPr>
            <a:spLocks/>
          </p:cNvSpPr>
          <p:nvPr/>
        </p:nvSpPr>
        <p:spPr bwMode="auto">
          <a:xfrm>
            <a:off x="898525" y="2384425"/>
            <a:ext cx="400050" cy="180975"/>
          </a:xfrm>
          <a:custGeom>
            <a:avLst/>
            <a:gdLst>
              <a:gd name="T0" fmla="*/ 0 w 252"/>
              <a:gd name="T1" fmla="*/ 180975 h 114"/>
              <a:gd name="T2" fmla="*/ 400050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Freeform 58"/>
          <p:cNvSpPr>
            <a:spLocks/>
          </p:cNvSpPr>
          <p:nvPr/>
        </p:nvSpPr>
        <p:spPr bwMode="auto">
          <a:xfrm>
            <a:off x="1590675" y="2479675"/>
            <a:ext cx="704850" cy="409575"/>
          </a:xfrm>
          <a:custGeom>
            <a:avLst/>
            <a:gdLst>
              <a:gd name="T0" fmla="*/ 0 w 444"/>
              <a:gd name="T1" fmla="*/ 0 h 258"/>
              <a:gd name="T2" fmla="*/ 704850 w 444"/>
              <a:gd name="T3" fmla="*/ 409575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Freeform 59"/>
          <p:cNvSpPr>
            <a:spLocks/>
          </p:cNvSpPr>
          <p:nvPr/>
        </p:nvSpPr>
        <p:spPr bwMode="auto">
          <a:xfrm>
            <a:off x="3692525" y="2667000"/>
            <a:ext cx="1038225" cy="666750"/>
          </a:xfrm>
          <a:custGeom>
            <a:avLst/>
            <a:gdLst>
              <a:gd name="T0" fmla="*/ 0 w 654"/>
              <a:gd name="T1" fmla="*/ 666750 h 420"/>
              <a:gd name="T2" fmla="*/ 1038225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Freeform 60"/>
          <p:cNvSpPr>
            <a:spLocks/>
          </p:cNvSpPr>
          <p:nvPr/>
        </p:nvSpPr>
        <p:spPr bwMode="auto">
          <a:xfrm>
            <a:off x="1403350" y="1581150"/>
            <a:ext cx="774700" cy="533400"/>
          </a:xfrm>
          <a:custGeom>
            <a:avLst/>
            <a:gdLst>
              <a:gd name="T0" fmla="*/ 0 w 272"/>
              <a:gd name="T1" fmla="*/ 0 h 318"/>
              <a:gd name="T2" fmla="*/ 774700 w 272"/>
              <a:gd name="T3" fmla="*/ 533400 h 318"/>
              <a:gd name="T4" fmla="*/ 0 60000 65536"/>
              <a:gd name="T5" fmla="*/ 0 60000 65536"/>
              <a:gd name="T6" fmla="*/ 0 w 272"/>
              <a:gd name="T7" fmla="*/ 0 h 318"/>
              <a:gd name="T8" fmla="*/ 272 w 272"/>
              <a:gd name="T9" fmla="*/ 318 h 3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318">
                <a:moveTo>
                  <a:pt x="0" y="0"/>
                </a:moveTo>
                <a:lnTo>
                  <a:pt x="272" y="318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2" name="Freeform 61"/>
          <p:cNvSpPr>
            <a:spLocks/>
          </p:cNvSpPr>
          <p:nvPr/>
        </p:nvSpPr>
        <p:spPr bwMode="auto">
          <a:xfrm>
            <a:off x="1939925" y="1492250"/>
            <a:ext cx="2603500" cy="222250"/>
          </a:xfrm>
          <a:custGeom>
            <a:avLst/>
            <a:gdLst>
              <a:gd name="T0" fmla="*/ 0 w 1640"/>
              <a:gd name="T1" fmla="*/ 0 h 140"/>
              <a:gd name="T2" fmla="*/ 2603500 w 1640"/>
              <a:gd name="T3" fmla="*/ 222250 h 140"/>
              <a:gd name="T4" fmla="*/ 0 60000 65536"/>
              <a:gd name="T5" fmla="*/ 0 60000 65536"/>
              <a:gd name="T6" fmla="*/ 0 w 1640"/>
              <a:gd name="T7" fmla="*/ 0 h 140"/>
              <a:gd name="T8" fmla="*/ 1640 w 1640"/>
              <a:gd name="T9" fmla="*/ 140 h 1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0" h="140">
                <a:moveTo>
                  <a:pt x="0" y="0"/>
                </a:moveTo>
                <a:lnTo>
                  <a:pt x="1640" y="14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Freeform 62"/>
          <p:cNvSpPr>
            <a:spLocks/>
          </p:cNvSpPr>
          <p:nvPr/>
        </p:nvSpPr>
        <p:spPr bwMode="auto">
          <a:xfrm>
            <a:off x="3803650" y="1841500"/>
            <a:ext cx="1117600" cy="657225"/>
          </a:xfrm>
          <a:custGeom>
            <a:avLst/>
            <a:gdLst>
              <a:gd name="T0" fmla="*/ 0 w 568"/>
              <a:gd name="T1" fmla="*/ 657225 h 344"/>
              <a:gd name="T2" fmla="*/ 1117600 w 568"/>
              <a:gd name="T3" fmla="*/ 0 h 344"/>
              <a:gd name="T4" fmla="*/ 0 60000 65536"/>
              <a:gd name="T5" fmla="*/ 0 60000 65536"/>
              <a:gd name="T6" fmla="*/ 0 w 568"/>
              <a:gd name="T7" fmla="*/ 0 h 344"/>
              <a:gd name="T8" fmla="*/ 568 w 568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" h="344">
                <a:moveTo>
                  <a:pt x="0" y="344"/>
                </a:moveTo>
                <a:lnTo>
                  <a:pt x="568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Freeform 63"/>
          <p:cNvSpPr>
            <a:spLocks/>
          </p:cNvSpPr>
          <p:nvPr/>
        </p:nvSpPr>
        <p:spPr bwMode="auto">
          <a:xfrm>
            <a:off x="2705100" y="2152650"/>
            <a:ext cx="473075" cy="384175"/>
          </a:xfrm>
          <a:custGeom>
            <a:avLst/>
            <a:gdLst>
              <a:gd name="T0" fmla="*/ 0 w 272"/>
              <a:gd name="T1" fmla="*/ 0 h 212"/>
              <a:gd name="T2" fmla="*/ 473075 w 272"/>
              <a:gd name="T3" fmla="*/ 384175 h 212"/>
              <a:gd name="T4" fmla="*/ 0 60000 65536"/>
              <a:gd name="T5" fmla="*/ 0 60000 65536"/>
              <a:gd name="T6" fmla="*/ 0 w 272"/>
              <a:gd name="T7" fmla="*/ 0 h 212"/>
              <a:gd name="T8" fmla="*/ 272 w 272"/>
              <a:gd name="T9" fmla="*/ 212 h 2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212">
                <a:moveTo>
                  <a:pt x="0" y="0"/>
                </a:moveTo>
                <a:lnTo>
                  <a:pt x="272" y="212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5" name="Oval 64"/>
          <p:cNvSpPr>
            <a:spLocks noChangeArrowheads="1"/>
          </p:cNvSpPr>
          <p:nvPr/>
        </p:nvSpPr>
        <p:spPr bwMode="auto">
          <a:xfrm>
            <a:off x="4643438" y="2565400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6" name="Line 65"/>
          <p:cNvSpPr>
            <a:spLocks noChangeShapeType="1"/>
          </p:cNvSpPr>
          <p:nvPr/>
        </p:nvSpPr>
        <p:spPr bwMode="auto">
          <a:xfrm>
            <a:off x="4643438" y="25542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7" name="Line 66"/>
          <p:cNvSpPr>
            <a:spLocks noChangeShapeType="1"/>
          </p:cNvSpPr>
          <p:nvPr/>
        </p:nvSpPr>
        <p:spPr bwMode="auto">
          <a:xfrm>
            <a:off x="5140325" y="25542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8" name="Rectangle 67"/>
          <p:cNvSpPr>
            <a:spLocks noChangeArrowheads="1"/>
          </p:cNvSpPr>
          <p:nvPr/>
        </p:nvSpPr>
        <p:spPr bwMode="auto">
          <a:xfrm>
            <a:off x="4643438" y="2554288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7169" name="Oval 68"/>
          <p:cNvSpPr>
            <a:spLocks noChangeArrowheads="1"/>
          </p:cNvSpPr>
          <p:nvPr/>
        </p:nvSpPr>
        <p:spPr bwMode="auto">
          <a:xfrm>
            <a:off x="4638675" y="24606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0" name="Rectangle 69"/>
          <p:cNvSpPr>
            <a:spLocks noChangeArrowheads="1"/>
          </p:cNvSpPr>
          <p:nvPr/>
        </p:nvSpPr>
        <p:spPr bwMode="auto">
          <a:xfrm>
            <a:off x="4776788" y="2481263"/>
            <a:ext cx="223837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1" name="Text Box 70"/>
          <p:cNvSpPr txBox="1">
            <a:spLocks noChangeArrowheads="1"/>
          </p:cNvSpPr>
          <p:nvPr/>
        </p:nvSpPr>
        <p:spPr bwMode="auto">
          <a:xfrm>
            <a:off x="4737100" y="2384425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172" name="Text Box 71"/>
          <p:cNvSpPr txBox="1">
            <a:spLocks noChangeArrowheads="1"/>
          </p:cNvSpPr>
          <p:nvPr/>
        </p:nvSpPr>
        <p:spPr bwMode="auto">
          <a:xfrm>
            <a:off x="1041400" y="2484438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</a:t>
            </a:r>
            <a:endParaRPr lang="en-US"/>
          </a:p>
        </p:txBody>
      </p:sp>
      <p:sp>
        <p:nvSpPr>
          <p:cNvPr id="47173" name="Text Box 72"/>
          <p:cNvSpPr txBox="1">
            <a:spLocks noChangeArrowheads="1"/>
          </p:cNvSpPr>
          <p:nvPr/>
        </p:nvSpPr>
        <p:spPr bwMode="auto">
          <a:xfrm>
            <a:off x="1708150" y="3370263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  <a:endParaRPr lang="en-US"/>
          </a:p>
        </p:txBody>
      </p:sp>
      <p:sp>
        <p:nvSpPr>
          <p:cNvPr id="47174" name="Text Box 73"/>
          <p:cNvSpPr txBox="1">
            <a:spLocks noChangeArrowheads="1"/>
          </p:cNvSpPr>
          <p:nvPr/>
        </p:nvSpPr>
        <p:spPr bwMode="auto">
          <a:xfrm>
            <a:off x="5118100" y="2697163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  <a:endParaRPr lang="en-US"/>
          </a:p>
        </p:txBody>
      </p:sp>
      <p:sp>
        <p:nvSpPr>
          <p:cNvPr id="47175" name="Oval 74"/>
          <p:cNvSpPr>
            <a:spLocks noChangeArrowheads="1"/>
          </p:cNvSpPr>
          <p:nvPr/>
        </p:nvSpPr>
        <p:spPr bwMode="auto">
          <a:xfrm>
            <a:off x="1804988" y="3222625"/>
            <a:ext cx="496887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6" name="Line 75"/>
          <p:cNvSpPr>
            <a:spLocks noChangeShapeType="1"/>
          </p:cNvSpPr>
          <p:nvPr/>
        </p:nvSpPr>
        <p:spPr bwMode="auto">
          <a:xfrm>
            <a:off x="1804988" y="32115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7" name="Line 76"/>
          <p:cNvSpPr>
            <a:spLocks noChangeShapeType="1"/>
          </p:cNvSpPr>
          <p:nvPr/>
        </p:nvSpPr>
        <p:spPr bwMode="auto">
          <a:xfrm>
            <a:off x="2301875" y="321151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8" name="Rectangle 77"/>
          <p:cNvSpPr>
            <a:spLocks noChangeArrowheads="1"/>
          </p:cNvSpPr>
          <p:nvPr/>
        </p:nvSpPr>
        <p:spPr bwMode="auto">
          <a:xfrm>
            <a:off x="1804988" y="3211513"/>
            <a:ext cx="492125" cy="777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7179" name="Oval 78"/>
          <p:cNvSpPr>
            <a:spLocks noChangeArrowheads="1"/>
          </p:cNvSpPr>
          <p:nvPr/>
        </p:nvSpPr>
        <p:spPr bwMode="auto">
          <a:xfrm>
            <a:off x="1800225" y="3124200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0" name="Rectangle 79"/>
          <p:cNvSpPr>
            <a:spLocks noChangeArrowheads="1"/>
          </p:cNvSpPr>
          <p:nvPr/>
        </p:nvSpPr>
        <p:spPr bwMode="auto">
          <a:xfrm>
            <a:off x="1935163" y="3167063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81" name="Text Box 80"/>
          <p:cNvSpPr txBox="1">
            <a:spLocks noChangeArrowheads="1"/>
          </p:cNvSpPr>
          <p:nvPr/>
        </p:nvSpPr>
        <p:spPr bwMode="auto">
          <a:xfrm>
            <a:off x="1892300" y="303847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d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2143125" y="1866900"/>
            <a:ext cx="779463" cy="396875"/>
            <a:chOff x="2509" y="3533"/>
            <a:chExt cx="491" cy="250"/>
          </a:xfrm>
        </p:grpSpPr>
        <p:sp>
          <p:nvSpPr>
            <p:cNvPr id="47236" name="Oval 82"/>
            <p:cNvSpPr>
              <a:spLocks noChangeArrowheads="1"/>
            </p:cNvSpPr>
            <p:nvPr/>
          </p:nvSpPr>
          <p:spPr bwMode="auto">
            <a:xfrm>
              <a:off x="2514" y="3646"/>
              <a:ext cx="484" cy="113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7" name="Line 83"/>
            <p:cNvSpPr>
              <a:spLocks noChangeShapeType="1"/>
            </p:cNvSpPr>
            <p:nvPr/>
          </p:nvSpPr>
          <p:spPr bwMode="auto">
            <a:xfrm>
              <a:off x="2998" y="3637"/>
              <a:ext cx="2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8" name="Rectangle 84"/>
            <p:cNvSpPr>
              <a:spLocks noChangeArrowheads="1"/>
            </p:cNvSpPr>
            <p:nvPr/>
          </p:nvSpPr>
          <p:spPr bwMode="auto">
            <a:xfrm>
              <a:off x="2514" y="3637"/>
              <a:ext cx="480" cy="6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39" name="Oval 85"/>
            <p:cNvSpPr>
              <a:spLocks noChangeArrowheads="1"/>
            </p:cNvSpPr>
            <p:nvPr/>
          </p:nvSpPr>
          <p:spPr bwMode="auto">
            <a:xfrm>
              <a:off x="2509" y="3555"/>
              <a:ext cx="485" cy="132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40" name="Line 86"/>
            <p:cNvSpPr>
              <a:spLocks noChangeShapeType="1"/>
            </p:cNvSpPr>
            <p:nvPr/>
          </p:nvSpPr>
          <p:spPr bwMode="auto">
            <a:xfrm>
              <a:off x="2511" y="3637"/>
              <a:ext cx="1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2558" y="3533"/>
              <a:ext cx="355" cy="250"/>
              <a:chOff x="2012" y="3629"/>
              <a:chExt cx="355" cy="250"/>
            </a:xfrm>
          </p:grpSpPr>
          <p:sp>
            <p:nvSpPr>
              <p:cNvPr id="47242" name="Rectangle 88"/>
              <p:cNvSpPr>
                <a:spLocks noChangeArrowheads="1"/>
              </p:cNvSpPr>
              <p:nvPr/>
            </p:nvSpPr>
            <p:spPr bwMode="auto">
              <a:xfrm>
                <a:off x="2065" y="3690"/>
                <a:ext cx="265" cy="13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3" name="Text Box 89"/>
              <p:cNvSpPr txBox="1">
                <a:spLocks noChangeArrowheads="1"/>
              </p:cNvSpPr>
              <p:nvPr/>
            </p:nvSpPr>
            <p:spPr bwMode="auto">
              <a:xfrm>
                <a:off x="2012" y="3629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A.a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3068638" y="2251075"/>
            <a:ext cx="779462" cy="396875"/>
            <a:chOff x="2509" y="3533"/>
            <a:chExt cx="491" cy="250"/>
          </a:xfrm>
        </p:grpSpPr>
        <p:sp>
          <p:nvSpPr>
            <p:cNvPr id="47228" name="Oval 91"/>
            <p:cNvSpPr>
              <a:spLocks noChangeArrowheads="1"/>
            </p:cNvSpPr>
            <p:nvPr/>
          </p:nvSpPr>
          <p:spPr bwMode="auto">
            <a:xfrm>
              <a:off x="2514" y="3646"/>
              <a:ext cx="484" cy="113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9" name="Line 92"/>
            <p:cNvSpPr>
              <a:spLocks noChangeShapeType="1"/>
            </p:cNvSpPr>
            <p:nvPr/>
          </p:nvSpPr>
          <p:spPr bwMode="auto">
            <a:xfrm>
              <a:off x="2998" y="3637"/>
              <a:ext cx="2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0" name="Rectangle 93"/>
            <p:cNvSpPr>
              <a:spLocks noChangeArrowheads="1"/>
            </p:cNvSpPr>
            <p:nvPr/>
          </p:nvSpPr>
          <p:spPr bwMode="auto">
            <a:xfrm>
              <a:off x="2514" y="3637"/>
              <a:ext cx="480" cy="6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31" name="Oval 94"/>
            <p:cNvSpPr>
              <a:spLocks noChangeArrowheads="1"/>
            </p:cNvSpPr>
            <p:nvPr/>
          </p:nvSpPr>
          <p:spPr bwMode="auto">
            <a:xfrm>
              <a:off x="2509" y="3555"/>
              <a:ext cx="485" cy="132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32" name="Line 95"/>
            <p:cNvSpPr>
              <a:spLocks noChangeShapeType="1"/>
            </p:cNvSpPr>
            <p:nvPr/>
          </p:nvSpPr>
          <p:spPr bwMode="auto">
            <a:xfrm>
              <a:off x="2511" y="3637"/>
              <a:ext cx="1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96"/>
            <p:cNvGrpSpPr>
              <a:grpSpLocks/>
            </p:cNvGrpSpPr>
            <p:nvPr/>
          </p:nvGrpSpPr>
          <p:grpSpPr bwMode="auto">
            <a:xfrm>
              <a:off x="2558" y="3533"/>
              <a:ext cx="355" cy="250"/>
              <a:chOff x="2012" y="3629"/>
              <a:chExt cx="355" cy="250"/>
            </a:xfrm>
          </p:grpSpPr>
          <p:sp>
            <p:nvSpPr>
              <p:cNvPr id="47234" name="Rectangle 97"/>
              <p:cNvSpPr>
                <a:spLocks noChangeArrowheads="1"/>
              </p:cNvSpPr>
              <p:nvPr/>
            </p:nvSpPr>
            <p:spPr bwMode="auto">
              <a:xfrm>
                <a:off x="2065" y="3690"/>
                <a:ext cx="265" cy="13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5" name="Text Box 98"/>
              <p:cNvSpPr txBox="1">
                <a:spLocks noChangeArrowheads="1"/>
              </p:cNvSpPr>
              <p:nvPr/>
            </p:nvSpPr>
            <p:spPr bwMode="auto">
              <a:xfrm>
                <a:off x="2012" y="3629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A.c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1166813" y="1287463"/>
            <a:ext cx="779462" cy="396875"/>
            <a:chOff x="2509" y="3533"/>
            <a:chExt cx="491" cy="250"/>
          </a:xfrm>
        </p:grpSpPr>
        <p:sp>
          <p:nvSpPr>
            <p:cNvPr id="47220" name="Oval 100"/>
            <p:cNvSpPr>
              <a:spLocks noChangeArrowheads="1"/>
            </p:cNvSpPr>
            <p:nvPr/>
          </p:nvSpPr>
          <p:spPr bwMode="auto">
            <a:xfrm>
              <a:off x="2514" y="3646"/>
              <a:ext cx="484" cy="113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1" name="Line 101"/>
            <p:cNvSpPr>
              <a:spLocks noChangeShapeType="1"/>
            </p:cNvSpPr>
            <p:nvPr/>
          </p:nvSpPr>
          <p:spPr bwMode="auto">
            <a:xfrm>
              <a:off x="2998" y="3637"/>
              <a:ext cx="2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2" name="Rectangle 102"/>
            <p:cNvSpPr>
              <a:spLocks noChangeArrowheads="1"/>
            </p:cNvSpPr>
            <p:nvPr/>
          </p:nvSpPr>
          <p:spPr bwMode="auto">
            <a:xfrm>
              <a:off x="2514" y="3637"/>
              <a:ext cx="480" cy="6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23" name="Oval 103"/>
            <p:cNvSpPr>
              <a:spLocks noChangeArrowheads="1"/>
            </p:cNvSpPr>
            <p:nvPr/>
          </p:nvSpPr>
          <p:spPr bwMode="auto">
            <a:xfrm>
              <a:off x="2509" y="3555"/>
              <a:ext cx="485" cy="132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24" name="Line 104"/>
            <p:cNvSpPr>
              <a:spLocks noChangeShapeType="1"/>
            </p:cNvSpPr>
            <p:nvPr/>
          </p:nvSpPr>
          <p:spPr bwMode="auto">
            <a:xfrm>
              <a:off x="2511" y="3637"/>
              <a:ext cx="1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05"/>
            <p:cNvGrpSpPr>
              <a:grpSpLocks/>
            </p:cNvGrpSpPr>
            <p:nvPr/>
          </p:nvGrpSpPr>
          <p:grpSpPr bwMode="auto">
            <a:xfrm>
              <a:off x="2562" y="3533"/>
              <a:ext cx="347" cy="250"/>
              <a:chOff x="2016" y="3629"/>
              <a:chExt cx="347" cy="250"/>
            </a:xfrm>
          </p:grpSpPr>
          <p:sp>
            <p:nvSpPr>
              <p:cNvPr id="47226" name="Rectangle 106"/>
              <p:cNvSpPr>
                <a:spLocks noChangeArrowheads="1"/>
              </p:cNvSpPr>
              <p:nvPr/>
            </p:nvSpPr>
            <p:spPr bwMode="auto">
              <a:xfrm>
                <a:off x="2065" y="3690"/>
                <a:ext cx="265" cy="13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27" name="Text Box 107"/>
              <p:cNvSpPr txBox="1">
                <a:spLocks noChangeArrowheads="1"/>
              </p:cNvSpPr>
              <p:nvPr/>
            </p:nvSpPr>
            <p:spPr bwMode="auto">
              <a:xfrm>
                <a:off x="2016" y="3629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C.b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4497388" y="1503363"/>
            <a:ext cx="779462" cy="396875"/>
            <a:chOff x="2509" y="3533"/>
            <a:chExt cx="491" cy="250"/>
          </a:xfrm>
        </p:grpSpPr>
        <p:sp>
          <p:nvSpPr>
            <p:cNvPr id="47212" name="Oval 109"/>
            <p:cNvSpPr>
              <a:spLocks noChangeArrowheads="1"/>
            </p:cNvSpPr>
            <p:nvPr/>
          </p:nvSpPr>
          <p:spPr bwMode="auto">
            <a:xfrm>
              <a:off x="2514" y="3646"/>
              <a:ext cx="484" cy="113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3" name="Line 110"/>
            <p:cNvSpPr>
              <a:spLocks noChangeShapeType="1"/>
            </p:cNvSpPr>
            <p:nvPr/>
          </p:nvSpPr>
          <p:spPr bwMode="auto">
            <a:xfrm>
              <a:off x="2998" y="3637"/>
              <a:ext cx="2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4" name="Rectangle 111"/>
            <p:cNvSpPr>
              <a:spLocks noChangeArrowheads="1"/>
            </p:cNvSpPr>
            <p:nvPr/>
          </p:nvSpPr>
          <p:spPr bwMode="auto">
            <a:xfrm>
              <a:off x="2514" y="3637"/>
              <a:ext cx="480" cy="6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15" name="Oval 112"/>
            <p:cNvSpPr>
              <a:spLocks noChangeArrowheads="1"/>
            </p:cNvSpPr>
            <p:nvPr/>
          </p:nvSpPr>
          <p:spPr bwMode="auto">
            <a:xfrm>
              <a:off x="2509" y="3555"/>
              <a:ext cx="485" cy="132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6" name="Line 113"/>
            <p:cNvSpPr>
              <a:spLocks noChangeShapeType="1"/>
            </p:cNvSpPr>
            <p:nvPr/>
          </p:nvSpPr>
          <p:spPr bwMode="auto">
            <a:xfrm>
              <a:off x="2511" y="3637"/>
              <a:ext cx="1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14"/>
            <p:cNvGrpSpPr>
              <a:grpSpLocks/>
            </p:cNvGrpSpPr>
            <p:nvPr/>
          </p:nvGrpSpPr>
          <p:grpSpPr bwMode="auto">
            <a:xfrm>
              <a:off x="2566" y="3533"/>
              <a:ext cx="339" cy="250"/>
              <a:chOff x="2020" y="3629"/>
              <a:chExt cx="339" cy="250"/>
            </a:xfrm>
          </p:grpSpPr>
          <p:sp>
            <p:nvSpPr>
              <p:cNvPr id="47218" name="Rectangle 115"/>
              <p:cNvSpPr>
                <a:spLocks noChangeArrowheads="1"/>
              </p:cNvSpPr>
              <p:nvPr/>
            </p:nvSpPr>
            <p:spPr bwMode="auto">
              <a:xfrm>
                <a:off x="2065" y="3690"/>
                <a:ext cx="265" cy="13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9" name="Text Box 116"/>
              <p:cNvSpPr txBox="1">
                <a:spLocks noChangeArrowheads="1"/>
              </p:cNvSpPr>
              <p:nvPr/>
            </p:nvSpPr>
            <p:spPr bwMode="auto">
              <a:xfrm>
                <a:off x="2020" y="3629"/>
                <a:ext cx="33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B.a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5191125" y="2203450"/>
            <a:ext cx="501650" cy="396875"/>
            <a:chOff x="4320" y="1940"/>
            <a:chExt cx="316" cy="250"/>
          </a:xfrm>
        </p:grpSpPr>
        <p:sp>
          <p:nvSpPr>
            <p:cNvPr id="47205" name="Oval 118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6" name="Line 119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7" name="Line 120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8" name="Rectangle 121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09" name="Oval 122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0" name="Rectangle 123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11" name="Text Box 124"/>
            <p:cNvSpPr txBox="1">
              <a:spLocks noChangeArrowheads="1"/>
            </p:cNvSpPr>
            <p:nvPr/>
          </p:nvSpPr>
          <p:spPr bwMode="auto">
            <a:xfrm>
              <a:off x="4382" y="1940"/>
              <a:ext cx="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5629275" y="2555875"/>
            <a:ext cx="501650" cy="396875"/>
            <a:chOff x="4596" y="2162"/>
            <a:chExt cx="316" cy="250"/>
          </a:xfrm>
        </p:grpSpPr>
        <p:sp>
          <p:nvSpPr>
            <p:cNvPr id="47198" name="Oval 126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9" name="Line 127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0" name="Line 128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1" name="Rectangle 129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202" name="Oval 130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3" name="Rectangle 131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4" name="Text Box 132"/>
            <p:cNvSpPr txBox="1">
              <a:spLocks noChangeArrowheads="1"/>
            </p:cNvSpPr>
            <p:nvPr/>
          </p:nvSpPr>
          <p:spPr bwMode="auto">
            <a:xfrm>
              <a:off x="4652" y="21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7188" name="Freeform 133"/>
          <p:cNvSpPr>
            <a:spLocks/>
          </p:cNvSpPr>
          <p:nvPr/>
        </p:nvSpPr>
        <p:spPr bwMode="auto">
          <a:xfrm>
            <a:off x="3086100" y="3429000"/>
            <a:ext cx="2933700" cy="657225"/>
          </a:xfrm>
          <a:custGeom>
            <a:avLst/>
            <a:gdLst>
              <a:gd name="T0" fmla="*/ 0 w 1848"/>
              <a:gd name="T1" fmla="*/ 657225 h 414"/>
              <a:gd name="T2" fmla="*/ 133350 w 1848"/>
              <a:gd name="T3" fmla="*/ 0 h 414"/>
              <a:gd name="T4" fmla="*/ 609600 w 1848"/>
              <a:gd name="T5" fmla="*/ 9525 h 414"/>
              <a:gd name="T6" fmla="*/ 2933700 w 1848"/>
              <a:gd name="T7" fmla="*/ 657225 h 414"/>
              <a:gd name="T8" fmla="*/ 0 w 1848"/>
              <a:gd name="T9" fmla="*/ 657225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8"/>
              <a:gd name="T16" fmla="*/ 0 h 414"/>
              <a:gd name="T17" fmla="*/ 1848 w 1848"/>
              <a:gd name="T18" fmla="*/ 414 h 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8" h="414">
                <a:moveTo>
                  <a:pt x="0" y="414"/>
                </a:moveTo>
                <a:lnTo>
                  <a:pt x="84" y="0"/>
                </a:lnTo>
                <a:lnTo>
                  <a:pt x="384" y="6"/>
                </a:lnTo>
                <a:lnTo>
                  <a:pt x="1848" y="414"/>
                </a:lnTo>
                <a:lnTo>
                  <a:pt x="0" y="41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4"/>
          <p:cNvGrpSpPr>
            <a:grpSpLocks/>
          </p:cNvGrpSpPr>
          <p:nvPr/>
        </p:nvGrpSpPr>
        <p:grpSpPr bwMode="auto">
          <a:xfrm>
            <a:off x="3200400" y="3143250"/>
            <a:ext cx="501650" cy="396875"/>
            <a:chOff x="2016" y="1980"/>
            <a:chExt cx="316" cy="250"/>
          </a:xfrm>
        </p:grpSpPr>
        <p:sp>
          <p:nvSpPr>
            <p:cNvPr id="47190" name="Oval 13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1" name="Line 13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Line 13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3" name="Rectangle 13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94" name="Oval 13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0"/>
            <p:cNvGrpSpPr>
              <a:grpSpLocks/>
            </p:cNvGrpSpPr>
            <p:nvPr/>
          </p:nvGrpSpPr>
          <p:grpSpPr bwMode="auto">
            <a:xfrm>
              <a:off x="2076" y="1980"/>
              <a:ext cx="198" cy="250"/>
              <a:chOff x="2957" y="2429"/>
              <a:chExt cx="201" cy="250"/>
            </a:xfrm>
          </p:grpSpPr>
          <p:sp>
            <p:nvSpPr>
              <p:cNvPr id="47196" name="Rectangle 14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7" name="Text Box 142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5" name="Footer Placeholder 1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A57DD2-2D49-4CF5-84C2-DB275C586D46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9550"/>
            <a:ext cx="7772400" cy="1143000"/>
          </a:xfrm>
        </p:spPr>
        <p:txBody>
          <a:bodyPr/>
          <a:lstStyle/>
          <a:p>
            <a:r>
              <a:rPr lang="en-US" sz="3600" smtClean="0"/>
              <a:t>Intra-AS and Inter-AS routing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051675" y="2351088"/>
            <a:ext cx="83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Host </a:t>
            </a:r>
          </a:p>
          <a:p>
            <a:pPr algn="r"/>
            <a:r>
              <a:rPr lang="en-US" sz="2000">
                <a:solidFill>
                  <a:schemeClr val="accent2"/>
                </a:solidFill>
              </a:rPr>
              <a:t>h2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50925" y="1754188"/>
            <a:ext cx="6264275" cy="2487612"/>
            <a:chOff x="1124" y="1363"/>
            <a:chExt cx="3946" cy="1567"/>
          </a:xfrm>
        </p:grpSpPr>
        <p:sp>
          <p:nvSpPr>
            <p:cNvPr id="4121" name="Freeform 5"/>
            <p:cNvSpPr>
              <a:spLocks/>
            </p:cNvSpPr>
            <p:nvPr/>
          </p:nvSpPr>
          <p:spPr bwMode="auto">
            <a:xfrm>
              <a:off x="3908" y="1925"/>
              <a:ext cx="1162" cy="543"/>
            </a:xfrm>
            <a:custGeom>
              <a:avLst/>
              <a:gdLst>
                <a:gd name="T0" fmla="*/ 56 w 1162"/>
                <a:gd name="T1" fmla="*/ 162 h 543"/>
                <a:gd name="T2" fmla="*/ 368 w 1162"/>
                <a:gd name="T3" fmla="*/ 14 h 543"/>
                <a:gd name="T4" fmla="*/ 940 w 1162"/>
                <a:gd name="T5" fmla="*/ 79 h 543"/>
                <a:gd name="T6" fmla="*/ 1144 w 1162"/>
                <a:gd name="T7" fmla="*/ 239 h 543"/>
                <a:gd name="T8" fmla="*/ 1048 w 1162"/>
                <a:gd name="T9" fmla="*/ 451 h 543"/>
                <a:gd name="T10" fmla="*/ 586 w 1162"/>
                <a:gd name="T11" fmla="*/ 541 h 543"/>
                <a:gd name="T12" fmla="*/ 88 w 1162"/>
                <a:gd name="T13" fmla="*/ 439 h 543"/>
                <a:gd name="T14" fmla="*/ 56 w 1162"/>
                <a:gd name="T15" fmla="*/ 162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Freeform 6"/>
            <p:cNvSpPr>
              <a:spLocks/>
            </p:cNvSpPr>
            <p:nvPr/>
          </p:nvSpPr>
          <p:spPr bwMode="auto">
            <a:xfrm>
              <a:off x="1124" y="1915"/>
              <a:ext cx="1198" cy="451"/>
            </a:xfrm>
            <a:custGeom>
              <a:avLst/>
              <a:gdLst>
                <a:gd name="T0" fmla="*/ 88 w 1198"/>
                <a:gd name="T1" fmla="*/ 181 h 451"/>
                <a:gd name="T2" fmla="*/ 180 w 1198"/>
                <a:gd name="T3" fmla="*/ 89 h 451"/>
                <a:gd name="T4" fmla="*/ 448 w 1198"/>
                <a:gd name="T5" fmla="*/ 49 h 451"/>
                <a:gd name="T6" fmla="*/ 988 w 1198"/>
                <a:gd name="T7" fmla="*/ 25 h 451"/>
                <a:gd name="T8" fmla="*/ 1181 w 1198"/>
                <a:gd name="T9" fmla="*/ 197 h 451"/>
                <a:gd name="T10" fmla="*/ 889 w 1198"/>
                <a:gd name="T11" fmla="*/ 413 h 451"/>
                <a:gd name="T12" fmla="*/ 307 w 1198"/>
                <a:gd name="T13" fmla="*/ 425 h 451"/>
                <a:gd name="T14" fmla="*/ 36 w 1198"/>
                <a:gd name="T15" fmla="*/ 337 h 451"/>
                <a:gd name="T16" fmla="*/ 88 w 1198"/>
                <a:gd name="T17" fmla="*/ 181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7"/>
            <p:cNvSpPr>
              <a:spLocks noChangeShapeType="1"/>
            </p:cNvSpPr>
            <p:nvPr/>
          </p:nvSpPr>
          <p:spPr bwMode="auto">
            <a:xfrm>
              <a:off x="2188" y="2048"/>
              <a:ext cx="1784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Freeform 8"/>
            <p:cNvSpPr>
              <a:spLocks/>
            </p:cNvSpPr>
            <p:nvPr/>
          </p:nvSpPr>
          <p:spPr bwMode="auto">
            <a:xfrm>
              <a:off x="1953" y="2248"/>
              <a:ext cx="1583" cy="682"/>
            </a:xfrm>
            <a:custGeom>
              <a:avLst/>
              <a:gdLst>
                <a:gd name="T0" fmla="*/ 155 w 1583"/>
                <a:gd name="T1" fmla="*/ 224 h 682"/>
                <a:gd name="T2" fmla="*/ 407 w 1583"/>
                <a:gd name="T3" fmla="*/ 74 h 682"/>
                <a:gd name="T4" fmla="*/ 785 w 1583"/>
                <a:gd name="T5" fmla="*/ 20 h 682"/>
                <a:gd name="T6" fmla="*/ 1157 w 1583"/>
                <a:gd name="T7" fmla="*/ 194 h 682"/>
                <a:gd name="T8" fmla="*/ 1564 w 1583"/>
                <a:gd name="T9" fmla="*/ 428 h 682"/>
                <a:gd name="T10" fmla="*/ 1272 w 1583"/>
                <a:gd name="T11" fmla="*/ 644 h 682"/>
                <a:gd name="T12" fmla="*/ 690 w 1583"/>
                <a:gd name="T13" fmla="*/ 656 h 682"/>
                <a:gd name="T14" fmla="*/ 89 w 1583"/>
                <a:gd name="T15" fmla="*/ 596 h 682"/>
                <a:gd name="T16" fmla="*/ 155 w 1583"/>
                <a:gd name="T17" fmla="*/ 22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9"/>
            <p:cNvSpPr>
              <a:spLocks noChangeArrowheads="1"/>
            </p:cNvSpPr>
            <p:nvPr/>
          </p:nvSpPr>
          <p:spPr bwMode="auto">
            <a:xfrm>
              <a:off x="1311" y="21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10"/>
            <p:cNvSpPr>
              <a:spLocks noChangeShapeType="1"/>
            </p:cNvSpPr>
            <p:nvPr/>
          </p:nvSpPr>
          <p:spPr bwMode="auto">
            <a:xfrm>
              <a:off x="1311" y="21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11"/>
            <p:cNvSpPr>
              <a:spLocks noChangeShapeType="1"/>
            </p:cNvSpPr>
            <p:nvPr/>
          </p:nvSpPr>
          <p:spPr bwMode="auto">
            <a:xfrm>
              <a:off x="1624" y="21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12"/>
            <p:cNvSpPr>
              <a:spLocks noChangeArrowheads="1"/>
            </p:cNvSpPr>
            <p:nvPr/>
          </p:nvSpPr>
          <p:spPr bwMode="auto">
            <a:xfrm>
              <a:off x="1311" y="21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29" name="Oval 13"/>
            <p:cNvSpPr>
              <a:spLocks noChangeArrowheads="1"/>
            </p:cNvSpPr>
            <p:nvPr/>
          </p:nvSpPr>
          <p:spPr bwMode="auto">
            <a:xfrm>
              <a:off x="1308" y="20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Rectangle 14"/>
            <p:cNvSpPr>
              <a:spLocks noChangeArrowheads="1"/>
            </p:cNvSpPr>
            <p:nvPr/>
          </p:nvSpPr>
          <p:spPr bwMode="auto">
            <a:xfrm>
              <a:off x="1395" y="2109"/>
              <a:ext cx="141" cy="12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Text Box 15"/>
            <p:cNvSpPr txBox="1">
              <a:spLocks noChangeArrowheads="1"/>
            </p:cNvSpPr>
            <p:nvPr/>
          </p:nvSpPr>
          <p:spPr bwMode="auto">
            <a:xfrm>
              <a:off x="1370" y="2048"/>
              <a:ext cx="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32" name="Oval 16"/>
            <p:cNvSpPr>
              <a:spLocks noChangeArrowheads="1"/>
            </p:cNvSpPr>
            <p:nvPr/>
          </p:nvSpPr>
          <p:spPr bwMode="auto">
            <a:xfrm>
              <a:off x="2529" y="276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Line 17"/>
            <p:cNvSpPr>
              <a:spLocks noChangeShapeType="1"/>
            </p:cNvSpPr>
            <p:nvPr/>
          </p:nvSpPr>
          <p:spPr bwMode="auto">
            <a:xfrm>
              <a:off x="2529" y="276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18"/>
            <p:cNvSpPr>
              <a:spLocks noChangeShapeType="1"/>
            </p:cNvSpPr>
            <p:nvPr/>
          </p:nvSpPr>
          <p:spPr bwMode="auto">
            <a:xfrm>
              <a:off x="2842" y="276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Rectangle 19"/>
            <p:cNvSpPr>
              <a:spLocks noChangeArrowheads="1"/>
            </p:cNvSpPr>
            <p:nvPr/>
          </p:nvSpPr>
          <p:spPr bwMode="auto">
            <a:xfrm>
              <a:off x="2529" y="276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36" name="Oval 20"/>
            <p:cNvSpPr>
              <a:spLocks noChangeArrowheads="1"/>
            </p:cNvSpPr>
            <p:nvPr/>
          </p:nvSpPr>
          <p:spPr bwMode="auto">
            <a:xfrm>
              <a:off x="2526" y="270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582" y="2648"/>
              <a:ext cx="211" cy="250"/>
              <a:chOff x="2951" y="2429"/>
              <a:chExt cx="214" cy="250"/>
            </a:xfrm>
          </p:grpSpPr>
          <p:sp>
            <p:nvSpPr>
              <p:cNvPr id="4248" name="Rectangle 2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Text Box 23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138" name="Freeform 24"/>
            <p:cNvSpPr>
              <a:spLocks/>
            </p:cNvSpPr>
            <p:nvPr/>
          </p:nvSpPr>
          <p:spPr bwMode="auto">
            <a:xfrm>
              <a:off x="2985" y="2139"/>
              <a:ext cx="492" cy="498"/>
            </a:xfrm>
            <a:custGeom>
              <a:avLst/>
              <a:gdLst>
                <a:gd name="T0" fmla="*/ 78 w 492"/>
                <a:gd name="T1" fmla="*/ 498 h 498"/>
                <a:gd name="T2" fmla="*/ 0 w 492"/>
                <a:gd name="T3" fmla="*/ 0 h 498"/>
                <a:gd name="T4" fmla="*/ 492 w 492"/>
                <a:gd name="T5" fmla="*/ 0 h 498"/>
                <a:gd name="T6" fmla="*/ 396 w 492"/>
                <a:gd name="T7" fmla="*/ 498 h 498"/>
                <a:gd name="T8" fmla="*/ 78 w 492"/>
                <a:gd name="T9" fmla="*/ 498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98"/>
                <a:gd name="T17" fmla="*/ 492 w 492"/>
                <a:gd name="T18" fmla="*/ 498 h 4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98">
                  <a:moveTo>
                    <a:pt x="78" y="498"/>
                  </a:moveTo>
                  <a:lnTo>
                    <a:pt x="0" y="0"/>
                  </a:lnTo>
                  <a:lnTo>
                    <a:pt x="492" y="0"/>
                  </a:lnTo>
                  <a:lnTo>
                    <a:pt x="396" y="498"/>
                  </a:lnTo>
                  <a:lnTo>
                    <a:pt x="78" y="4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Freeform 25"/>
            <p:cNvSpPr>
              <a:spLocks/>
            </p:cNvSpPr>
            <p:nvPr/>
          </p:nvSpPr>
          <p:spPr bwMode="auto">
            <a:xfrm>
              <a:off x="2406" y="1860"/>
              <a:ext cx="492" cy="498"/>
            </a:xfrm>
            <a:custGeom>
              <a:avLst/>
              <a:gdLst>
                <a:gd name="T0" fmla="*/ 78 w 492"/>
                <a:gd name="T1" fmla="*/ 498 h 498"/>
                <a:gd name="T2" fmla="*/ 0 w 492"/>
                <a:gd name="T3" fmla="*/ 0 h 498"/>
                <a:gd name="T4" fmla="*/ 492 w 492"/>
                <a:gd name="T5" fmla="*/ 0 h 498"/>
                <a:gd name="T6" fmla="*/ 396 w 492"/>
                <a:gd name="T7" fmla="*/ 498 h 498"/>
                <a:gd name="T8" fmla="*/ 78 w 492"/>
                <a:gd name="T9" fmla="*/ 498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98"/>
                <a:gd name="T17" fmla="*/ 492 w 492"/>
                <a:gd name="T18" fmla="*/ 498 h 4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98">
                  <a:moveTo>
                    <a:pt x="78" y="498"/>
                  </a:moveTo>
                  <a:lnTo>
                    <a:pt x="0" y="0"/>
                  </a:lnTo>
                  <a:lnTo>
                    <a:pt x="492" y="0"/>
                  </a:lnTo>
                  <a:lnTo>
                    <a:pt x="396" y="498"/>
                  </a:lnTo>
                  <a:lnTo>
                    <a:pt x="78" y="4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Freeform 26"/>
            <p:cNvSpPr>
              <a:spLocks/>
            </p:cNvSpPr>
            <p:nvPr/>
          </p:nvSpPr>
          <p:spPr bwMode="auto">
            <a:xfrm>
              <a:off x="1782" y="1528"/>
              <a:ext cx="492" cy="488"/>
            </a:xfrm>
            <a:custGeom>
              <a:avLst/>
              <a:gdLst>
                <a:gd name="T0" fmla="*/ 84 w 492"/>
                <a:gd name="T1" fmla="*/ 486 h 488"/>
                <a:gd name="T2" fmla="*/ 0 w 492"/>
                <a:gd name="T3" fmla="*/ 0 h 488"/>
                <a:gd name="T4" fmla="*/ 492 w 492"/>
                <a:gd name="T5" fmla="*/ 0 h 488"/>
                <a:gd name="T6" fmla="*/ 404 w 492"/>
                <a:gd name="T7" fmla="*/ 488 h 488"/>
                <a:gd name="T8" fmla="*/ 84 w 492"/>
                <a:gd name="T9" fmla="*/ 486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88"/>
                <a:gd name="T17" fmla="*/ 492 w 492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88">
                  <a:moveTo>
                    <a:pt x="84" y="486"/>
                  </a:moveTo>
                  <a:lnTo>
                    <a:pt x="0" y="0"/>
                  </a:lnTo>
                  <a:lnTo>
                    <a:pt x="492" y="0"/>
                  </a:lnTo>
                  <a:lnTo>
                    <a:pt x="404" y="488"/>
                  </a:lnTo>
                  <a:lnTo>
                    <a:pt x="84" y="4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Oval 27"/>
            <p:cNvSpPr>
              <a:spLocks noChangeArrowheads="1"/>
            </p:cNvSpPr>
            <p:nvPr/>
          </p:nvSpPr>
          <p:spPr bwMode="auto">
            <a:xfrm>
              <a:off x="1872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8"/>
            <p:cNvSpPr>
              <a:spLocks noChangeShapeType="1"/>
            </p:cNvSpPr>
            <p:nvPr/>
          </p:nvSpPr>
          <p:spPr bwMode="auto">
            <a:xfrm>
              <a:off x="1872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Line 29"/>
            <p:cNvSpPr>
              <a:spLocks noChangeShapeType="1"/>
            </p:cNvSpPr>
            <p:nvPr/>
          </p:nvSpPr>
          <p:spPr bwMode="auto">
            <a:xfrm>
              <a:off x="2185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Rectangle 30"/>
            <p:cNvSpPr>
              <a:spLocks noChangeArrowheads="1"/>
            </p:cNvSpPr>
            <p:nvPr/>
          </p:nvSpPr>
          <p:spPr bwMode="auto">
            <a:xfrm>
              <a:off x="1872" y="202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45" name="Oval 31"/>
            <p:cNvSpPr>
              <a:spLocks noChangeArrowheads="1"/>
            </p:cNvSpPr>
            <p:nvPr/>
          </p:nvSpPr>
          <p:spPr bwMode="auto">
            <a:xfrm>
              <a:off x="1869" y="196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Rectangle 32"/>
            <p:cNvSpPr>
              <a:spLocks noChangeArrowheads="1"/>
            </p:cNvSpPr>
            <p:nvPr/>
          </p:nvSpPr>
          <p:spPr bwMode="auto">
            <a:xfrm>
              <a:off x="1956" y="1977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Text Box 33"/>
            <p:cNvSpPr txBox="1">
              <a:spLocks noChangeArrowheads="1"/>
            </p:cNvSpPr>
            <p:nvPr/>
          </p:nvSpPr>
          <p:spPr bwMode="auto">
            <a:xfrm>
              <a:off x="1925" y="191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48" name="Oval 34"/>
            <p:cNvSpPr>
              <a:spLocks noChangeArrowheads="1"/>
            </p:cNvSpPr>
            <p:nvPr/>
          </p:nvSpPr>
          <p:spPr bwMode="auto">
            <a:xfrm>
              <a:off x="2493" y="237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Line 35"/>
            <p:cNvSpPr>
              <a:spLocks noChangeShapeType="1"/>
            </p:cNvSpPr>
            <p:nvPr/>
          </p:nvSpPr>
          <p:spPr bwMode="auto">
            <a:xfrm>
              <a:off x="2493" y="236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36"/>
            <p:cNvSpPr>
              <a:spLocks noChangeShapeType="1"/>
            </p:cNvSpPr>
            <p:nvPr/>
          </p:nvSpPr>
          <p:spPr bwMode="auto">
            <a:xfrm>
              <a:off x="2806" y="236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Rectangle 37"/>
            <p:cNvSpPr>
              <a:spLocks noChangeArrowheads="1"/>
            </p:cNvSpPr>
            <p:nvPr/>
          </p:nvSpPr>
          <p:spPr bwMode="auto">
            <a:xfrm>
              <a:off x="2493" y="236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52" name="Oval 38"/>
            <p:cNvSpPr>
              <a:spLocks noChangeArrowheads="1"/>
            </p:cNvSpPr>
            <p:nvPr/>
          </p:nvSpPr>
          <p:spPr bwMode="auto">
            <a:xfrm>
              <a:off x="2490" y="230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2550" y="2252"/>
              <a:ext cx="198" cy="250"/>
              <a:chOff x="2957" y="2429"/>
              <a:chExt cx="201" cy="250"/>
            </a:xfrm>
          </p:grpSpPr>
          <p:sp>
            <p:nvSpPr>
              <p:cNvPr id="4246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Text Box 41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a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4154" name="Freeform 42"/>
            <p:cNvSpPr>
              <a:spLocks/>
            </p:cNvSpPr>
            <p:nvPr/>
          </p:nvSpPr>
          <p:spPr bwMode="auto">
            <a:xfrm>
              <a:off x="3889" y="1659"/>
              <a:ext cx="492" cy="498"/>
            </a:xfrm>
            <a:custGeom>
              <a:avLst/>
              <a:gdLst>
                <a:gd name="T0" fmla="*/ 78 w 492"/>
                <a:gd name="T1" fmla="*/ 498 h 498"/>
                <a:gd name="T2" fmla="*/ 0 w 492"/>
                <a:gd name="T3" fmla="*/ 0 h 498"/>
                <a:gd name="T4" fmla="*/ 492 w 492"/>
                <a:gd name="T5" fmla="*/ 0 h 498"/>
                <a:gd name="T6" fmla="*/ 396 w 492"/>
                <a:gd name="T7" fmla="*/ 498 h 498"/>
                <a:gd name="T8" fmla="*/ 78 w 492"/>
                <a:gd name="T9" fmla="*/ 498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98"/>
                <a:gd name="T17" fmla="*/ 492 w 492"/>
                <a:gd name="T18" fmla="*/ 498 h 4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98">
                  <a:moveTo>
                    <a:pt x="78" y="498"/>
                  </a:moveTo>
                  <a:lnTo>
                    <a:pt x="0" y="0"/>
                  </a:lnTo>
                  <a:lnTo>
                    <a:pt x="492" y="0"/>
                  </a:lnTo>
                  <a:lnTo>
                    <a:pt x="396" y="498"/>
                  </a:lnTo>
                  <a:lnTo>
                    <a:pt x="78" y="4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Line 43"/>
            <p:cNvSpPr>
              <a:spLocks noChangeShapeType="1"/>
            </p:cNvSpPr>
            <p:nvPr/>
          </p:nvSpPr>
          <p:spPr bwMode="auto">
            <a:xfrm>
              <a:off x="4288" y="2184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44"/>
            <p:cNvSpPr>
              <a:spLocks noChangeShapeType="1"/>
            </p:cNvSpPr>
            <p:nvPr/>
          </p:nvSpPr>
          <p:spPr bwMode="auto">
            <a:xfrm>
              <a:off x="4612" y="2108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Line 45"/>
            <p:cNvSpPr>
              <a:spLocks noChangeShapeType="1"/>
            </p:cNvSpPr>
            <p:nvPr/>
          </p:nvSpPr>
          <p:spPr bwMode="auto">
            <a:xfrm flipV="1">
              <a:off x="4220" y="2064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Freeform 46"/>
            <p:cNvSpPr>
              <a:spLocks/>
            </p:cNvSpPr>
            <p:nvPr/>
          </p:nvSpPr>
          <p:spPr bwMode="auto">
            <a:xfrm>
              <a:off x="2840" y="2698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Freeform 47"/>
            <p:cNvSpPr>
              <a:spLocks/>
            </p:cNvSpPr>
            <p:nvPr/>
          </p:nvSpPr>
          <p:spPr bwMode="auto">
            <a:xfrm>
              <a:off x="2380" y="2662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Freeform 48"/>
            <p:cNvSpPr>
              <a:spLocks/>
            </p:cNvSpPr>
            <p:nvPr/>
          </p:nvSpPr>
          <p:spPr bwMode="auto">
            <a:xfrm>
              <a:off x="2504" y="2592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Freeform 49"/>
            <p:cNvSpPr>
              <a:spLocks/>
            </p:cNvSpPr>
            <p:nvPr/>
          </p:nvSpPr>
          <p:spPr bwMode="auto">
            <a:xfrm>
              <a:off x="2442" y="2430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Freeform 50"/>
            <p:cNvSpPr>
              <a:spLocks/>
            </p:cNvSpPr>
            <p:nvPr/>
          </p:nvSpPr>
          <p:spPr bwMode="auto">
            <a:xfrm>
              <a:off x="1616" y="2054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Freeform 51"/>
            <p:cNvSpPr>
              <a:spLocks/>
            </p:cNvSpPr>
            <p:nvPr/>
          </p:nvSpPr>
          <p:spPr bwMode="auto">
            <a:xfrm>
              <a:off x="2052" y="2114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Freeform 52"/>
            <p:cNvSpPr>
              <a:spLocks/>
            </p:cNvSpPr>
            <p:nvPr/>
          </p:nvSpPr>
          <p:spPr bwMode="auto">
            <a:xfrm>
              <a:off x="3376" y="2232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5" name="Freeform 53"/>
            <p:cNvSpPr>
              <a:spLocks/>
            </p:cNvSpPr>
            <p:nvPr/>
          </p:nvSpPr>
          <p:spPr bwMode="auto">
            <a:xfrm>
              <a:off x="1934" y="1548"/>
              <a:ext cx="488" cy="336"/>
            </a:xfrm>
            <a:custGeom>
              <a:avLst/>
              <a:gdLst>
                <a:gd name="T0" fmla="*/ 0 w 272"/>
                <a:gd name="T1" fmla="*/ 0 h 318"/>
                <a:gd name="T2" fmla="*/ 488 w 272"/>
                <a:gd name="T3" fmla="*/ 336 h 318"/>
                <a:gd name="T4" fmla="*/ 0 60000 65536"/>
                <a:gd name="T5" fmla="*/ 0 60000 65536"/>
                <a:gd name="T6" fmla="*/ 0 w 272"/>
                <a:gd name="T7" fmla="*/ 0 h 318"/>
                <a:gd name="T8" fmla="*/ 272 w 272"/>
                <a:gd name="T9" fmla="*/ 318 h 3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2" h="318">
                  <a:moveTo>
                    <a:pt x="0" y="0"/>
                  </a:moveTo>
                  <a:lnTo>
                    <a:pt x="272" y="318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Freeform 54"/>
            <p:cNvSpPr>
              <a:spLocks/>
            </p:cNvSpPr>
            <p:nvPr/>
          </p:nvSpPr>
          <p:spPr bwMode="auto">
            <a:xfrm>
              <a:off x="2272" y="1492"/>
              <a:ext cx="1640" cy="140"/>
            </a:xfrm>
            <a:custGeom>
              <a:avLst/>
              <a:gdLst>
                <a:gd name="T0" fmla="*/ 0 w 1640"/>
                <a:gd name="T1" fmla="*/ 0 h 140"/>
                <a:gd name="T2" fmla="*/ 1640 w 1640"/>
                <a:gd name="T3" fmla="*/ 140 h 140"/>
                <a:gd name="T4" fmla="*/ 0 60000 65536"/>
                <a:gd name="T5" fmla="*/ 0 60000 65536"/>
                <a:gd name="T6" fmla="*/ 0 w 1640"/>
                <a:gd name="T7" fmla="*/ 0 h 140"/>
                <a:gd name="T8" fmla="*/ 1640 w 1640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0" h="140">
                  <a:moveTo>
                    <a:pt x="0" y="0"/>
                  </a:moveTo>
                  <a:lnTo>
                    <a:pt x="1640" y="14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Freeform 55"/>
            <p:cNvSpPr>
              <a:spLocks/>
            </p:cNvSpPr>
            <p:nvPr/>
          </p:nvSpPr>
          <p:spPr bwMode="auto">
            <a:xfrm>
              <a:off x="3446" y="1712"/>
              <a:ext cx="704" cy="414"/>
            </a:xfrm>
            <a:custGeom>
              <a:avLst/>
              <a:gdLst>
                <a:gd name="T0" fmla="*/ 0 w 568"/>
                <a:gd name="T1" fmla="*/ 414 h 344"/>
                <a:gd name="T2" fmla="*/ 704 w 568"/>
                <a:gd name="T3" fmla="*/ 0 h 344"/>
                <a:gd name="T4" fmla="*/ 0 60000 65536"/>
                <a:gd name="T5" fmla="*/ 0 60000 65536"/>
                <a:gd name="T6" fmla="*/ 0 w 568"/>
                <a:gd name="T7" fmla="*/ 0 h 344"/>
                <a:gd name="T8" fmla="*/ 568 w 568"/>
                <a:gd name="T9" fmla="*/ 344 h 3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8" h="344">
                  <a:moveTo>
                    <a:pt x="0" y="344"/>
                  </a:moveTo>
                  <a:lnTo>
                    <a:pt x="568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Freeform 56"/>
            <p:cNvSpPr>
              <a:spLocks/>
            </p:cNvSpPr>
            <p:nvPr/>
          </p:nvSpPr>
          <p:spPr bwMode="auto">
            <a:xfrm>
              <a:off x="2754" y="1908"/>
              <a:ext cx="298" cy="242"/>
            </a:xfrm>
            <a:custGeom>
              <a:avLst/>
              <a:gdLst>
                <a:gd name="T0" fmla="*/ 0 w 272"/>
                <a:gd name="T1" fmla="*/ 0 h 212"/>
                <a:gd name="T2" fmla="*/ 298 w 272"/>
                <a:gd name="T3" fmla="*/ 242 h 212"/>
                <a:gd name="T4" fmla="*/ 0 60000 65536"/>
                <a:gd name="T5" fmla="*/ 0 60000 65536"/>
                <a:gd name="T6" fmla="*/ 0 w 272"/>
                <a:gd name="T7" fmla="*/ 0 h 212"/>
                <a:gd name="T8" fmla="*/ 272 w 272"/>
                <a:gd name="T9" fmla="*/ 212 h 2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2" h="212">
                  <a:moveTo>
                    <a:pt x="0" y="0"/>
                  </a:moveTo>
                  <a:lnTo>
                    <a:pt x="272" y="212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Oval 57"/>
            <p:cNvSpPr>
              <a:spLocks noChangeArrowheads="1"/>
            </p:cNvSpPr>
            <p:nvPr/>
          </p:nvSpPr>
          <p:spPr bwMode="auto">
            <a:xfrm>
              <a:off x="3975" y="216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58"/>
            <p:cNvSpPr>
              <a:spLocks noChangeShapeType="1"/>
            </p:cNvSpPr>
            <p:nvPr/>
          </p:nvSpPr>
          <p:spPr bwMode="auto">
            <a:xfrm>
              <a:off x="3975" y="216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59"/>
            <p:cNvSpPr>
              <a:spLocks noChangeShapeType="1"/>
            </p:cNvSpPr>
            <p:nvPr/>
          </p:nvSpPr>
          <p:spPr bwMode="auto">
            <a:xfrm>
              <a:off x="4288" y="216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Rectangle 60"/>
            <p:cNvSpPr>
              <a:spLocks noChangeArrowheads="1"/>
            </p:cNvSpPr>
            <p:nvPr/>
          </p:nvSpPr>
          <p:spPr bwMode="auto">
            <a:xfrm>
              <a:off x="3975" y="216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73" name="Oval 61"/>
            <p:cNvSpPr>
              <a:spLocks noChangeArrowheads="1"/>
            </p:cNvSpPr>
            <p:nvPr/>
          </p:nvSpPr>
          <p:spPr bwMode="auto">
            <a:xfrm>
              <a:off x="3972" y="210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Rectangle 62"/>
            <p:cNvSpPr>
              <a:spLocks noChangeArrowheads="1"/>
            </p:cNvSpPr>
            <p:nvPr/>
          </p:nvSpPr>
          <p:spPr bwMode="auto">
            <a:xfrm>
              <a:off x="4059" y="2115"/>
              <a:ext cx="141" cy="12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Text Box 63"/>
            <p:cNvSpPr txBox="1">
              <a:spLocks noChangeArrowheads="1"/>
            </p:cNvSpPr>
            <p:nvPr/>
          </p:nvSpPr>
          <p:spPr bwMode="auto">
            <a:xfrm>
              <a:off x="4034" y="2054"/>
              <a:ext cx="1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76" name="Text Box 64"/>
            <p:cNvSpPr txBox="1">
              <a:spLocks noChangeArrowheads="1"/>
            </p:cNvSpPr>
            <p:nvPr/>
          </p:nvSpPr>
          <p:spPr bwMode="auto">
            <a:xfrm>
              <a:off x="1706" y="2117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  <a:endParaRPr lang="en-US"/>
            </a:p>
          </p:txBody>
        </p:sp>
        <p:sp>
          <p:nvSpPr>
            <p:cNvPr id="4177" name="Text Box 65"/>
            <p:cNvSpPr txBox="1">
              <a:spLocks noChangeArrowheads="1"/>
            </p:cNvSpPr>
            <p:nvPr/>
          </p:nvSpPr>
          <p:spPr bwMode="auto">
            <a:xfrm>
              <a:off x="2126" y="2675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  <a:endParaRPr lang="en-US"/>
            </a:p>
          </p:txBody>
        </p:sp>
        <p:sp>
          <p:nvSpPr>
            <p:cNvPr id="4178" name="Text Box 66"/>
            <p:cNvSpPr txBox="1">
              <a:spLocks noChangeArrowheads="1"/>
            </p:cNvSpPr>
            <p:nvPr/>
          </p:nvSpPr>
          <p:spPr bwMode="auto">
            <a:xfrm>
              <a:off x="4274" y="225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</a:t>
              </a:r>
              <a:endParaRPr lang="en-US"/>
            </a:p>
          </p:txBody>
        </p:sp>
        <p:sp>
          <p:nvSpPr>
            <p:cNvPr id="4179" name="Oval 67"/>
            <p:cNvSpPr>
              <a:spLocks noChangeArrowheads="1"/>
            </p:cNvSpPr>
            <p:nvPr/>
          </p:nvSpPr>
          <p:spPr bwMode="auto">
            <a:xfrm>
              <a:off x="2187" y="25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68"/>
            <p:cNvSpPr>
              <a:spLocks noChangeShapeType="1"/>
            </p:cNvSpPr>
            <p:nvPr/>
          </p:nvSpPr>
          <p:spPr bwMode="auto">
            <a:xfrm>
              <a:off x="2187" y="25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69"/>
            <p:cNvSpPr>
              <a:spLocks noChangeShapeType="1"/>
            </p:cNvSpPr>
            <p:nvPr/>
          </p:nvSpPr>
          <p:spPr bwMode="auto">
            <a:xfrm>
              <a:off x="2500" y="25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Rectangle 70"/>
            <p:cNvSpPr>
              <a:spLocks noChangeArrowheads="1"/>
            </p:cNvSpPr>
            <p:nvPr/>
          </p:nvSpPr>
          <p:spPr bwMode="auto">
            <a:xfrm>
              <a:off x="2187" y="257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83" name="Oval 71"/>
            <p:cNvSpPr>
              <a:spLocks noChangeArrowheads="1"/>
            </p:cNvSpPr>
            <p:nvPr/>
          </p:nvSpPr>
          <p:spPr bwMode="auto">
            <a:xfrm>
              <a:off x="2184" y="252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Rectangle 72"/>
            <p:cNvSpPr>
              <a:spLocks noChangeArrowheads="1"/>
            </p:cNvSpPr>
            <p:nvPr/>
          </p:nvSpPr>
          <p:spPr bwMode="auto">
            <a:xfrm>
              <a:off x="2269" y="2547"/>
              <a:ext cx="14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Text Box 73"/>
            <p:cNvSpPr txBox="1">
              <a:spLocks noChangeArrowheads="1"/>
            </p:cNvSpPr>
            <p:nvPr/>
          </p:nvSpPr>
          <p:spPr bwMode="auto">
            <a:xfrm>
              <a:off x="2242" y="2466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d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86" name="Oval 74"/>
            <p:cNvSpPr>
              <a:spLocks noChangeArrowheads="1"/>
            </p:cNvSpPr>
            <p:nvPr/>
          </p:nvSpPr>
          <p:spPr bwMode="auto">
            <a:xfrm>
              <a:off x="3069" y="26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75"/>
            <p:cNvSpPr>
              <a:spLocks noChangeShapeType="1"/>
            </p:cNvSpPr>
            <p:nvPr/>
          </p:nvSpPr>
          <p:spPr bwMode="auto">
            <a:xfrm>
              <a:off x="3069" y="26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76"/>
            <p:cNvSpPr>
              <a:spLocks noChangeShapeType="1"/>
            </p:cNvSpPr>
            <p:nvPr/>
          </p:nvSpPr>
          <p:spPr bwMode="auto">
            <a:xfrm>
              <a:off x="3382" y="26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Rectangle 77"/>
            <p:cNvSpPr>
              <a:spLocks noChangeArrowheads="1"/>
            </p:cNvSpPr>
            <p:nvPr/>
          </p:nvSpPr>
          <p:spPr bwMode="auto">
            <a:xfrm>
              <a:off x="3069" y="26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0" name="Oval 78"/>
            <p:cNvSpPr>
              <a:spLocks noChangeArrowheads="1"/>
            </p:cNvSpPr>
            <p:nvPr/>
          </p:nvSpPr>
          <p:spPr bwMode="auto">
            <a:xfrm>
              <a:off x="3066" y="25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79"/>
            <p:cNvGrpSpPr>
              <a:grpSpLocks/>
            </p:cNvGrpSpPr>
            <p:nvPr/>
          </p:nvGrpSpPr>
          <p:grpSpPr bwMode="auto">
            <a:xfrm>
              <a:off x="3126" y="2532"/>
              <a:ext cx="198" cy="250"/>
              <a:chOff x="2957" y="2429"/>
              <a:chExt cx="201" cy="250"/>
            </a:xfrm>
          </p:grpSpPr>
          <p:sp>
            <p:nvSpPr>
              <p:cNvPr id="4244" name="Rectangle 8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Text Box 81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2400" y="1728"/>
              <a:ext cx="491" cy="250"/>
              <a:chOff x="2509" y="3533"/>
              <a:chExt cx="491" cy="250"/>
            </a:xfrm>
          </p:grpSpPr>
          <p:sp>
            <p:nvSpPr>
              <p:cNvPr id="4236" name="Oval 83"/>
              <p:cNvSpPr>
                <a:spLocks noChangeArrowheads="1"/>
              </p:cNvSpPr>
              <p:nvPr/>
            </p:nvSpPr>
            <p:spPr bwMode="auto">
              <a:xfrm>
                <a:off x="2514" y="3646"/>
                <a:ext cx="484" cy="113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7" name="Line 84"/>
              <p:cNvSpPr>
                <a:spLocks noChangeShapeType="1"/>
              </p:cNvSpPr>
              <p:nvPr/>
            </p:nvSpPr>
            <p:spPr bwMode="auto">
              <a:xfrm>
                <a:off x="2998" y="3637"/>
                <a:ext cx="2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8" name="Rectangle 85"/>
              <p:cNvSpPr>
                <a:spLocks noChangeArrowheads="1"/>
              </p:cNvSpPr>
              <p:nvPr/>
            </p:nvSpPr>
            <p:spPr bwMode="auto">
              <a:xfrm>
                <a:off x="2514" y="3637"/>
                <a:ext cx="480" cy="6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39" name="Oval 86"/>
              <p:cNvSpPr>
                <a:spLocks noChangeArrowheads="1"/>
              </p:cNvSpPr>
              <p:nvPr/>
            </p:nvSpPr>
            <p:spPr bwMode="auto">
              <a:xfrm>
                <a:off x="2509" y="3555"/>
                <a:ext cx="485" cy="132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0" name="Line 87"/>
              <p:cNvSpPr>
                <a:spLocks noChangeShapeType="1"/>
              </p:cNvSpPr>
              <p:nvPr/>
            </p:nvSpPr>
            <p:spPr bwMode="auto">
              <a:xfrm>
                <a:off x="2511" y="3637"/>
                <a:ext cx="1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88"/>
              <p:cNvGrpSpPr>
                <a:grpSpLocks/>
              </p:cNvGrpSpPr>
              <p:nvPr/>
            </p:nvGrpSpPr>
            <p:grpSpPr bwMode="auto">
              <a:xfrm>
                <a:off x="2558" y="3533"/>
                <a:ext cx="355" cy="250"/>
                <a:chOff x="2012" y="3629"/>
                <a:chExt cx="355" cy="250"/>
              </a:xfrm>
            </p:grpSpPr>
            <p:sp>
              <p:nvSpPr>
                <p:cNvPr id="4242" name="Rectangle 89"/>
                <p:cNvSpPr>
                  <a:spLocks noChangeArrowheads="1"/>
                </p:cNvSpPr>
                <p:nvPr/>
              </p:nvSpPr>
              <p:spPr bwMode="auto">
                <a:xfrm>
                  <a:off x="2065" y="3690"/>
                  <a:ext cx="265" cy="13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012" y="3629"/>
                  <a:ext cx="35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A.a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2983" y="1970"/>
              <a:ext cx="491" cy="250"/>
              <a:chOff x="2509" y="3533"/>
              <a:chExt cx="491" cy="250"/>
            </a:xfrm>
          </p:grpSpPr>
          <p:sp>
            <p:nvSpPr>
              <p:cNvPr id="4228" name="Oval 92"/>
              <p:cNvSpPr>
                <a:spLocks noChangeArrowheads="1"/>
              </p:cNvSpPr>
              <p:nvPr/>
            </p:nvSpPr>
            <p:spPr bwMode="auto">
              <a:xfrm>
                <a:off x="2514" y="3646"/>
                <a:ext cx="484" cy="113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9" name="Line 93"/>
              <p:cNvSpPr>
                <a:spLocks noChangeShapeType="1"/>
              </p:cNvSpPr>
              <p:nvPr/>
            </p:nvSpPr>
            <p:spPr bwMode="auto">
              <a:xfrm>
                <a:off x="2998" y="3637"/>
                <a:ext cx="2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Rectangle 94"/>
              <p:cNvSpPr>
                <a:spLocks noChangeArrowheads="1"/>
              </p:cNvSpPr>
              <p:nvPr/>
            </p:nvSpPr>
            <p:spPr bwMode="auto">
              <a:xfrm>
                <a:off x="2514" y="3637"/>
                <a:ext cx="480" cy="6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31" name="Oval 95"/>
              <p:cNvSpPr>
                <a:spLocks noChangeArrowheads="1"/>
              </p:cNvSpPr>
              <p:nvPr/>
            </p:nvSpPr>
            <p:spPr bwMode="auto">
              <a:xfrm>
                <a:off x="2509" y="3555"/>
                <a:ext cx="485" cy="132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Line 96"/>
              <p:cNvSpPr>
                <a:spLocks noChangeShapeType="1"/>
              </p:cNvSpPr>
              <p:nvPr/>
            </p:nvSpPr>
            <p:spPr bwMode="auto">
              <a:xfrm>
                <a:off x="2511" y="3637"/>
                <a:ext cx="1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97"/>
              <p:cNvGrpSpPr>
                <a:grpSpLocks/>
              </p:cNvGrpSpPr>
              <p:nvPr/>
            </p:nvGrpSpPr>
            <p:grpSpPr bwMode="auto">
              <a:xfrm>
                <a:off x="2558" y="3533"/>
                <a:ext cx="355" cy="250"/>
                <a:chOff x="2012" y="3629"/>
                <a:chExt cx="355" cy="250"/>
              </a:xfrm>
            </p:grpSpPr>
            <p:sp>
              <p:nvSpPr>
                <p:cNvPr id="4234" name="Rectangle 98"/>
                <p:cNvSpPr>
                  <a:spLocks noChangeArrowheads="1"/>
                </p:cNvSpPr>
                <p:nvPr/>
              </p:nvSpPr>
              <p:spPr bwMode="auto">
                <a:xfrm>
                  <a:off x="2065" y="3690"/>
                  <a:ext cx="265" cy="13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012" y="3629"/>
                  <a:ext cx="35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A.c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1785" y="1363"/>
              <a:ext cx="491" cy="250"/>
              <a:chOff x="2509" y="3533"/>
              <a:chExt cx="491" cy="250"/>
            </a:xfrm>
          </p:grpSpPr>
          <p:sp>
            <p:nvSpPr>
              <p:cNvPr id="4220" name="Oval 101"/>
              <p:cNvSpPr>
                <a:spLocks noChangeArrowheads="1"/>
              </p:cNvSpPr>
              <p:nvPr/>
            </p:nvSpPr>
            <p:spPr bwMode="auto">
              <a:xfrm>
                <a:off x="2514" y="3646"/>
                <a:ext cx="484" cy="113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Line 102"/>
              <p:cNvSpPr>
                <a:spLocks noChangeShapeType="1"/>
              </p:cNvSpPr>
              <p:nvPr/>
            </p:nvSpPr>
            <p:spPr bwMode="auto">
              <a:xfrm>
                <a:off x="2998" y="3637"/>
                <a:ext cx="2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Rectangle 103"/>
              <p:cNvSpPr>
                <a:spLocks noChangeArrowheads="1"/>
              </p:cNvSpPr>
              <p:nvPr/>
            </p:nvSpPr>
            <p:spPr bwMode="auto">
              <a:xfrm>
                <a:off x="2514" y="3637"/>
                <a:ext cx="480" cy="6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23" name="Oval 104"/>
              <p:cNvSpPr>
                <a:spLocks noChangeArrowheads="1"/>
              </p:cNvSpPr>
              <p:nvPr/>
            </p:nvSpPr>
            <p:spPr bwMode="auto">
              <a:xfrm>
                <a:off x="2509" y="3555"/>
                <a:ext cx="485" cy="132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Line 105"/>
              <p:cNvSpPr>
                <a:spLocks noChangeShapeType="1"/>
              </p:cNvSpPr>
              <p:nvPr/>
            </p:nvSpPr>
            <p:spPr bwMode="auto">
              <a:xfrm>
                <a:off x="2511" y="3637"/>
                <a:ext cx="1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06"/>
              <p:cNvGrpSpPr>
                <a:grpSpLocks/>
              </p:cNvGrpSpPr>
              <p:nvPr/>
            </p:nvGrpSpPr>
            <p:grpSpPr bwMode="auto">
              <a:xfrm>
                <a:off x="2562" y="3533"/>
                <a:ext cx="347" cy="250"/>
                <a:chOff x="2016" y="3629"/>
                <a:chExt cx="347" cy="250"/>
              </a:xfrm>
            </p:grpSpPr>
            <p:sp>
              <p:nvSpPr>
                <p:cNvPr id="4226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65" y="3690"/>
                  <a:ext cx="265" cy="13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016" y="3629"/>
                  <a:ext cx="34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C.b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3883" y="1499"/>
              <a:ext cx="491" cy="250"/>
              <a:chOff x="2509" y="3533"/>
              <a:chExt cx="491" cy="250"/>
            </a:xfrm>
          </p:grpSpPr>
          <p:sp>
            <p:nvSpPr>
              <p:cNvPr id="4212" name="Oval 110"/>
              <p:cNvSpPr>
                <a:spLocks noChangeArrowheads="1"/>
              </p:cNvSpPr>
              <p:nvPr/>
            </p:nvSpPr>
            <p:spPr bwMode="auto">
              <a:xfrm>
                <a:off x="2514" y="3646"/>
                <a:ext cx="484" cy="113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11"/>
              <p:cNvSpPr>
                <a:spLocks noChangeShapeType="1"/>
              </p:cNvSpPr>
              <p:nvPr/>
            </p:nvSpPr>
            <p:spPr bwMode="auto">
              <a:xfrm>
                <a:off x="2998" y="3637"/>
                <a:ext cx="2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Rectangle 112"/>
              <p:cNvSpPr>
                <a:spLocks noChangeArrowheads="1"/>
              </p:cNvSpPr>
              <p:nvPr/>
            </p:nvSpPr>
            <p:spPr bwMode="auto">
              <a:xfrm>
                <a:off x="2514" y="3637"/>
                <a:ext cx="480" cy="6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15" name="Oval 113"/>
              <p:cNvSpPr>
                <a:spLocks noChangeArrowheads="1"/>
              </p:cNvSpPr>
              <p:nvPr/>
            </p:nvSpPr>
            <p:spPr bwMode="auto">
              <a:xfrm>
                <a:off x="2509" y="3555"/>
                <a:ext cx="485" cy="132"/>
              </a:xfrm>
              <a:prstGeom prst="ellipse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14"/>
              <p:cNvSpPr>
                <a:spLocks noChangeShapeType="1"/>
              </p:cNvSpPr>
              <p:nvPr/>
            </p:nvSpPr>
            <p:spPr bwMode="auto">
              <a:xfrm>
                <a:off x="2511" y="3637"/>
                <a:ext cx="1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15"/>
              <p:cNvGrpSpPr>
                <a:grpSpLocks/>
              </p:cNvGrpSpPr>
              <p:nvPr/>
            </p:nvGrpSpPr>
            <p:grpSpPr bwMode="auto">
              <a:xfrm>
                <a:off x="2566" y="3533"/>
                <a:ext cx="339" cy="250"/>
                <a:chOff x="2020" y="3629"/>
                <a:chExt cx="339" cy="250"/>
              </a:xfrm>
            </p:grpSpPr>
            <p:sp>
              <p:nvSpPr>
                <p:cNvPr id="4218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65" y="3690"/>
                  <a:ext cx="265" cy="13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9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2020" y="3629"/>
                  <a:ext cx="33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/>
                    <a:t>B.a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" name="Group 118"/>
            <p:cNvGrpSpPr>
              <a:grpSpLocks/>
            </p:cNvGrpSpPr>
            <p:nvPr/>
          </p:nvGrpSpPr>
          <p:grpSpPr bwMode="auto">
            <a:xfrm>
              <a:off x="4320" y="1940"/>
              <a:ext cx="316" cy="250"/>
              <a:chOff x="4320" y="1940"/>
              <a:chExt cx="316" cy="250"/>
            </a:xfrm>
          </p:grpSpPr>
          <p:sp>
            <p:nvSpPr>
              <p:cNvPr id="4205" name="Oval 119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Line 120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Line 121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Rectangle 122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09" name="Oval 123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Rectangle 124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Text Box 125"/>
              <p:cNvSpPr txBox="1">
                <a:spLocks noChangeArrowheads="1"/>
              </p:cNvSpPr>
              <p:nvPr/>
            </p:nvSpPr>
            <p:spPr bwMode="auto">
              <a:xfrm>
                <a:off x="4382" y="1940"/>
                <a:ext cx="1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126"/>
            <p:cNvGrpSpPr>
              <a:grpSpLocks/>
            </p:cNvGrpSpPr>
            <p:nvPr/>
          </p:nvGrpSpPr>
          <p:grpSpPr bwMode="auto">
            <a:xfrm>
              <a:off x="4596" y="2162"/>
              <a:ext cx="316" cy="250"/>
              <a:chOff x="4596" y="2162"/>
              <a:chExt cx="316" cy="250"/>
            </a:xfrm>
          </p:grpSpPr>
          <p:sp>
            <p:nvSpPr>
              <p:cNvPr id="4198" name="Oval 127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Line 128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Line 129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Rectangle 130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202" name="Oval 131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Rectangle 132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Text Box 133"/>
              <p:cNvSpPr txBox="1">
                <a:spLocks noChangeArrowheads="1"/>
              </p:cNvSpPr>
              <p:nvPr/>
            </p:nvSpPr>
            <p:spPr bwMode="auto">
              <a:xfrm>
                <a:off x="4652" y="2162"/>
                <a:ext cx="21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aphicFrame>
        <p:nvGraphicFramePr>
          <p:cNvPr id="4098" name="Object 134"/>
          <p:cNvGraphicFramePr>
            <a:graphicFrameLocks noChangeAspect="1"/>
          </p:cNvGraphicFramePr>
          <p:nvPr/>
        </p:nvGraphicFramePr>
        <p:xfrm>
          <a:off x="7210425" y="2989263"/>
          <a:ext cx="668338" cy="530225"/>
        </p:xfrm>
        <a:graphic>
          <a:graphicData uri="http://schemas.openxmlformats.org/presentationml/2006/ole">
            <p:oleObj spid="_x0000_s58370" name="Clip" r:id="rId4" imgW="1305000" imgH="1085760" progId="">
              <p:embed/>
            </p:oleObj>
          </a:graphicData>
        </a:graphic>
      </p:graphicFrame>
      <p:grpSp>
        <p:nvGrpSpPr>
          <p:cNvPr id="16" name="Group 135"/>
          <p:cNvGrpSpPr>
            <a:grpSpLocks/>
          </p:cNvGrpSpPr>
          <p:nvPr/>
        </p:nvGrpSpPr>
        <p:grpSpPr bwMode="auto">
          <a:xfrm>
            <a:off x="1327150" y="3389313"/>
            <a:ext cx="1112838" cy="835025"/>
            <a:chOff x="1226" y="2531"/>
            <a:chExt cx="701" cy="526"/>
          </a:xfrm>
        </p:grpSpPr>
        <p:graphicFrame>
          <p:nvGraphicFramePr>
            <p:cNvPr id="4099" name="Object 136"/>
            <p:cNvGraphicFramePr>
              <a:graphicFrameLocks noChangeAspect="1"/>
            </p:cNvGraphicFramePr>
            <p:nvPr/>
          </p:nvGraphicFramePr>
          <p:xfrm>
            <a:off x="1506" y="2723"/>
            <a:ext cx="421" cy="334"/>
          </p:xfrm>
          <a:graphic>
            <a:graphicData uri="http://schemas.openxmlformats.org/presentationml/2006/ole">
              <p:oleObj spid="_x0000_s58371" name="Clip" r:id="rId5" imgW="1305000" imgH="1085760" progId="">
                <p:embed/>
              </p:oleObj>
            </a:graphicData>
          </a:graphic>
        </p:graphicFrame>
        <p:sp>
          <p:nvSpPr>
            <p:cNvPr id="4120" name="Text Box 137"/>
            <p:cNvSpPr txBox="1">
              <a:spLocks noChangeArrowheads="1"/>
            </p:cNvSpPr>
            <p:nvPr/>
          </p:nvSpPr>
          <p:spPr bwMode="auto">
            <a:xfrm>
              <a:off x="1226" y="2531"/>
              <a:ext cx="4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h1</a:t>
              </a:r>
              <a:endParaRPr lang="en-US"/>
            </a:p>
          </p:txBody>
        </p:sp>
      </p:grpSp>
      <p:sp>
        <p:nvSpPr>
          <p:cNvPr id="4105" name="Line 138"/>
          <p:cNvSpPr>
            <a:spLocks noChangeShapeType="1"/>
          </p:cNvSpPr>
          <p:nvPr/>
        </p:nvSpPr>
        <p:spPr bwMode="auto">
          <a:xfrm flipV="1">
            <a:off x="2409825" y="3714750"/>
            <a:ext cx="33337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39"/>
          <p:cNvSpPr>
            <a:spLocks noChangeShapeType="1"/>
          </p:cNvSpPr>
          <p:nvPr/>
        </p:nvSpPr>
        <p:spPr bwMode="auto">
          <a:xfrm>
            <a:off x="7067550" y="3228975"/>
            <a:ext cx="20955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08" name="Freeform 140"/>
          <p:cNvSpPr>
            <a:spLocks/>
          </p:cNvSpPr>
          <p:nvPr/>
        </p:nvSpPr>
        <p:spPr bwMode="auto">
          <a:xfrm>
            <a:off x="2409825" y="3343275"/>
            <a:ext cx="1971675" cy="723900"/>
          </a:xfrm>
          <a:custGeom>
            <a:avLst/>
            <a:gdLst>
              <a:gd name="T0" fmla="*/ 0 w 1242"/>
              <a:gd name="T1" fmla="*/ 590550 h 456"/>
              <a:gd name="T2" fmla="*/ 428625 w 1242"/>
              <a:gd name="T3" fmla="*/ 304800 h 456"/>
              <a:gd name="T4" fmla="*/ 1000125 w 1242"/>
              <a:gd name="T5" fmla="*/ 723900 h 456"/>
              <a:gd name="T6" fmla="*/ 1971675 w 1242"/>
              <a:gd name="T7" fmla="*/ 466725 h 456"/>
              <a:gd name="T8" fmla="*/ 1971675 w 1242"/>
              <a:gd name="T9" fmla="*/ 0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2"/>
              <a:gd name="T16" fmla="*/ 0 h 456"/>
              <a:gd name="T17" fmla="*/ 1242 w 1242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2" h="456">
                <a:moveTo>
                  <a:pt x="0" y="372"/>
                </a:moveTo>
                <a:lnTo>
                  <a:pt x="270" y="192"/>
                </a:lnTo>
                <a:lnTo>
                  <a:pt x="630" y="456"/>
                </a:lnTo>
                <a:lnTo>
                  <a:pt x="1242" y="294"/>
                </a:lnTo>
                <a:lnTo>
                  <a:pt x="1242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09" name="Text Box 141"/>
          <p:cNvSpPr txBox="1">
            <a:spLocks noChangeArrowheads="1"/>
          </p:cNvSpPr>
          <p:nvPr/>
        </p:nvSpPr>
        <p:spPr bwMode="auto">
          <a:xfrm>
            <a:off x="2670175" y="4141788"/>
            <a:ext cx="2217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Intra-AS routing</a:t>
            </a:r>
          </a:p>
          <a:p>
            <a:r>
              <a:rPr lang="en-US" sz="2000">
                <a:solidFill>
                  <a:srgbClr val="FF0000"/>
                </a:solidFill>
              </a:rPr>
              <a:t>within AS A</a:t>
            </a:r>
            <a:endParaRPr lang="en-US"/>
          </a:p>
        </p:txBody>
      </p:sp>
      <p:sp>
        <p:nvSpPr>
          <p:cNvPr id="160910" name="Freeform 142"/>
          <p:cNvSpPr>
            <a:spLocks/>
          </p:cNvSpPr>
          <p:nvPr/>
        </p:nvSpPr>
        <p:spPr bwMode="auto">
          <a:xfrm>
            <a:off x="4381500" y="3119438"/>
            <a:ext cx="1588" cy="228600"/>
          </a:xfrm>
          <a:custGeom>
            <a:avLst/>
            <a:gdLst>
              <a:gd name="T0" fmla="*/ 0 w 1"/>
              <a:gd name="T1" fmla="*/ 228600 h 144"/>
              <a:gd name="T2" fmla="*/ 0 w 1"/>
              <a:gd name="T3" fmla="*/ 0 h 144"/>
              <a:gd name="T4" fmla="*/ 0 60000 65536"/>
              <a:gd name="T5" fmla="*/ 0 60000 65536"/>
              <a:gd name="T6" fmla="*/ 0 w 1"/>
              <a:gd name="T7" fmla="*/ 0 h 144"/>
              <a:gd name="T8" fmla="*/ 1 w 1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4">
                <a:moveTo>
                  <a:pt x="0" y="144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11" name="Freeform 143"/>
          <p:cNvSpPr>
            <a:spLocks/>
          </p:cNvSpPr>
          <p:nvPr/>
        </p:nvSpPr>
        <p:spPr bwMode="auto">
          <a:xfrm>
            <a:off x="5908675" y="2214563"/>
            <a:ext cx="1588" cy="430212"/>
          </a:xfrm>
          <a:custGeom>
            <a:avLst/>
            <a:gdLst>
              <a:gd name="T0" fmla="*/ 0 w 1"/>
              <a:gd name="T1" fmla="*/ 430212 h 271"/>
              <a:gd name="T2" fmla="*/ 1588 w 1"/>
              <a:gd name="T3" fmla="*/ 0 h 271"/>
              <a:gd name="T4" fmla="*/ 0 60000 65536"/>
              <a:gd name="T5" fmla="*/ 0 60000 65536"/>
              <a:gd name="T6" fmla="*/ 0 w 1"/>
              <a:gd name="T7" fmla="*/ 0 h 271"/>
              <a:gd name="T8" fmla="*/ 1 w 1"/>
              <a:gd name="T9" fmla="*/ 271 h 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1">
                <a:moveTo>
                  <a:pt x="0" y="271"/>
                </a:moveTo>
                <a:lnTo>
                  <a:pt x="1" y="0"/>
                </a:lnTo>
              </a:path>
            </a:pathLst>
          </a:cu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44"/>
          <p:cNvGrpSpPr>
            <a:grpSpLocks/>
          </p:cNvGrpSpPr>
          <p:nvPr/>
        </p:nvGrpSpPr>
        <p:grpSpPr bwMode="auto">
          <a:xfrm>
            <a:off x="4098925" y="1360488"/>
            <a:ext cx="1304925" cy="1311275"/>
            <a:chOff x="3008" y="905"/>
            <a:chExt cx="822" cy="826"/>
          </a:xfrm>
        </p:grpSpPr>
        <p:sp>
          <p:nvSpPr>
            <p:cNvPr id="4118" name="Rectangle 145"/>
            <p:cNvSpPr>
              <a:spLocks noChangeArrowheads="1"/>
            </p:cNvSpPr>
            <p:nvPr/>
          </p:nvSpPr>
          <p:spPr bwMode="auto">
            <a:xfrm>
              <a:off x="3048" y="948"/>
              <a:ext cx="756" cy="7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Text Box 146"/>
            <p:cNvSpPr txBox="1">
              <a:spLocks noChangeArrowheads="1"/>
            </p:cNvSpPr>
            <p:nvPr/>
          </p:nvSpPr>
          <p:spPr bwMode="auto">
            <a:xfrm>
              <a:off x="3008" y="905"/>
              <a:ext cx="82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CC66"/>
                  </a:solidFill>
                </a:rPr>
                <a:t>Inter-AS</a:t>
              </a:r>
            </a:p>
            <a:p>
              <a:r>
                <a:rPr lang="en-US" sz="2000">
                  <a:solidFill>
                    <a:srgbClr val="00CC66"/>
                  </a:solidFill>
                </a:rPr>
                <a:t> routing</a:t>
              </a:r>
            </a:p>
            <a:p>
              <a:r>
                <a:rPr lang="en-US" sz="2000">
                  <a:solidFill>
                    <a:srgbClr val="00CC66"/>
                  </a:solidFill>
                </a:rPr>
                <a:t>between </a:t>
              </a:r>
            </a:p>
            <a:p>
              <a:r>
                <a:rPr lang="en-US" sz="2000">
                  <a:solidFill>
                    <a:srgbClr val="00CC66"/>
                  </a:solidFill>
                </a:rPr>
                <a:t>A and B</a:t>
              </a:r>
              <a:endParaRPr lang="en-US">
                <a:solidFill>
                  <a:srgbClr val="00CC66"/>
                </a:solidFill>
              </a:endParaRPr>
            </a:p>
          </p:txBody>
        </p:sp>
      </p:grpSp>
      <p:sp>
        <p:nvSpPr>
          <p:cNvPr id="160915" name="Freeform 147"/>
          <p:cNvSpPr>
            <a:spLocks/>
          </p:cNvSpPr>
          <p:nvPr/>
        </p:nvSpPr>
        <p:spPr bwMode="auto">
          <a:xfrm>
            <a:off x="4362450" y="2233613"/>
            <a:ext cx="1562100" cy="909637"/>
          </a:xfrm>
          <a:custGeom>
            <a:avLst/>
            <a:gdLst>
              <a:gd name="T0" fmla="*/ 0 w 984"/>
              <a:gd name="T1" fmla="*/ 909637 h 573"/>
              <a:gd name="T2" fmla="*/ 1562100 w 984"/>
              <a:gd name="T3" fmla="*/ 0 h 573"/>
              <a:gd name="T4" fmla="*/ 0 60000 65536"/>
              <a:gd name="T5" fmla="*/ 0 60000 65536"/>
              <a:gd name="T6" fmla="*/ 0 w 984"/>
              <a:gd name="T7" fmla="*/ 0 h 573"/>
              <a:gd name="T8" fmla="*/ 984 w 984"/>
              <a:gd name="T9" fmla="*/ 573 h 5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4" h="573">
                <a:moveTo>
                  <a:pt x="0" y="573"/>
                </a:moveTo>
                <a:lnTo>
                  <a:pt x="984" y="0"/>
                </a:lnTo>
              </a:path>
            </a:pathLst>
          </a:cu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16" name="Line 148"/>
          <p:cNvSpPr>
            <a:spLocks noChangeShapeType="1"/>
          </p:cNvSpPr>
          <p:nvPr/>
        </p:nvSpPr>
        <p:spPr bwMode="auto">
          <a:xfrm>
            <a:off x="5908675" y="2644775"/>
            <a:ext cx="0" cy="355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17" name="Line 149"/>
          <p:cNvSpPr>
            <a:spLocks noChangeShapeType="1"/>
          </p:cNvSpPr>
          <p:nvPr/>
        </p:nvSpPr>
        <p:spPr bwMode="auto">
          <a:xfrm>
            <a:off x="5886450" y="2962275"/>
            <a:ext cx="914400" cy="288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18" name="Line 150"/>
          <p:cNvSpPr>
            <a:spLocks noChangeShapeType="1"/>
          </p:cNvSpPr>
          <p:nvPr/>
        </p:nvSpPr>
        <p:spPr bwMode="auto">
          <a:xfrm>
            <a:off x="6788150" y="3254375"/>
            <a:ext cx="488950" cy="31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919" name="Text Box 151"/>
          <p:cNvSpPr txBox="1">
            <a:spLocks noChangeArrowheads="1"/>
          </p:cNvSpPr>
          <p:nvPr/>
        </p:nvSpPr>
        <p:spPr bwMode="auto">
          <a:xfrm>
            <a:off x="5670550" y="3560763"/>
            <a:ext cx="2455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Intra-AS routing</a:t>
            </a:r>
          </a:p>
          <a:p>
            <a:r>
              <a:rPr lang="en-US" sz="2000">
                <a:solidFill>
                  <a:schemeClr val="accent2"/>
                </a:solidFill>
              </a:rPr>
              <a:t>within AS 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17" name="Rectangle 152"/>
          <p:cNvSpPr>
            <a:spLocks noChangeArrowheads="1"/>
          </p:cNvSpPr>
          <p:nvPr/>
        </p:nvSpPr>
        <p:spPr bwMode="auto">
          <a:xfrm>
            <a:off x="1019175" y="5229225"/>
            <a:ext cx="74199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</a:rPr>
              <a:t>We’ll examine specific inter-AS and intra-AS Internet routing protocols shortly</a:t>
            </a:r>
          </a:p>
        </p:txBody>
      </p:sp>
      <p:sp>
        <p:nvSpPr>
          <p:cNvPr id="155" name="Footer Placeholder 1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0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08" grpId="0" animBg="1"/>
      <p:bldP spid="160909" grpId="0" autoUpdateAnimBg="0"/>
      <p:bldP spid="160910" grpId="0" animBg="1"/>
      <p:bldP spid="160911" grpId="0" animBg="1"/>
      <p:bldP spid="160915" grpId="0" animBg="1"/>
      <p:bldP spid="160916" grpId="0" animBg="1"/>
      <p:bldP spid="160917" grpId="0" animBg="1"/>
      <p:bldP spid="160918" grpId="0" animBg="1"/>
      <p:bldP spid="160919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F8D5C6-A2CF-4BEE-ACC1-BB2AB48F1F5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IP datagram format</a:t>
            </a:r>
            <a:endParaRPr lang="en-US" smtClean="0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2801938" y="1619250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2746375" y="1684338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ver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5238750" y="17462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length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32" name="Line 7"/>
          <p:cNvSpPr>
            <a:spLocks noChangeShapeType="1"/>
          </p:cNvSpPr>
          <p:nvPr/>
        </p:nvSpPr>
        <p:spPr bwMode="auto">
          <a:xfrm>
            <a:off x="2814638" y="213677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8"/>
          <p:cNvSpPr>
            <a:spLocks noChangeShapeType="1"/>
          </p:cNvSpPr>
          <p:nvPr/>
        </p:nvSpPr>
        <p:spPr bwMode="auto">
          <a:xfrm flipH="1" flipV="1">
            <a:off x="4754563" y="162877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4251325" y="1103313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 bits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1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2"/>
          <p:cNvSpPr txBox="1">
            <a:spLocks noChangeArrowheads="1"/>
          </p:cNvSpPr>
          <p:nvPr/>
        </p:nvSpPr>
        <p:spPr bwMode="auto">
          <a:xfrm>
            <a:off x="3781425" y="4573588"/>
            <a:ext cx="2174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 </a:t>
            </a:r>
          </a:p>
          <a:p>
            <a:pPr algn="ctr"/>
            <a:r>
              <a:rPr lang="en-US" sz="2000"/>
              <a:t>(variable length,</a:t>
            </a:r>
          </a:p>
          <a:p>
            <a:pPr algn="ctr"/>
            <a:r>
              <a:rPr lang="en-US" sz="2000"/>
              <a:t>typically a TCP </a:t>
            </a:r>
          </a:p>
          <a:p>
            <a:pPr algn="ctr"/>
            <a:r>
              <a:rPr lang="en-US" sz="2000"/>
              <a:t>or UDP segment)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2720975" y="223043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16-bit identifier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2239" name="Line 14"/>
          <p:cNvSpPr>
            <a:spLocks noChangeShapeType="1"/>
          </p:cNvSpPr>
          <p:nvPr/>
        </p:nvSpPr>
        <p:spPr bwMode="auto">
          <a:xfrm flipV="1">
            <a:off x="2808288" y="363537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5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Text Box 16"/>
          <p:cNvSpPr txBox="1">
            <a:spLocks noChangeArrowheads="1"/>
          </p:cNvSpPr>
          <p:nvPr/>
        </p:nvSpPr>
        <p:spPr bwMode="auto">
          <a:xfrm>
            <a:off x="5157788" y="2598738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Internet</a:t>
            </a:r>
          </a:p>
          <a:p>
            <a:pPr algn="ctr"/>
            <a:r>
              <a:rPr lang="en-US"/>
              <a:t> checksum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42" name="Text Box 17"/>
          <p:cNvSpPr txBox="1">
            <a:spLocks noChangeArrowheads="1"/>
          </p:cNvSpPr>
          <p:nvPr/>
        </p:nvSpPr>
        <p:spPr bwMode="auto">
          <a:xfrm>
            <a:off x="2803525" y="2570163"/>
            <a:ext cx="95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time to</a:t>
            </a:r>
          </a:p>
          <a:p>
            <a:pPr algn="ctr"/>
            <a:r>
              <a:rPr lang="en-US"/>
              <a:t>live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43" name="Text Box 18"/>
          <p:cNvSpPr txBox="1">
            <a:spLocks noChangeArrowheads="1"/>
          </p:cNvSpPr>
          <p:nvPr/>
        </p:nvSpPr>
        <p:spPr bwMode="auto">
          <a:xfrm>
            <a:off x="3325813" y="3249613"/>
            <a:ext cx="283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 bit source IP address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44" name="Text Box 19"/>
          <p:cNvSpPr txBox="1">
            <a:spLocks noChangeArrowheads="1"/>
          </p:cNvSpPr>
          <p:nvPr/>
        </p:nvSpPr>
        <p:spPr bwMode="auto">
          <a:xfrm>
            <a:off x="296863" y="998538"/>
            <a:ext cx="220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IP protocol version</a:t>
            </a:r>
          </a:p>
          <a:p>
            <a:pPr algn="r"/>
            <a:r>
              <a:rPr lang="en-US"/>
              <a:t>number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2245" name="Text Box 20"/>
          <p:cNvSpPr txBox="1">
            <a:spLocks noChangeArrowheads="1"/>
          </p:cNvSpPr>
          <p:nvPr/>
        </p:nvSpPr>
        <p:spPr bwMode="auto">
          <a:xfrm>
            <a:off x="835025" y="1546225"/>
            <a:ext cx="166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header length</a:t>
            </a:r>
          </a:p>
          <a:p>
            <a:pPr algn="r"/>
            <a:r>
              <a:rPr lang="en-US"/>
              <a:t> (bytes)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2246" name="Text Box 21"/>
          <p:cNvSpPr txBox="1">
            <a:spLocks noChangeArrowheads="1"/>
          </p:cNvSpPr>
          <p:nvPr/>
        </p:nvSpPr>
        <p:spPr bwMode="auto">
          <a:xfrm>
            <a:off x="555625" y="2546350"/>
            <a:ext cx="2033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max number</a:t>
            </a:r>
          </a:p>
          <a:p>
            <a:pPr algn="r"/>
            <a:r>
              <a:rPr lang="en-US"/>
              <a:t>remaining hops</a:t>
            </a:r>
          </a:p>
          <a:p>
            <a:pPr algn="r"/>
            <a:r>
              <a:rPr lang="en-US"/>
              <a:t>(decremented at </a:t>
            </a:r>
          </a:p>
          <a:p>
            <a:pPr algn="r"/>
            <a:r>
              <a:rPr lang="en-US"/>
              <a:t>each router)</a:t>
            </a:r>
          </a:p>
        </p:txBody>
      </p:sp>
      <p:sp>
        <p:nvSpPr>
          <p:cNvPr id="52247" name="Line 22"/>
          <p:cNvSpPr>
            <a:spLocks noChangeShapeType="1"/>
          </p:cNvSpPr>
          <p:nvPr/>
        </p:nvSpPr>
        <p:spPr bwMode="auto">
          <a:xfrm>
            <a:off x="2400300" y="1323975"/>
            <a:ext cx="528638" cy="461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3"/>
          <p:cNvSpPr>
            <a:spLocks noChangeShapeType="1"/>
          </p:cNvSpPr>
          <p:nvPr/>
        </p:nvSpPr>
        <p:spPr bwMode="auto">
          <a:xfrm>
            <a:off x="2428875" y="1881188"/>
            <a:ext cx="904875" cy="147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Text Box 24"/>
          <p:cNvSpPr txBox="1">
            <a:spLocks noChangeArrowheads="1"/>
          </p:cNvSpPr>
          <p:nvPr/>
        </p:nvSpPr>
        <p:spPr bwMode="auto">
          <a:xfrm>
            <a:off x="7067550" y="1927225"/>
            <a:ext cx="1824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</a:t>
            </a:r>
          </a:p>
          <a:p>
            <a:r>
              <a:rPr lang="en-US"/>
              <a:t>fragmentation/</a:t>
            </a:r>
          </a:p>
          <a:p>
            <a:r>
              <a:rPr lang="en-US"/>
              <a:t>reassembly</a:t>
            </a:r>
          </a:p>
        </p:txBody>
      </p:sp>
      <p:sp>
        <p:nvSpPr>
          <p:cNvPr id="52250" name="Text Box 25"/>
          <p:cNvSpPr txBox="1">
            <a:spLocks noChangeArrowheads="1"/>
          </p:cNvSpPr>
          <p:nvPr/>
        </p:nvSpPr>
        <p:spPr bwMode="auto">
          <a:xfrm>
            <a:off x="7037388" y="1193800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datagram</a:t>
            </a:r>
          </a:p>
          <a:p>
            <a:r>
              <a:rPr lang="en-US"/>
              <a:t>length (bytes)</a:t>
            </a:r>
          </a:p>
        </p:txBody>
      </p:sp>
      <p:sp>
        <p:nvSpPr>
          <p:cNvPr id="52251" name="Text Box 26"/>
          <p:cNvSpPr txBox="1">
            <a:spLocks noChangeArrowheads="1"/>
          </p:cNvSpPr>
          <p:nvPr/>
        </p:nvSpPr>
        <p:spPr bwMode="auto">
          <a:xfrm>
            <a:off x="242888" y="3822700"/>
            <a:ext cx="237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upper layer protocol</a:t>
            </a:r>
          </a:p>
          <a:p>
            <a:pPr algn="r"/>
            <a:r>
              <a:rPr lang="en-US"/>
              <a:t>to deliver payload to</a:t>
            </a:r>
          </a:p>
        </p:txBody>
      </p:sp>
      <p:sp>
        <p:nvSpPr>
          <p:cNvPr id="52252" name="Line 27"/>
          <p:cNvSpPr>
            <a:spLocks noChangeShapeType="1"/>
          </p:cNvSpPr>
          <p:nvPr/>
        </p:nvSpPr>
        <p:spPr bwMode="auto">
          <a:xfrm flipV="1">
            <a:off x="2543175" y="2867025"/>
            <a:ext cx="1466850" cy="1123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Line 28"/>
          <p:cNvSpPr>
            <a:spLocks noChangeShapeType="1"/>
          </p:cNvSpPr>
          <p:nvPr/>
        </p:nvSpPr>
        <p:spPr bwMode="auto">
          <a:xfrm flipH="1">
            <a:off x="5124450" y="2381250"/>
            <a:ext cx="2038350" cy="19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Line 29"/>
          <p:cNvSpPr>
            <a:spLocks noChangeShapeType="1"/>
          </p:cNvSpPr>
          <p:nvPr/>
        </p:nvSpPr>
        <p:spPr bwMode="auto">
          <a:xfrm flipH="1">
            <a:off x="6505575" y="1514475"/>
            <a:ext cx="638175" cy="409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Text Box 30"/>
          <p:cNvSpPr txBox="1">
            <a:spLocks noChangeArrowheads="1"/>
          </p:cNvSpPr>
          <p:nvPr/>
        </p:nvSpPr>
        <p:spPr bwMode="auto">
          <a:xfrm>
            <a:off x="3187700" y="1579563"/>
            <a:ext cx="750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head.</a:t>
            </a:r>
          </a:p>
          <a:p>
            <a:pPr algn="ctr"/>
            <a:r>
              <a:rPr lang="en-US"/>
              <a:t>len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56" name="Text Box 31"/>
          <p:cNvSpPr txBox="1">
            <a:spLocks noChangeArrowheads="1"/>
          </p:cNvSpPr>
          <p:nvPr/>
        </p:nvSpPr>
        <p:spPr bwMode="auto">
          <a:xfrm>
            <a:off x="3832225" y="1570038"/>
            <a:ext cx="96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type of</a:t>
            </a:r>
          </a:p>
          <a:p>
            <a:pPr algn="ctr"/>
            <a:r>
              <a:rPr lang="en-US"/>
              <a:t>service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57" name="Line 32"/>
          <p:cNvSpPr>
            <a:spLocks noChangeShapeType="1"/>
          </p:cNvSpPr>
          <p:nvPr/>
        </p:nvSpPr>
        <p:spPr bwMode="auto">
          <a:xfrm flipH="1" flipV="1">
            <a:off x="3859213" y="1624013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33"/>
          <p:cNvSpPr>
            <a:spLocks noChangeShapeType="1"/>
          </p:cNvSpPr>
          <p:nvPr/>
        </p:nvSpPr>
        <p:spPr bwMode="auto">
          <a:xfrm flipH="1" flipV="1">
            <a:off x="3244850" y="1633538"/>
            <a:ext cx="0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Text Box 34"/>
          <p:cNvSpPr txBox="1">
            <a:spLocks noChangeArrowheads="1"/>
          </p:cNvSpPr>
          <p:nvPr/>
        </p:nvSpPr>
        <p:spPr bwMode="auto">
          <a:xfrm>
            <a:off x="787400" y="20986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“type” of data 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52260" name="Line 35"/>
          <p:cNvSpPr>
            <a:spLocks noChangeShapeType="1"/>
          </p:cNvSpPr>
          <p:nvPr/>
        </p:nvSpPr>
        <p:spPr bwMode="auto">
          <a:xfrm flipV="1">
            <a:off x="2447925" y="1895475"/>
            <a:ext cx="1533525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36"/>
          <p:cNvSpPr>
            <a:spLocks noChangeShapeType="1"/>
          </p:cNvSpPr>
          <p:nvPr/>
        </p:nvSpPr>
        <p:spPr bwMode="auto">
          <a:xfrm flipH="1" flipV="1">
            <a:off x="4754563" y="214312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Text Box 37"/>
          <p:cNvSpPr txBox="1">
            <a:spLocks noChangeArrowheads="1"/>
          </p:cNvSpPr>
          <p:nvPr/>
        </p:nvSpPr>
        <p:spPr bwMode="auto">
          <a:xfrm>
            <a:off x="4606925" y="2220913"/>
            <a:ext cx="77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flgs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2263" name="Line 38"/>
          <p:cNvSpPr>
            <a:spLocks noChangeShapeType="1"/>
          </p:cNvSpPr>
          <p:nvPr/>
        </p:nvSpPr>
        <p:spPr bwMode="auto">
          <a:xfrm flipH="1" flipV="1">
            <a:off x="5221288" y="213360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4" name="Text Box 39"/>
          <p:cNvSpPr txBox="1">
            <a:spLocks noChangeArrowheads="1"/>
          </p:cNvSpPr>
          <p:nvPr/>
        </p:nvSpPr>
        <p:spPr bwMode="auto">
          <a:xfrm>
            <a:off x="5264150" y="208756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fragment</a:t>
            </a:r>
          </a:p>
          <a:p>
            <a:pPr algn="ctr"/>
            <a:r>
              <a:rPr lang="en-US"/>
              <a:t> offset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2265" name="Line 40"/>
          <p:cNvSpPr>
            <a:spLocks noChangeShapeType="1"/>
          </p:cNvSpPr>
          <p:nvPr/>
        </p:nvSpPr>
        <p:spPr bwMode="auto">
          <a:xfrm flipH="1" flipV="1">
            <a:off x="6486525" y="2276475"/>
            <a:ext cx="657225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Line 41"/>
          <p:cNvSpPr>
            <a:spLocks noChangeShapeType="1"/>
          </p:cNvSpPr>
          <p:nvPr/>
        </p:nvSpPr>
        <p:spPr bwMode="auto">
          <a:xfrm flipH="1">
            <a:off x="4610100" y="2390775"/>
            <a:ext cx="25146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7" name="Line 42"/>
          <p:cNvSpPr>
            <a:spLocks noChangeShapeType="1"/>
          </p:cNvSpPr>
          <p:nvPr/>
        </p:nvSpPr>
        <p:spPr bwMode="auto">
          <a:xfrm flipV="1">
            <a:off x="2808288" y="264477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8" name="Line 43"/>
          <p:cNvSpPr>
            <a:spLocks noChangeShapeType="1"/>
          </p:cNvSpPr>
          <p:nvPr/>
        </p:nvSpPr>
        <p:spPr bwMode="auto">
          <a:xfrm flipH="1" flipV="1">
            <a:off x="4754563" y="2647950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9" name="Line 44"/>
          <p:cNvSpPr>
            <a:spLocks noChangeShapeType="1"/>
          </p:cNvSpPr>
          <p:nvPr/>
        </p:nvSpPr>
        <p:spPr bwMode="auto">
          <a:xfrm flipV="1">
            <a:off x="2789238" y="31591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0" name="Text Box 45"/>
          <p:cNvSpPr txBox="1">
            <a:spLocks noChangeArrowheads="1"/>
          </p:cNvSpPr>
          <p:nvPr/>
        </p:nvSpPr>
        <p:spPr bwMode="auto">
          <a:xfrm>
            <a:off x="3886200" y="2560638"/>
            <a:ext cx="785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upper</a:t>
            </a:r>
          </a:p>
          <a:p>
            <a:pPr algn="ctr"/>
            <a:r>
              <a:rPr lang="en-US"/>
              <a:t>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71" name="Line 46"/>
          <p:cNvSpPr>
            <a:spLocks noChangeShapeType="1"/>
          </p:cNvSpPr>
          <p:nvPr/>
        </p:nvSpPr>
        <p:spPr bwMode="auto">
          <a:xfrm flipH="1" flipV="1">
            <a:off x="3802063" y="2657475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2" name="Line 47"/>
          <p:cNvSpPr>
            <a:spLocks noChangeShapeType="1"/>
          </p:cNvSpPr>
          <p:nvPr/>
        </p:nvSpPr>
        <p:spPr bwMode="auto">
          <a:xfrm>
            <a:off x="2524125" y="2833688"/>
            <a:ext cx="552450" cy="90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3" name="Text Box 48"/>
          <p:cNvSpPr txBox="1">
            <a:spLocks noChangeArrowheads="1"/>
          </p:cNvSpPr>
          <p:nvPr/>
        </p:nvSpPr>
        <p:spPr bwMode="auto">
          <a:xfrm>
            <a:off x="3122613" y="3687763"/>
            <a:ext cx="332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 bit destination IP address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74" name="Line 49"/>
          <p:cNvSpPr>
            <a:spLocks noChangeShapeType="1"/>
          </p:cNvSpPr>
          <p:nvPr/>
        </p:nvSpPr>
        <p:spPr bwMode="auto">
          <a:xfrm flipV="1">
            <a:off x="2808288" y="455930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5" name="Text Box 50"/>
          <p:cNvSpPr txBox="1">
            <a:spLocks noChangeArrowheads="1"/>
          </p:cNvSpPr>
          <p:nvPr/>
        </p:nvSpPr>
        <p:spPr bwMode="auto">
          <a:xfrm>
            <a:off x="3817938" y="4154488"/>
            <a:ext cx="185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Options (if any)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2276" name="Text Box 51"/>
          <p:cNvSpPr txBox="1">
            <a:spLocks noChangeArrowheads="1"/>
          </p:cNvSpPr>
          <p:nvPr/>
        </p:nvSpPr>
        <p:spPr bwMode="auto">
          <a:xfrm>
            <a:off x="6953250" y="4127500"/>
            <a:ext cx="18049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E.g. timestamp,</a:t>
            </a:r>
          </a:p>
          <a:p>
            <a:r>
              <a:rPr lang="en-US"/>
              <a:t>record route</a:t>
            </a:r>
          </a:p>
          <a:p>
            <a:r>
              <a:rPr lang="en-US"/>
              <a:t>taken, specify</a:t>
            </a:r>
          </a:p>
          <a:p>
            <a:r>
              <a:rPr lang="en-US"/>
              <a:t>list of routers </a:t>
            </a:r>
          </a:p>
          <a:p>
            <a:r>
              <a:rPr lang="en-US"/>
              <a:t>to visit.</a:t>
            </a:r>
          </a:p>
        </p:txBody>
      </p:sp>
      <p:sp>
        <p:nvSpPr>
          <p:cNvPr id="52277" name="Line 52"/>
          <p:cNvSpPr>
            <a:spLocks noChangeShapeType="1"/>
          </p:cNvSpPr>
          <p:nvPr/>
        </p:nvSpPr>
        <p:spPr bwMode="auto">
          <a:xfrm flipH="1">
            <a:off x="6191250" y="4343400"/>
            <a:ext cx="819150" cy="9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EB1847-F2F6-43FB-84CE-649E6AEA2C3F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IP Fragmentation &amp; Reassembly</a:t>
            </a:r>
            <a:endParaRPr lang="en-US" smtClean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smtClean="0"/>
              <a:t>network links have MTU (max.transfer size) - largest possible link-level frame.</a:t>
            </a:r>
            <a:endParaRPr lang="en-US" sz="2000" smtClean="0"/>
          </a:p>
          <a:p>
            <a:pPr lvl="1"/>
            <a:r>
              <a:rPr lang="en-US" sz="1800" smtClean="0"/>
              <a:t>different link types, different MTUs </a:t>
            </a:r>
          </a:p>
          <a:p>
            <a:r>
              <a:rPr lang="en-US" sz="1800" smtClean="0"/>
              <a:t>large IP datagram divided (“fragmented”) within net</a:t>
            </a:r>
          </a:p>
          <a:p>
            <a:pPr lvl="1"/>
            <a:r>
              <a:rPr lang="en-US" sz="1800" smtClean="0"/>
              <a:t>one datagram becomes several datagrams</a:t>
            </a:r>
            <a:endParaRPr lang="en-US" sz="1600" smtClean="0"/>
          </a:p>
          <a:p>
            <a:pPr lvl="1"/>
            <a:r>
              <a:rPr lang="en-US" sz="1800" smtClean="0"/>
              <a:t>“reassembled” only at final destination</a:t>
            </a:r>
          </a:p>
          <a:p>
            <a:pPr lvl="1"/>
            <a:r>
              <a:rPr lang="en-US" sz="1800" smtClean="0"/>
              <a:t>IP header bits used to identify, order related fragments</a:t>
            </a:r>
          </a:p>
        </p:txBody>
      </p:sp>
      <p:sp>
        <p:nvSpPr>
          <p:cNvPr id="15369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450773 w 1292"/>
              <a:gd name="T1" fmla="*/ 12582 h 1255"/>
              <a:gd name="T2" fmla="*/ 66013 w 1292"/>
              <a:gd name="T3" fmla="*/ 282204 h 1255"/>
              <a:gd name="T4" fmla="*/ 54696 w 1292"/>
              <a:gd name="T5" fmla="*/ 940082 h 1255"/>
              <a:gd name="T6" fmla="*/ 99962 w 1292"/>
              <a:gd name="T7" fmla="*/ 1490111 h 1255"/>
              <a:gd name="T8" fmla="*/ 462089 w 1292"/>
              <a:gd name="T9" fmla="*/ 1565605 h 1255"/>
              <a:gd name="T10" fmla="*/ 1220293 w 1292"/>
              <a:gd name="T11" fmla="*/ 2029356 h 1255"/>
              <a:gd name="T12" fmla="*/ 1876648 w 1292"/>
              <a:gd name="T13" fmla="*/ 2223483 h 1255"/>
              <a:gd name="T14" fmla="*/ 2261408 w 1292"/>
              <a:gd name="T15" fmla="*/ 1835227 h 1255"/>
              <a:gd name="T16" fmla="*/ 2397205 w 1292"/>
              <a:gd name="T17" fmla="*/ 799879 h 1255"/>
              <a:gd name="T18" fmla="*/ 2272724 w 1292"/>
              <a:gd name="T19" fmla="*/ 379268 h 1255"/>
              <a:gd name="T20" fmla="*/ 1412672 w 1292"/>
              <a:gd name="T21" fmla="*/ 206710 h 1255"/>
              <a:gd name="T22" fmla="*/ 450773 w 1292"/>
              <a:gd name="T23" fmla="*/ 1258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4528 w 873"/>
              <a:gd name="T1" fmla="*/ 856338 h 940"/>
              <a:gd name="T2" fmla="*/ 520711 w 873"/>
              <a:gd name="T3" fmla="*/ 137437 h 940"/>
              <a:gd name="T4" fmla="*/ 1256499 w 873"/>
              <a:gd name="T5" fmla="*/ 46517 h 940"/>
              <a:gd name="T6" fmla="*/ 1811169 w 873"/>
              <a:gd name="T7" fmla="*/ 416540 h 940"/>
              <a:gd name="T8" fmla="*/ 1960590 w 873"/>
              <a:gd name="T9" fmla="*/ 733702 h 940"/>
              <a:gd name="T10" fmla="*/ 1906255 w 873"/>
              <a:gd name="T11" fmla="*/ 1114297 h 940"/>
              <a:gd name="T12" fmla="*/ 1784001 w 873"/>
              <a:gd name="T13" fmla="*/ 1621756 h 940"/>
              <a:gd name="T14" fmla="*/ 1376488 w 873"/>
              <a:gd name="T15" fmla="*/ 1786681 h 940"/>
              <a:gd name="T16" fmla="*/ 946336 w 873"/>
              <a:gd name="T17" fmla="*/ 1955834 h 940"/>
              <a:gd name="T18" fmla="*/ 314691 w 873"/>
              <a:gd name="T19" fmla="*/ 1594269 h 940"/>
              <a:gd name="T20" fmla="*/ 4528 w 873"/>
              <a:gd name="T21" fmla="*/ 856338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15364" name="Object 7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p:oleObj spid="_x0000_s293892" name="ClipArt" r:id="rId4" imgW="1305000" imgH="1085760" progId="">
                <p:embed/>
              </p:oleObj>
            </a:graphicData>
          </a:graphic>
        </p:graphicFrame>
        <p:sp>
          <p:nvSpPr>
            <p:cNvPr id="15508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5" name="Object 9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p:oleObj spid="_x0000_s293893" name="ClipArt" r:id="rId5" imgW="1305000" imgH="1085760" progId="">
                <p:embed/>
              </p:oleObj>
            </a:graphicData>
          </a:graphic>
        </p:graphicFrame>
        <p:sp>
          <p:nvSpPr>
            <p:cNvPr id="15509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5512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3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4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11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2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15495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6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7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8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99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505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7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502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3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4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15482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3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4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5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86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92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4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489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0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1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15469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1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2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73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79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0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1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476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7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8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15456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8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9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60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66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7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8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463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4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5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15443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4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5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6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47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53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4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5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450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1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15430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34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40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1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2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437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8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9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5362" name="Object 109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p:oleObj spid="_x0000_s293890" name="ClipArt" r:id="rId6" imgW="1305000" imgH="1085760" progId="">
              <p:embed/>
            </p:oleObj>
          </a:graphicData>
        </a:graphic>
      </p:graphicFrame>
      <p:sp>
        <p:nvSpPr>
          <p:cNvPr id="15387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3" name="Object 111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p:oleObj spid="_x0000_s293891" name="ClipArt" r:id="rId7" imgW="1305000" imgH="1085760" progId="">
              <p:embed/>
            </p:oleObj>
          </a:graphicData>
        </a:graphic>
      </p:graphicFrame>
      <p:sp>
        <p:nvSpPr>
          <p:cNvPr id="15388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15427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0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15425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15423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15421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15419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7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5288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fragmentation: </a:t>
            </a:r>
          </a:p>
          <a:p>
            <a:r>
              <a:rPr lang="en-US" sz="1600">
                <a:solidFill>
                  <a:schemeClr val="accent2"/>
                </a:solidFill>
              </a:rPr>
              <a:t>in:</a:t>
            </a:r>
            <a:r>
              <a:rPr lang="en-US" sz="1600"/>
              <a:t> one large datagram</a:t>
            </a:r>
          </a:p>
          <a:p>
            <a:r>
              <a:rPr lang="en-US" sz="1600">
                <a:solidFill>
                  <a:schemeClr val="accent2"/>
                </a:solidFill>
              </a:rPr>
              <a:t>out:</a:t>
            </a:r>
            <a:r>
              <a:rPr lang="en-US" sz="1600"/>
              <a:t> 3 smaller datagrams</a:t>
            </a:r>
            <a:endParaRPr lang="en-US"/>
          </a:p>
        </p:txBody>
      </p:sp>
      <p:grpSp>
        <p:nvGrpSpPr>
          <p:cNvPr id="27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15417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15415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15413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5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15411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9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reassembly</a:t>
            </a:r>
            <a:endParaRPr lang="en-US"/>
          </a:p>
        </p:txBody>
      </p:sp>
      <p:sp>
        <p:nvSpPr>
          <p:cNvPr id="156" name="Footer Placeholder 1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56766-E03E-4985-8BDB-8E48DAD26C30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IP Fragmentation and Reassembly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33575" y="1498600"/>
            <a:ext cx="4248150" cy="660400"/>
            <a:chOff x="3006" y="1208"/>
            <a:chExt cx="2676" cy="416"/>
          </a:xfrm>
        </p:grpSpPr>
        <p:sp>
          <p:nvSpPr>
            <p:cNvPr id="56368" name="Rectangle 4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69" name="Rectangle 5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0" name="Text Box 6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56371" name="Text Box 7"/>
            <p:cNvSpPr txBox="1">
              <a:spLocks noChangeArrowheads="1"/>
            </p:cNvSpPr>
            <p:nvPr/>
          </p:nvSpPr>
          <p:spPr bwMode="auto">
            <a:xfrm>
              <a:off x="4605" y="1220"/>
              <a:ext cx="5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56372" name="Text Box 8"/>
            <p:cNvSpPr txBox="1">
              <a:spLocks noChangeArrowheads="1"/>
            </p:cNvSpPr>
            <p:nvPr/>
          </p:nvSpPr>
          <p:spPr bwMode="auto">
            <a:xfrm>
              <a:off x="3980" y="1220"/>
              <a:ext cx="6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56373" name="Text Box 9"/>
            <p:cNvSpPr txBox="1">
              <a:spLocks noChangeArrowheads="1"/>
            </p:cNvSpPr>
            <p:nvPr/>
          </p:nvSpPr>
          <p:spPr bwMode="auto">
            <a:xfrm>
              <a:off x="3230" y="1208"/>
              <a:ext cx="5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length</a:t>
              </a:r>
            </a:p>
            <a:p>
              <a:r>
                <a:rPr lang="en-US"/>
                <a:t>=4000</a:t>
              </a:r>
            </a:p>
          </p:txBody>
        </p:sp>
        <p:sp>
          <p:nvSpPr>
            <p:cNvPr id="56374" name="Line 10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5" name="Line 11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6" name="Line 12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7" name="Line 13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Line 14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Rectangle 15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86025" y="3251200"/>
            <a:ext cx="4248150" cy="660400"/>
            <a:chOff x="3006" y="1208"/>
            <a:chExt cx="2676" cy="416"/>
          </a:xfrm>
        </p:grpSpPr>
        <p:sp>
          <p:nvSpPr>
            <p:cNvPr id="56356" name="Rectangle 17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57" name="Rectangle 18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8" name="Text Box 19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56359" name="Text Box 20"/>
            <p:cNvSpPr txBox="1">
              <a:spLocks noChangeArrowheads="1"/>
            </p:cNvSpPr>
            <p:nvPr/>
          </p:nvSpPr>
          <p:spPr bwMode="auto">
            <a:xfrm>
              <a:off x="4605" y="1220"/>
              <a:ext cx="5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=0/8</a:t>
              </a:r>
            </a:p>
          </p:txBody>
        </p:sp>
        <p:sp>
          <p:nvSpPr>
            <p:cNvPr id="56360" name="Text Box 21"/>
            <p:cNvSpPr txBox="1">
              <a:spLocks noChangeArrowheads="1"/>
            </p:cNvSpPr>
            <p:nvPr/>
          </p:nvSpPr>
          <p:spPr bwMode="auto">
            <a:xfrm>
              <a:off x="3980" y="1220"/>
              <a:ext cx="6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=1</a:t>
              </a:r>
            </a:p>
          </p:txBody>
        </p:sp>
        <p:sp>
          <p:nvSpPr>
            <p:cNvPr id="56361" name="Text Box 22"/>
            <p:cNvSpPr txBox="1">
              <a:spLocks noChangeArrowheads="1"/>
            </p:cNvSpPr>
            <p:nvPr/>
          </p:nvSpPr>
          <p:spPr bwMode="auto">
            <a:xfrm>
              <a:off x="3230" y="1208"/>
              <a:ext cx="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length</a:t>
              </a:r>
            </a:p>
            <a:p>
              <a:r>
                <a:rPr lang="en-US"/>
                <a:t>=1500</a:t>
              </a:r>
            </a:p>
          </p:txBody>
        </p:sp>
        <p:sp>
          <p:nvSpPr>
            <p:cNvPr id="56362" name="Line 23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3" name="Line 24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4" name="Line 25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5" name="Line 26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6" name="Line 27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Rectangle 28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486025" y="4051300"/>
            <a:ext cx="4248150" cy="665163"/>
            <a:chOff x="3006" y="1208"/>
            <a:chExt cx="2676" cy="419"/>
          </a:xfrm>
        </p:grpSpPr>
        <p:sp>
          <p:nvSpPr>
            <p:cNvPr id="56344" name="Rectangle 30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45" name="Rectangle 31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Text Box 32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56347" name="Text Box 33"/>
            <p:cNvSpPr txBox="1">
              <a:spLocks noChangeArrowheads="1"/>
            </p:cNvSpPr>
            <p:nvPr/>
          </p:nvSpPr>
          <p:spPr bwMode="auto">
            <a:xfrm>
              <a:off x="4605" y="1220"/>
              <a:ext cx="68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=1480/8</a:t>
              </a:r>
            </a:p>
          </p:txBody>
        </p:sp>
        <p:sp>
          <p:nvSpPr>
            <p:cNvPr id="56348" name="Text Box 34"/>
            <p:cNvSpPr txBox="1">
              <a:spLocks noChangeArrowheads="1"/>
            </p:cNvSpPr>
            <p:nvPr/>
          </p:nvSpPr>
          <p:spPr bwMode="auto">
            <a:xfrm>
              <a:off x="3980" y="1220"/>
              <a:ext cx="6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=1</a:t>
              </a:r>
            </a:p>
          </p:txBody>
        </p:sp>
        <p:sp>
          <p:nvSpPr>
            <p:cNvPr id="56349" name="Text Box 35"/>
            <p:cNvSpPr txBox="1">
              <a:spLocks noChangeArrowheads="1"/>
            </p:cNvSpPr>
            <p:nvPr/>
          </p:nvSpPr>
          <p:spPr bwMode="auto">
            <a:xfrm>
              <a:off x="3230" y="1208"/>
              <a:ext cx="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length</a:t>
              </a:r>
            </a:p>
            <a:p>
              <a:r>
                <a:rPr lang="en-US"/>
                <a:t>=1500</a:t>
              </a:r>
            </a:p>
          </p:txBody>
        </p:sp>
        <p:sp>
          <p:nvSpPr>
            <p:cNvPr id="56350" name="Line 36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1" name="Line 37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Line 38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3" name="Line 39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Line 40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5" name="Rectangle 41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476500" y="4879975"/>
            <a:ext cx="4248150" cy="665163"/>
            <a:chOff x="3006" y="1208"/>
            <a:chExt cx="2676" cy="419"/>
          </a:xfrm>
        </p:grpSpPr>
        <p:sp>
          <p:nvSpPr>
            <p:cNvPr id="56332" name="Rectangle 43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333" name="Rectangle 44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4" name="Text Box 45"/>
            <p:cNvSpPr txBox="1">
              <a:spLocks noChangeArrowheads="1"/>
            </p:cNvSpPr>
            <p:nvPr/>
          </p:nvSpPr>
          <p:spPr bwMode="auto">
            <a:xfrm>
              <a:off x="3734" y="1208"/>
              <a:ext cx="2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56335" name="Text Box 46"/>
            <p:cNvSpPr txBox="1">
              <a:spLocks noChangeArrowheads="1"/>
            </p:cNvSpPr>
            <p:nvPr/>
          </p:nvSpPr>
          <p:spPr bwMode="auto">
            <a:xfrm>
              <a:off x="4605" y="1220"/>
              <a:ext cx="7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=2960/8</a:t>
              </a:r>
            </a:p>
          </p:txBody>
        </p:sp>
        <p:sp>
          <p:nvSpPr>
            <p:cNvPr id="56336" name="Text Box 47"/>
            <p:cNvSpPr txBox="1">
              <a:spLocks noChangeArrowheads="1"/>
            </p:cNvSpPr>
            <p:nvPr/>
          </p:nvSpPr>
          <p:spPr bwMode="auto">
            <a:xfrm>
              <a:off x="3980" y="1220"/>
              <a:ext cx="6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56337" name="Text Box 48"/>
            <p:cNvSpPr txBox="1">
              <a:spLocks noChangeArrowheads="1"/>
            </p:cNvSpPr>
            <p:nvPr/>
          </p:nvSpPr>
          <p:spPr bwMode="auto">
            <a:xfrm>
              <a:off x="3230" y="1208"/>
              <a:ext cx="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length</a:t>
              </a:r>
            </a:p>
            <a:p>
              <a:r>
                <a:rPr lang="en-US"/>
                <a:t>=1040</a:t>
              </a:r>
            </a:p>
          </p:txBody>
        </p:sp>
        <p:sp>
          <p:nvSpPr>
            <p:cNvPr id="56338" name="Line 49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9" name="Line 50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Line 51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1" name="Line 52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2" name="Line 53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Rectangle 54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8" name="Freeform 55"/>
          <p:cNvSpPr>
            <a:spLocks/>
          </p:cNvSpPr>
          <p:nvPr/>
        </p:nvSpPr>
        <p:spPr bwMode="auto">
          <a:xfrm>
            <a:off x="2047875" y="2257425"/>
            <a:ext cx="333375" cy="2162175"/>
          </a:xfrm>
          <a:custGeom>
            <a:avLst/>
            <a:gdLst>
              <a:gd name="T0" fmla="*/ 0 w 210"/>
              <a:gd name="T1" fmla="*/ 0 h 1362"/>
              <a:gd name="T2" fmla="*/ 0 w 210"/>
              <a:gd name="T3" fmla="*/ 2162175 h 1362"/>
              <a:gd name="T4" fmla="*/ 333375 w 210"/>
              <a:gd name="T5" fmla="*/ 1362075 h 1362"/>
              <a:gd name="T6" fmla="*/ 0 60000 65536"/>
              <a:gd name="T7" fmla="*/ 0 60000 65536"/>
              <a:gd name="T8" fmla="*/ 0 60000 65536"/>
              <a:gd name="T9" fmla="*/ 0 w 210"/>
              <a:gd name="T10" fmla="*/ 0 h 1362"/>
              <a:gd name="T11" fmla="*/ 210 w 210"/>
              <a:gd name="T12" fmla="*/ 1362 h 1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362">
                <a:moveTo>
                  <a:pt x="0" y="0"/>
                </a:moveTo>
                <a:lnTo>
                  <a:pt x="0" y="1362"/>
                </a:lnTo>
                <a:lnTo>
                  <a:pt x="210" y="85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56"/>
          <p:cNvSpPr>
            <a:spLocks noChangeShapeType="1"/>
          </p:cNvSpPr>
          <p:nvPr/>
        </p:nvSpPr>
        <p:spPr bwMode="auto">
          <a:xfrm>
            <a:off x="2047875" y="4391025"/>
            <a:ext cx="361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57"/>
          <p:cNvSpPr>
            <a:spLocks noChangeShapeType="1"/>
          </p:cNvSpPr>
          <p:nvPr/>
        </p:nvSpPr>
        <p:spPr bwMode="auto">
          <a:xfrm>
            <a:off x="2057400" y="4400550"/>
            <a:ext cx="333375" cy="790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Text Box 58"/>
          <p:cNvSpPr txBox="1">
            <a:spLocks noChangeArrowheads="1"/>
          </p:cNvSpPr>
          <p:nvPr/>
        </p:nvSpPr>
        <p:spPr bwMode="auto">
          <a:xfrm>
            <a:off x="2022475" y="2336800"/>
            <a:ext cx="326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One large datagram becomes</a:t>
            </a:r>
          </a:p>
          <a:p>
            <a:r>
              <a:rPr lang="en-US">
                <a:solidFill>
                  <a:srgbClr val="FF0000"/>
                </a:solidFill>
              </a:rPr>
              <a:t>several smaller datagrams</a:t>
            </a:r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Link Layer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EEB9-4A9C-4D90-9450-A208078A3A91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8AB6D-AD65-4378-A286-1B4543F9794C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Link Layer: setting the context</a:t>
            </a:r>
            <a:endParaRPr lang="en-US" b="1" smtClean="0"/>
          </a:p>
        </p:txBody>
      </p:sp>
      <p:pic>
        <p:nvPicPr>
          <p:cNvPr id="8196" name="Picture 3" descr="linkin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73945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07549-2FB7-4824-9283-7F035451B27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Times New Roman" pitchFamily="18" charset="0"/>
              </a:rPr>
              <a:t>What’s a protocol?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a human protocol and a computer network protocol: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15400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362" name="Object 15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30722" name="Clip" r:id="rId3" imgW="1305000" imgH="1085760" progId="">
              <p:embed/>
            </p:oleObj>
          </a:graphicData>
        </a:graphic>
      </p:graphicFrame>
      <p:pic>
        <p:nvPicPr>
          <p:cNvPr id="15369" name="Picture 16" descr="Al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Bo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1698625" y="2479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Hi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372" name="Line 19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1689100" y="31369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Hi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374" name="Line 21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398588" y="3690938"/>
            <a:ext cx="938212" cy="701675"/>
            <a:chOff x="785" y="2745"/>
            <a:chExt cx="591" cy="442"/>
          </a:xfrm>
        </p:grpSpPr>
        <p:sp>
          <p:nvSpPr>
            <p:cNvPr id="15398" name="Rectangle 23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Text Box 24"/>
            <p:cNvSpPr txBox="1">
              <a:spLocks noChangeArrowheads="1"/>
            </p:cNvSpPr>
            <p:nvPr/>
          </p:nvSpPr>
          <p:spPr bwMode="auto">
            <a:xfrm>
              <a:off x="785" y="2745"/>
              <a:ext cx="591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</a:rPr>
                <a:t>Got the</a:t>
              </a:r>
            </a:p>
            <a:p>
              <a:pPr algn="ctr" eaLnBrk="0" hangingPunct="0"/>
              <a:r>
                <a:rPr lang="en-US" sz="2000">
                  <a:solidFill>
                    <a:srgbClr val="FF0000"/>
                  </a:solidFill>
                </a:rPr>
                <a:t>time?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15376" name="Line 25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31925" y="4356100"/>
            <a:ext cx="796925" cy="457200"/>
            <a:chOff x="1046" y="2768"/>
            <a:chExt cx="502" cy="288"/>
          </a:xfrm>
        </p:grpSpPr>
        <p:sp>
          <p:nvSpPr>
            <p:cNvPr id="15396" name="Rectangle 27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Text Box 28"/>
            <p:cNvSpPr txBox="1">
              <a:spLocks noChangeArrowheads="1"/>
            </p:cNvSpPr>
            <p:nvPr/>
          </p:nvSpPr>
          <p:spPr bwMode="auto">
            <a:xfrm>
              <a:off x="1046" y="2768"/>
              <a:ext cx="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2:00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5378" name="Text Box 29"/>
          <p:cNvSpPr txBox="1">
            <a:spLocks noChangeArrowheads="1"/>
          </p:cNvSpPr>
          <p:nvPr/>
        </p:nvSpPr>
        <p:spPr bwMode="auto">
          <a:xfrm>
            <a:off x="5175250" y="2652713"/>
            <a:ext cx="1827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TCP connection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 req.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379" name="Line 30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31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32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56200" y="3405188"/>
            <a:ext cx="1827213" cy="701675"/>
            <a:chOff x="3248" y="2145"/>
            <a:chExt cx="1151" cy="442"/>
          </a:xfrm>
        </p:grpSpPr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Text Box 35"/>
            <p:cNvSpPr txBox="1">
              <a:spLocks noChangeArrowheads="1"/>
            </p:cNvSpPr>
            <p:nvPr/>
          </p:nvSpPr>
          <p:spPr bwMode="auto">
            <a:xfrm>
              <a:off x="3248" y="2145"/>
              <a:ext cx="115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TCP connection</a:t>
              </a:r>
            </a:p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reply.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5383" name="Line 36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15392" name="Rectangle 38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Text Box 39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Get http://gaia.cs.umass.edu/index.htm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784850" y="4651375"/>
            <a:ext cx="931863" cy="457200"/>
            <a:chOff x="1046" y="2768"/>
            <a:chExt cx="587" cy="288"/>
          </a:xfrm>
        </p:grpSpPr>
        <p:sp>
          <p:nvSpPr>
            <p:cNvPr id="15390" name="Rectangle 41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Text Box 42"/>
            <p:cNvSpPr txBox="1">
              <a:spLocks noChangeArrowheads="1"/>
            </p:cNvSpPr>
            <p:nvPr/>
          </p:nvSpPr>
          <p:spPr bwMode="auto">
            <a:xfrm>
              <a:off x="1046" y="2768"/>
              <a:ext cx="5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&lt;file&gt;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5386" name="Line 43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679825" y="5089525"/>
            <a:ext cx="723900" cy="457200"/>
            <a:chOff x="2198" y="3218"/>
            <a:chExt cx="456" cy="288"/>
          </a:xfrm>
        </p:grpSpPr>
        <p:sp>
          <p:nvSpPr>
            <p:cNvPr id="15388" name="Rectangle 45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Text Box 46"/>
            <p:cNvSpPr txBox="1">
              <a:spLocks noChangeArrowheads="1"/>
            </p:cNvSpPr>
            <p:nvPr/>
          </p:nvSpPr>
          <p:spPr bwMode="auto">
            <a:xfrm>
              <a:off x="2198" y="3218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time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10CF5-37D8-406E-8DF4-0FDA77F2D55D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Link Layer: Implementation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0000"/>
            <a:ext cx="7772400" cy="4648200"/>
          </a:xfrm>
        </p:spPr>
        <p:txBody>
          <a:bodyPr/>
          <a:lstStyle/>
          <a:p>
            <a:r>
              <a:rPr lang="en-US" smtClean="0"/>
              <a:t>implemented in “adapter” </a:t>
            </a:r>
          </a:p>
          <a:p>
            <a:pPr lvl="1"/>
            <a:r>
              <a:rPr lang="en-US" smtClean="0"/>
              <a:t>e.g., PCMCIA card (Personal Computer Memory Card International Association), Ethernet card  </a:t>
            </a:r>
          </a:p>
          <a:p>
            <a:pPr lvl="1"/>
            <a:r>
              <a:rPr lang="en-US" smtClean="0"/>
              <a:t>typically includes: RAM, DSP chips, host bus interface, and link interface</a:t>
            </a:r>
          </a:p>
          <a:p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44700" y="3770313"/>
            <a:ext cx="1744663" cy="2017712"/>
            <a:chOff x="1835" y="2837"/>
            <a:chExt cx="1099" cy="127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1109" name="Rectangle 7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8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9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10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11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12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8" name="Text Box 13"/>
            <p:cNvSpPr txBox="1">
              <a:spLocks noChangeArrowheads="1"/>
            </p:cNvSpPr>
            <p:nvPr/>
          </p:nvSpPr>
          <p:spPr bwMode="auto">
            <a:xfrm>
              <a:off x="1835" y="2900"/>
              <a:ext cx="107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application</a:t>
              </a:r>
            </a:p>
            <a:p>
              <a:pPr algn="ctr"/>
              <a:r>
                <a:rPr lang="en-US" sz="2400"/>
                <a:t>transport</a:t>
              </a:r>
            </a:p>
            <a:p>
              <a:pPr algn="ctr"/>
              <a:r>
                <a:rPr lang="en-US" sz="2400"/>
                <a:t>network</a:t>
              </a:r>
            </a:p>
            <a:p>
              <a:pPr algn="ctr"/>
              <a:r>
                <a:rPr lang="en-US" sz="2400"/>
                <a:t>link</a:t>
              </a:r>
            </a:p>
            <a:p>
              <a:pPr algn="ctr"/>
              <a:r>
                <a:rPr lang="en-US" sz="2400"/>
                <a:t>physical</a:t>
              </a:r>
            </a:p>
          </p:txBody>
        </p:sp>
      </p:grp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5468938" y="4540250"/>
            <a:ext cx="1658937" cy="11382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5407025" y="4646613"/>
            <a:ext cx="1658938" cy="1114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 flipV="1">
            <a:off x="5426075" y="4992688"/>
            <a:ext cx="1639888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 flipV="1">
            <a:off x="5394325" y="5370513"/>
            <a:ext cx="1639888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18"/>
          <p:cNvSpPr txBox="1">
            <a:spLocks noChangeArrowheads="1"/>
          </p:cNvSpPr>
          <p:nvPr/>
        </p:nvSpPr>
        <p:spPr bwMode="auto">
          <a:xfrm>
            <a:off x="5597525" y="3829050"/>
            <a:ext cx="1333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network</a:t>
            </a:r>
          </a:p>
          <a:p>
            <a:pPr algn="ctr"/>
            <a:r>
              <a:rPr lang="en-US" sz="2400"/>
              <a:t>link</a:t>
            </a:r>
          </a:p>
          <a:p>
            <a:pPr algn="ctr"/>
            <a:r>
              <a:rPr lang="en-US" sz="2400"/>
              <a:t>physical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28613" y="3905250"/>
            <a:ext cx="1668462" cy="1552575"/>
            <a:chOff x="230" y="2352"/>
            <a:chExt cx="1051" cy="978"/>
          </a:xfrm>
        </p:grpSpPr>
        <p:sp>
          <p:nvSpPr>
            <p:cNvPr id="1078" name="Rectangle 20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79" name="Rectangle 21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80" name="Rectangle 22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81" name="Rectangle 23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M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1104" name="Rectangle 2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5" name="Rectangle 2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</a:t>
                </a:r>
              </a:p>
            </p:txBody>
          </p:sp>
          <p:sp>
            <p:nvSpPr>
              <p:cNvPr id="1106" name="Text Box 2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1101" name="Rectangle 2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2" name="Rectangle 3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</a:t>
                </a:r>
              </a:p>
            </p:txBody>
          </p:sp>
          <p:sp>
            <p:nvSpPr>
              <p:cNvPr id="1103" name="Text Box 3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1098" name="Rectangle 33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9" name="Rectangle 34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</a:t>
                </a:r>
              </a:p>
            </p:txBody>
          </p:sp>
          <p:sp>
            <p:nvSpPr>
              <p:cNvPr id="1100" name="Text Box 35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n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1095" name="Rectangle 3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" name="Rectangle 3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/>
                    <a:t>H</a:t>
                  </a:r>
                </a:p>
              </p:txBody>
            </p:sp>
            <p:sp>
              <p:nvSpPr>
                <p:cNvPr id="109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t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1092" name="Rectangle 42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1093" name="Rectangle 43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/>
                    <a:t>H</a:t>
                  </a:r>
                </a:p>
              </p:txBody>
            </p:sp>
            <p:sp>
              <p:nvSpPr>
                <p:cNvPr id="109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n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1087" name="Rectangle 46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8" name="Rectangle 47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</a:t>
                </a:r>
              </a:p>
            </p:txBody>
          </p:sp>
          <p:sp>
            <p:nvSpPr>
              <p:cNvPr id="1089" name="Text Box 48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l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37" name="Rectangle 49"/>
          <p:cNvSpPr>
            <a:spLocks noChangeArrowheads="1"/>
          </p:cNvSpPr>
          <p:nvPr/>
        </p:nvSpPr>
        <p:spPr bwMode="auto">
          <a:xfrm>
            <a:off x="8247063" y="5022850"/>
            <a:ext cx="600075" cy="314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M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7512050" y="4992688"/>
            <a:ext cx="814388" cy="406400"/>
            <a:chOff x="440" y="2834"/>
            <a:chExt cx="513" cy="256"/>
          </a:xfrm>
        </p:grpSpPr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1075" name="Rectangle 5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6" name="Rectangle 5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</a:t>
                </a:r>
              </a:p>
            </p:txBody>
          </p:sp>
          <p:sp>
            <p:nvSpPr>
              <p:cNvPr id="1077" name="Text Box 5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1072" name="Rectangle 56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H</a:t>
                </a:r>
              </a:p>
            </p:txBody>
          </p:sp>
          <p:sp>
            <p:nvSpPr>
              <p:cNvPr id="1074" name="Text Box 58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n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7178675" y="4994275"/>
            <a:ext cx="487363" cy="406400"/>
            <a:chOff x="215" y="2368"/>
            <a:chExt cx="307" cy="256"/>
          </a:xfrm>
        </p:grpSpPr>
        <p:sp>
          <p:nvSpPr>
            <p:cNvPr id="1067" name="Rectangle 60"/>
            <p:cNvSpPr>
              <a:spLocks noChangeArrowheads="1"/>
            </p:cNvSpPr>
            <p:nvPr/>
          </p:nvSpPr>
          <p:spPr bwMode="auto">
            <a:xfrm>
              <a:off x="263" y="2386"/>
              <a:ext cx="20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68" name="Rectangle 61"/>
            <p:cNvSpPr>
              <a:spLocks noChangeArrowheads="1"/>
            </p:cNvSpPr>
            <p:nvPr/>
          </p:nvSpPr>
          <p:spPr bwMode="auto">
            <a:xfrm>
              <a:off x="215" y="2368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H</a:t>
              </a:r>
            </a:p>
          </p:txBody>
        </p:sp>
        <p:sp>
          <p:nvSpPr>
            <p:cNvPr id="1069" name="Text Box 62"/>
            <p:cNvSpPr txBox="1">
              <a:spLocks noChangeArrowheads="1"/>
            </p:cNvSpPr>
            <p:nvPr/>
          </p:nvSpPr>
          <p:spPr bwMode="auto">
            <a:xfrm>
              <a:off x="335" y="241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l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40" name="Text Box 63"/>
          <p:cNvSpPr txBox="1">
            <a:spLocks noChangeArrowheads="1"/>
          </p:cNvSpPr>
          <p:nvPr/>
        </p:nvSpPr>
        <p:spPr bwMode="auto">
          <a:xfrm>
            <a:off x="7612063" y="541655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frame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041" name="Line 64"/>
          <p:cNvSpPr>
            <a:spLocks noChangeShapeType="1"/>
          </p:cNvSpPr>
          <p:nvPr/>
        </p:nvSpPr>
        <p:spPr bwMode="auto">
          <a:xfrm>
            <a:off x="3719513" y="5564188"/>
            <a:ext cx="1654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65"/>
          <p:cNvGraphicFramePr>
            <a:graphicFrameLocks noChangeAspect="1"/>
          </p:cNvGraphicFramePr>
          <p:nvPr/>
        </p:nvGraphicFramePr>
        <p:xfrm>
          <a:off x="3467100" y="3117850"/>
          <a:ext cx="460375" cy="382588"/>
        </p:xfrm>
        <a:graphic>
          <a:graphicData uri="http://schemas.openxmlformats.org/presentationml/2006/ole">
            <p:oleObj spid="_x0000_s59394" name="Clip" r:id="rId4" imgW="1305000" imgH="1085760" progId="">
              <p:embed/>
            </p:oleObj>
          </a:graphicData>
        </a:graphic>
      </p:graphicFrame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5372100" y="3214688"/>
            <a:ext cx="554038" cy="279400"/>
            <a:chOff x="3600" y="219"/>
            <a:chExt cx="360" cy="175"/>
          </a:xfrm>
        </p:grpSpPr>
        <p:sp>
          <p:nvSpPr>
            <p:cNvPr id="1054" name="Oval 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Rectangle 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58" name="Oval 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6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61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3" name="Line 80"/>
          <p:cNvSpPr>
            <a:spLocks noChangeShapeType="1"/>
          </p:cNvSpPr>
          <p:nvPr/>
        </p:nvSpPr>
        <p:spPr bwMode="auto">
          <a:xfrm>
            <a:off x="3870325" y="3368675"/>
            <a:ext cx="1501775" cy="7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81"/>
          <p:cNvSpPr>
            <a:spLocks noChangeArrowheads="1"/>
          </p:cNvSpPr>
          <p:nvPr/>
        </p:nvSpPr>
        <p:spPr bwMode="auto">
          <a:xfrm>
            <a:off x="3627438" y="5008563"/>
            <a:ext cx="407987" cy="7429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82"/>
          <p:cNvSpPr>
            <a:spLocks noChangeArrowheads="1"/>
          </p:cNvSpPr>
          <p:nvPr/>
        </p:nvSpPr>
        <p:spPr bwMode="auto">
          <a:xfrm>
            <a:off x="3590925" y="5033963"/>
            <a:ext cx="407988" cy="7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83"/>
          <p:cNvSpPr>
            <a:spLocks noChangeArrowheads="1"/>
          </p:cNvSpPr>
          <p:nvPr/>
        </p:nvSpPr>
        <p:spPr bwMode="auto">
          <a:xfrm>
            <a:off x="5110163" y="5002213"/>
            <a:ext cx="407987" cy="7429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84"/>
          <p:cNvSpPr>
            <a:spLocks noChangeArrowheads="1"/>
          </p:cNvSpPr>
          <p:nvPr/>
        </p:nvSpPr>
        <p:spPr bwMode="auto">
          <a:xfrm>
            <a:off x="5126038" y="5038725"/>
            <a:ext cx="407987" cy="7429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Text Box 85"/>
          <p:cNvSpPr txBox="1">
            <a:spLocks noChangeArrowheads="1"/>
          </p:cNvSpPr>
          <p:nvPr/>
        </p:nvSpPr>
        <p:spPr bwMode="auto">
          <a:xfrm>
            <a:off x="4090988" y="5564188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phys. link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049" name="Line 86"/>
          <p:cNvSpPr>
            <a:spLocks noChangeShapeType="1"/>
          </p:cNvSpPr>
          <p:nvPr/>
        </p:nvSpPr>
        <p:spPr bwMode="auto">
          <a:xfrm>
            <a:off x="3630613" y="5226050"/>
            <a:ext cx="1863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Text Box 87"/>
          <p:cNvSpPr txBox="1">
            <a:spLocks noChangeArrowheads="1"/>
          </p:cNvSpPr>
          <p:nvPr/>
        </p:nvSpPr>
        <p:spPr bwMode="auto">
          <a:xfrm>
            <a:off x="4067175" y="4659313"/>
            <a:ext cx="996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data link</a:t>
            </a:r>
          </a:p>
          <a:p>
            <a:r>
              <a:rPr lang="en-US" sz="1600">
                <a:solidFill>
                  <a:srgbClr val="FF0000"/>
                </a:solidFill>
              </a:rPr>
              <a:t>protocol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051" name="Line 88"/>
          <p:cNvSpPr>
            <a:spLocks noChangeShapeType="1"/>
          </p:cNvSpPr>
          <p:nvPr/>
        </p:nvSpPr>
        <p:spPr bwMode="auto">
          <a:xfrm flipH="1" flipV="1">
            <a:off x="3798888" y="5851525"/>
            <a:ext cx="3365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Text Box 89"/>
          <p:cNvSpPr txBox="1">
            <a:spLocks noChangeArrowheads="1"/>
          </p:cNvSpPr>
          <p:nvPr/>
        </p:nvSpPr>
        <p:spPr bwMode="auto">
          <a:xfrm>
            <a:off x="3897313" y="6281738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adapter card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053" name="Line 90"/>
          <p:cNvSpPr>
            <a:spLocks noChangeShapeType="1"/>
          </p:cNvSpPr>
          <p:nvPr/>
        </p:nvSpPr>
        <p:spPr bwMode="auto">
          <a:xfrm flipV="1">
            <a:off x="4924425" y="5846763"/>
            <a:ext cx="4175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E06D1-C9D1-4E4E-B01F-BD314C64A749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 smtClean="0"/>
              <a:t>MAC Protocols: a taxonomy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Three broad classes: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Channel Partitioning</a:t>
            </a:r>
            <a:endParaRPr lang="en-US" smtClean="0"/>
          </a:p>
          <a:p>
            <a:pPr lvl="1"/>
            <a:r>
              <a:rPr lang="en-US" sz="2000" smtClean="0"/>
              <a:t>divide channel into smaller “pieces” (time slots, frequency, code)</a:t>
            </a:r>
          </a:p>
          <a:p>
            <a:pPr lvl="1"/>
            <a:r>
              <a:rPr lang="en-US" sz="2000" smtClean="0"/>
              <a:t>allocate piece to node for exclusive use</a:t>
            </a:r>
            <a:endParaRPr lang="en-US" smtClean="0"/>
          </a:p>
          <a:p>
            <a:r>
              <a:rPr lang="en-US" sz="2400" smtClean="0">
                <a:solidFill>
                  <a:srgbClr val="FF0000"/>
                </a:solidFill>
              </a:rPr>
              <a:t>Random Access</a:t>
            </a:r>
            <a:endParaRPr lang="en-US" smtClean="0"/>
          </a:p>
          <a:p>
            <a:pPr lvl="1"/>
            <a:r>
              <a:rPr lang="en-US" smtClean="0"/>
              <a:t>Flexible with respect to number of users join LAN </a:t>
            </a:r>
          </a:p>
          <a:p>
            <a:pPr lvl="1"/>
            <a:r>
              <a:rPr lang="en-US" smtClean="0"/>
              <a:t>allow collisions</a:t>
            </a:r>
          </a:p>
          <a:p>
            <a:pPr lvl="1"/>
            <a:r>
              <a:rPr lang="en-US" smtClean="0"/>
              <a:t>“recover” from collisions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“Taking turns”</a:t>
            </a:r>
            <a:endParaRPr lang="en-US" smtClean="0"/>
          </a:p>
          <a:p>
            <a:pPr lvl="1"/>
            <a:r>
              <a:rPr lang="en-US" sz="2000" smtClean="0"/>
              <a:t>tightly coordinate shared access to avoid collisions</a:t>
            </a:r>
            <a:endParaRPr lang="en-US" smtClean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06500" y="5684838"/>
            <a:ext cx="7159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Goal:</a:t>
            </a:r>
            <a:r>
              <a:rPr lang="en-US" sz="2800"/>
              <a:t> efficient, fair, simple, decentralized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7701E-88D5-4482-B0A6-398D557097B2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 smtClean="0"/>
              <a:t>Channel Partitioning MAC protocols: TDMA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4648200"/>
          </a:xfrm>
        </p:spPr>
        <p:txBody>
          <a:bodyPr>
            <a:normAutofit fontScale="625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TDMA: time division multiple access</a:t>
            </a:r>
            <a:r>
              <a:rPr lang="en-US" smtClean="0"/>
              <a:t> </a:t>
            </a:r>
          </a:p>
          <a:p>
            <a:r>
              <a:rPr lang="en-US" sz="2400" smtClean="0"/>
              <a:t>access to channel in "rounds" </a:t>
            </a:r>
          </a:p>
          <a:p>
            <a:r>
              <a:rPr lang="en-US" sz="2400" smtClean="0"/>
              <a:t>each station gets fixed length slot (length = pkt trans time) in each round </a:t>
            </a:r>
          </a:p>
          <a:p>
            <a:r>
              <a:rPr lang="en-US" sz="2400" smtClean="0"/>
              <a:t>unused slots go idle </a:t>
            </a:r>
          </a:p>
          <a:p>
            <a:r>
              <a:rPr lang="en-US" sz="2400" smtClean="0"/>
              <a:t>example: 6-station LAN, 1,3,4 have pkt, slots 2,5,6 idle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TDM (Time Division Multiplexing): channel divided into N time slots, one per user; inefficient with low duty cycle users and at light load.</a:t>
            </a:r>
          </a:p>
          <a:p>
            <a:r>
              <a:rPr lang="en-US" smtClean="0"/>
              <a:t>FDM (Frequency Division Multiplexing): frequency subdivided.</a:t>
            </a:r>
          </a:p>
        </p:txBody>
      </p:sp>
      <p:pic>
        <p:nvPicPr>
          <p:cNvPr id="19461" name="Picture 5" descr="IMG00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3733800"/>
            <a:ext cx="5438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7CC2A-B77B-4B6F-BCF5-C30C71186424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 smtClean="0"/>
              <a:t>Channel Partitioning MAC protocols: FDMA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FDMA: frequency division multiple access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channel spectrum divided into frequency bands</a:t>
            </a:r>
          </a:p>
          <a:p>
            <a:r>
              <a:rPr lang="en-US" sz="2400" dirty="0" smtClean="0"/>
              <a:t>each station assigned fixed frequency band</a:t>
            </a:r>
          </a:p>
          <a:p>
            <a:r>
              <a:rPr lang="en-US" sz="2400" dirty="0" smtClean="0"/>
              <a:t>unused transmission time in frequency bands go idle </a:t>
            </a:r>
          </a:p>
          <a:p>
            <a:r>
              <a:rPr lang="en-US" sz="2400" dirty="0" smtClean="0"/>
              <a:t>example: 6-station LAN, 1,3,4 have </a:t>
            </a:r>
            <a:r>
              <a:rPr lang="en-US" sz="2400" dirty="0" err="1" smtClean="0"/>
              <a:t>pkt</a:t>
            </a:r>
            <a:r>
              <a:rPr lang="en-US" sz="2400" dirty="0" smtClean="0"/>
              <a:t>, frequency bands 2,5,6 idle 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52800" y="4191000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368675" y="5291138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3363913" y="56832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3368675" y="6069013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3363913" y="490537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3368675" y="4519613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89400" y="4340225"/>
            <a:ext cx="2228850" cy="119063"/>
            <a:chOff x="1884" y="2826"/>
            <a:chExt cx="1404" cy="75"/>
          </a:xfrm>
        </p:grpSpPr>
        <p:sp>
          <p:nvSpPr>
            <p:cNvPr id="20503" name="Line 11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Freeform 14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4137025" y="486251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37025" y="5141913"/>
            <a:ext cx="2228850" cy="119062"/>
            <a:chOff x="1884" y="2826"/>
            <a:chExt cx="1404" cy="75"/>
          </a:xfrm>
        </p:grpSpPr>
        <p:sp>
          <p:nvSpPr>
            <p:cNvPr id="2050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154488" y="5546725"/>
            <a:ext cx="2228850" cy="119063"/>
            <a:chOff x="1884" y="2826"/>
            <a:chExt cx="1404" cy="75"/>
          </a:xfrm>
        </p:grpSpPr>
        <p:sp>
          <p:nvSpPr>
            <p:cNvPr id="20499" name="Line 21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22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Line 23"/>
          <p:cNvSpPr>
            <a:spLocks noChangeShapeType="1"/>
          </p:cNvSpPr>
          <p:nvPr/>
        </p:nvSpPr>
        <p:spPr bwMode="auto">
          <a:xfrm>
            <a:off x="4184650" y="60721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24"/>
          <p:cNvSpPr>
            <a:spLocks noChangeShapeType="1"/>
          </p:cNvSpPr>
          <p:nvPr/>
        </p:nvSpPr>
        <p:spPr bwMode="auto">
          <a:xfrm>
            <a:off x="4191000" y="64023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 rot="-5400000">
            <a:off x="2135981" y="5034757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frequency bands</a:t>
            </a:r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 rot="67766">
            <a:off x="6075363" y="401320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895D5-D8AE-4978-9CFA-B144DCF5CC0E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Access protocols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When node has packet to send</a:t>
            </a:r>
          </a:p>
          <a:p>
            <a:pPr lvl="1"/>
            <a:r>
              <a:rPr lang="en-US" sz="2000" smtClean="0"/>
              <a:t>transmit at full channel data rate R.</a:t>
            </a:r>
          </a:p>
          <a:p>
            <a:pPr lvl="1"/>
            <a:r>
              <a:rPr lang="en-US" sz="2000" smtClean="0"/>
              <a:t>no </a:t>
            </a:r>
            <a:r>
              <a:rPr lang="en-US" sz="2000" i="1" smtClean="0"/>
              <a:t>a priori</a:t>
            </a:r>
            <a:r>
              <a:rPr lang="en-US" sz="2000" smtClean="0"/>
              <a:t> coordination among nodes</a:t>
            </a:r>
          </a:p>
          <a:p>
            <a:r>
              <a:rPr lang="en-US" sz="2400" smtClean="0"/>
              <a:t>two or more transmitting nodes -&gt; “collision”,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random access MAC protocol</a:t>
            </a:r>
            <a:r>
              <a:rPr lang="en-US" sz="2400" smtClean="0"/>
              <a:t> specifies: </a:t>
            </a:r>
          </a:p>
          <a:p>
            <a:pPr lvl="1"/>
            <a:r>
              <a:rPr lang="en-US" sz="2000" smtClean="0"/>
              <a:t>how to detect collisions</a:t>
            </a:r>
          </a:p>
          <a:p>
            <a:pPr lvl="1"/>
            <a:r>
              <a:rPr lang="en-US" sz="2000" smtClean="0"/>
              <a:t>how to recover from collisions (e.g., via delayed retransmissions)</a:t>
            </a:r>
          </a:p>
          <a:p>
            <a:r>
              <a:rPr lang="en-US" sz="2400" smtClean="0"/>
              <a:t>Examples of random access MAC protocols:</a:t>
            </a:r>
          </a:p>
          <a:p>
            <a:pPr lvl="1"/>
            <a:r>
              <a:rPr lang="en-US" sz="2000" smtClean="0"/>
              <a:t>Pure ALOHA</a:t>
            </a:r>
          </a:p>
          <a:p>
            <a:pPr lvl="1"/>
            <a:r>
              <a:rPr lang="en-US" sz="2000" smtClean="0"/>
              <a:t>Slotted ALOHA</a:t>
            </a:r>
          </a:p>
          <a:p>
            <a:pPr lvl="1"/>
            <a:r>
              <a:rPr lang="en-US" sz="2000" smtClean="0"/>
              <a:t>CSMA, CSMA/CD, CSMA/CA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0CADC0-2EC3-4991-93AC-8FB642FE8696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Pure Aloha (cont.)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328738"/>
            <a:ext cx="8264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/>
              <a:t>P(success by given node) = P(node transmits) </a:t>
            </a:r>
            <a:r>
              <a:rPr lang="en-US" baseline="16000" smtClean="0"/>
              <a:t>.</a:t>
            </a: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smtClean="0"/>
              <a:t>                                         P(no other node transmits in [p</a:t>
            </a:r>
            <a:r>
              <a:rPr lang="en-US" sz="2000" baseline="-25000" smtClean="0"/>
              <a:t>0</a:t>
            </a:r>
            <a:r>
              <a:rPr lang="en-US" sz="2000" smtClean="0"/>
              <a:t>-1,p</a:t>
            </a:r>
            <a:r>
              <a:rPr lang="en-US" sz="2000" baseline="-25000" smtClean="0"/>
              <a:t>0</a:t>
            </a:r>
            <a:r>
              <a:rPr lang="en-US" sz="2000" smtClean="0"/>
              <a:t>] </a:t>
            </a:r>
            <a:r>
              <a:rPr lang="en-US" baseline="16000" smtClean="0"/>
              <a:t>.</a:t>
            </a: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smtClean="0"/>
              <a:t>                                         P(no other node transmits in [p</a:t>
            </a:r>
            <a:r>
              <a:rPr lang="en-US" sz="2000" baseline="-25000" smtClean="0"/>
              <a:t>0</a:t>
            </a:r>
            <a:r>
              <a:rPr lang="en-US" sz="2000" smtClean="0"/>
              <a:t>-1,p</a:t>
            </a:r>
            <a:r>
              <a:rPr lang="en-US" sz="2000" baseline="-25000" smtClean="0"/>
              <a:t>0</a:t>
            </a:r>
            <a:r>
              <a:rPr lang="en-US" sz="2000" smtClean="0"/>
              <a:t>] </a:t>
            </a:r>
          </a:p>
          <a:p>
            <a:pPr>
              <a:buFont typeface="ZapfDingbats" pitchFamily="82" charset="2"/>
              <a:buNone/>
            </a:pPr>
            <a:r>
              <a:rPr lang="en-US" sz="2000" smtClean="0"/>
              <a:t>                                      = p </a:t>
            </a:r>
            <a:r>
              <a:rPr lang="en-US" baseline="16000" smtClean="0"/>
              <a:t>. </a:t>
            </a:r>
            <a:r>
              <a:rPr lang="en-US" sz="2000" smtClean="0"/>
              <a:t>(1-p)</a:t>
            </a:r>
            <a:r>
              <a:rPr lang="en-US" baseline="16000" smtClean="0"/>
              <a:t> . </a:t>
            </a:r>
            <a:r>
              <a:rPr lang="en-US" sz="2000" smtClean="0"/>
              <a:t>(1-p)</a:t>
            </a:r>
            <a:r>
              <a:rPr lang="en-US" baseline="16000" smtClean="0"/>
              <a:t> </a:t>
            </a: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smtClean="0"/>
              <a:t>P(success by any of N nodes) = N p </a:t>
            </a:r>
            <a:r>
              <a:rPr lang="en-US" baseline="16000" smtClean="0"/>
              <a:t>. </a:t>
            </a:r>
            <a:r>
              <a:rPr lang="en-US" sz="2000" smtClean="0"/>
              <a:t>(1-p)</a:t>
            </a:r>
            <a:r>
              <a:rPr lang="en-US" baseline="16000" smtClean="0"/>
              <a:t> . </a:t>
            </a:r>
            <a:r>
              <a:rPr lang="en-US" sz="2000" smtClean="0"/>
              <a:t>(1-p)</a:t>
            </a:r>
            <a:r>
              <a:rPr lang="en-US" baseline="16000" smtClean="0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                   … choosing optimum p as n -&gt; infty ...</a:t>
            </a:r>
          </a:p>
          <a:p>
            <a:pPr>
              <a:buFont typeface="ZapfDingbats" pitchFamily="82" charset="2"/>
              <a:buNone/>
            </a:pPr>
            <a:r>
              <a:rPr lang="en-US" baseline="16000" smtClean="0"/>
              <a:t>                                                  = 1/(2e) = .18 </a:t>
            </a:r>
            <a:r>
              <a:rPr lang="en-US" sz="2000" smtClean="0"/>
              <a:t>	</a:t>
            </a:r>
            <a:endParaRPr lang="en-US" sz="2400" b="1" i="1" smtClean="0"/>
          </a:p>
          <a:p>
            <a:endParaRPr lang="en-US" smtClean="0"/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 rot="-5391161">
            <a:off x="-685005" y="4466431"/>
            <a:ext cx="2976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 = throughput = “goodput” </a:t>
            </a:r>
          </a:p>
          <a:p>
            <a:r>
              <a:rPr lang="en-US" sz="1600"/>
              <a:t>     (success rate)</a:t>
            </a:r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06475" y="3709988"/>
            <a:ext cx="5114925" cy="2833687"/>
            <a:chOff x="1359" y="2330"/>
            <a:chExt cx="3222" cy="1785"/>
          </a:xfrm>
        </p:grpSpPr>
        <p:sp>
          <p:nvSpPr>
            <p:cNvPr id="25610" name="Line 5"/>
            <p:cNvSpPr>
              <a:spLocks noChangeShapeType="1"/>
            </p:cNvSpPr>
            <p:nvPr/>
          </p:nvSpPr>
          <p:spPr bwMode="auto">
            <a:xfrm>
              <a:off x="1648" y="3758"/>
              <a:ext cx="26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Line 6"/>
            <p:cNvSpPr>
              <a:spLocks noChangeShapeType="1"/>
            </p:cNvSpPr>
            <p:nvPr/>
          </p:nvSpPr>
          <p:spPr bwMode="auto">
            <a:xfrm flipH="1" flipV="1">
              <a:off x="1645" y="2330"/>
              <a:ext cx="0" cy="1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7"/>
            <p:cNvSpPr>
              <a:spLocks noChangeShapeType="1"/>
            </p:cNvSpPr>
            <p:nvPr/>
          </p:nvSpPr>
          <p:spPr bwMode="auto">
            <a:xfrm>
              <a:off x="2083" y="3719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8"/>
            <p:cNvSpPr>
              <a:spLocks noChangeShapeType="1"/>
            </p:cNvSpPr>
            <p:nvPr/>
          </p:nvSpPr>
          <p:spPr bwMode="auto">
            <a:xfrm>
              <a:off x="2538" y="3717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9"/>
            <p:cNvSpPr>
              <a:spLocks noChangeShapeType="1"/>
            </p:cNvSpPr>
            <p:nvPr/>
          </p:nvSpPr>
          <p:spPr bwMode="auto">
            <a:xfrm>
              <a:off x="2981" y="3712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10"/>
            <p:cNvSpPr>
              <a:spLocks noChangeShapeType="1"/>
            </p:cNvSpPr>
            <p:nvPr/>
          </p:nvSpPr>
          <p:spPr bwMode="auto">
            <a:xfrm>
              <a:off x="3419" y="3715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12"/>
            <p:cNvSpPr>
              <a:spLocks noChangeShapeType="1"/>
            </p:cNvSpPr>
            <p:nvPr/>
          </p:nvSpPr>
          <p:spPr bwMode="auto">
            <a:xfrm>
              <a:off x="4306" y="3713"/>
              <a:ext cx="0" cy="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13"/>
            <p:cNvSpPr>
              <a:spLocks noChangeShapeType="1"/>
            </p:cNvSpPr>
            <p:nvPr/>
          </p:nvSpPr>
          <p:spPr bwMode="auto">
            <a:xfrm>
              <a:off x="1602" y="254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14"/>
            <p:cNvSpPr>
              <a:spLocks noChangeShapeType="1"/>
            </p:cNvSpPr>
            <p:nvPr/>
          </p:nvSpPr>
          <p:spPr bwMode="auto">
            <a:xfrm>
              <a:off x="1598" y="2861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15"/>
            <p:cNvSpPr>
              <a:spLocks noChangeShapeType="1"/>
            </p:cNvSpPr>
            <p:nvPr/>
          </p:nvSpPr>
          <p:spPr bwMode="auto">
            <a:xfrm>
              <a:off x="1603" y="3168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16"/>
            <p:cNvSpPr>
              <a:spLocks noChangeShapeType="1"/>
            </p:cNvSpPr>
            <p:nvPr/>
          </p:nvSpPr>
          <p:spPr bwMode="auto">
            <a:xfrm>
              <a:off x="1605" y="3453"/>
              <a:ext cx="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Freeform 17"/>
            <p:cNvSpPr>
              <a:spLocks/>
            </p:cNvSpPr>
            <p:nvPr/>
          </p:nvSpPr>
          <p:spPr bwMode="auto">
            <a:xfrm>
              <a:off x="1641" y="3198"/>
              <a:ext cx="2693" cy="554"/>
            </a:xfrm>
            <a:custGeom>
              <a:avLst/>
              <a:gdLst>
                <a:gd name="T0" fmla="*/ 0 w 2693"/>
                <a:gd name="T1" fmla="*/ 554 h 554"/>
                <a:gd name="T2" fmla="*/ 145 w 2693"/>
                <a:gd name="T3" fmla="*/ 238 h 554"/>
                <a:gd name="T4" fmla="*/ 297 w 2693"/>
                <a:gd name="T5" fmla="*/ 60 h 554"/>
                <a:gd name="T6" fmla="*/ 404 w 2693"/>
                <a:gd name="T7" fmla="*/ 11 h 554"/>
                <a:gd name="T8" fmla="*/ 508 w 2693"/>
                <a:gd name="T9" fmla="*/ 7 h 554"/>
                <a:gd name="T10" fmla="*/ 673 w 2693"/>
                <a:gd name="T11" fmla="*/ 53 h 554"/>
                <a:gd name="T12" fmla="*/ 904 w 2693"/>
                <a:gd name="T13" fmla="*/ 152 h 554"/>
                <a:gd name="T14" fmla="*/ 1174 w 2693"/>
                <a:gd name="T15" fmla="*/ 271 h 554"/>
                <a:gd name="T16" fmla="*/ 1438 w 2693"/>
                <a:gd name="T17" fmla="*/ 389 h 554"/>
                <a:gd name="T18" fmla="*/ 1708 w 2693"/>
                <a:gd name="T19" fmla="*/ 475 h 554"/>
                <a:gd name="T20" fmla="*/ 1972 w 2693"/>
                <a:gd name="T21" fmla="*/ 521 h 554"/>
                <a:gd name="T22" fmla="*/ 2275 w 2693"/>
                <a:gd name="T23" fmla="*/ 528 h 554"/>
                <a:gd name="T24" fmla="*/ 2532 w 2693"/>
                <a:gd name="T25" fmla="*/ 528 h 554"/>
                <a:gd name="T26" fmla="*/ 2693 w 2693"/>
                <a:gd name="T27" fmla="*/ 527 h 5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93"/>
                <a:gd name="T43" fmla="*/ 0 h 554"/>
                <a:gd name="T44" fmla="*/ 2693 w 2693"/>
                <a:gd name="T45" fmla="*/ 554 h 5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93" h="554">
                  <a:moveTo>
                    <a:pt x="0" y="554"/>
                  </a:moveTo>
                  <a:cubicBezTo>
                    <a:pt x="48" y="437"/>
                    <a:pt x="96" y="320"/>
                    <a:pt x="145" y="238"/>
                  </a:cubicBezTo>
                  <a:cubicBezTo>
                    <a:pt x="194" y="156"/>
                    <a:pt x="254" y="98"/>
                    <a:pt x="297" y="60"/>
                  </a:cubicBezTo>
                  <a:cubicBezTo>
                    <a:pt x="340" y="22"/>
                    <a:pt x="369" y="20"/>
                    <a:pt x="404" y="11"/>
                  </a:cubicBezTo>
                  <a:cubicBezTo>
                    <a:pt x="439" y="2"/>
                    <a:pt x="463" y="0"/>
                    <a:pt x="508" y="7"/>
                  </a:cubicBezTo>
                  <a:cubicBezTo>
                    <a:pt x="553" y="14"/>
                    <a:pt x="607" y="29"/>
                    <a:pt x="673" y="53"/>
                  </a:cubicBezTo>
                  <a:cubicBezTo>
                    <a:pt x="739" y="77"/>
                    <a:pt x="821" y="116"/>
                    <a:pt x="904" y="152"/>
                  </a:cubicBezTo>
                  <a:cubicBezTo>
                    <a:pt x="987" y="188"/>
                    <a:pt x="1085" y="232"/>
                    <a:pt x="1174" y="271"/>
                  </a:cubicBezTo>
                  <a:cubicBezTo>
                    <a:pt x="1263" y="310"/>
                    <a:pt x="1349" y="355"/>
                    <a:pt x="1438" y="389"/>
                  </a:cubicBezTo>
                  <a:cubicBezTo>
                    <a:pt x="1527" y="423"/>
                    <a:pt x="1619" y="453"/>
                    <a:pt x="1708" y="475"/>
                  </a:cubicBezTo>
                  <a:cubicBezTo>
                    <a:pt x="1797" y="497"/>
                    <a:pt x="1878" y="512"/>
                    <a:pt x="1972" y="521"/>
                  </a:cubicBezTo>
                  <a:cubicBezTo>
                    <a:pt x="2066" y="530"/>
                    <a:pt x="2182" y="527"/>
                    <a:pt x="2275" y="528"/>
                  </a:cubicBezTo>
                  <a:cubicBezTo>
                    <a:pt x="2368" y="529"/>
                    <a:pt x="2462" y="528"/>
                    <a:pt x="2532" y="528"/>
                  </a:cubicBezTo>
                  <a:cubicBezTo>
                    <a:pt x="2602" y="528"/>
                    <a:pt x="2660" y="527"/>
                    <a:pt x="2693" y="52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Freeform 18"/>
            <p:cNvSpPr>
              <a:spLocks/>
            </p:cNvSpPr>
            <p:nvPr/>
          </p:nvSpPr>
          <p:spPr bwMode="auto">
            <a:xfrm>
              <a:off x="1648" y="2655"/>
              <a:ext cx="2696" cy="1104"/>
            </a:xfrm>
            <a:custGeom>
              <a:avLst/>
              <a:gdLst>
                <a:gd name="T0" fmla="*/ 0 w 2696"/>
                <a:gd name="T1" fmla="*/ 1104 h 1104"/>
                <a:gd name="T2" fmla="*/ 125 w 2696"/>
                <a:gd name="T3" fmla="*/ 702 h 1104"/>
                <a:gd name="T4" fmla="*/ 268 w 2696"/>
                <a:gd name="T5" fmla="*/ 419 h 1104"/>
                <a:gd name="T6" fmla="*/ 406 w 2696"/>
                <a:gd name="T7" fmla="*/ 239 h 1104"/>
                <a:gd name="T8" fmla="*/ 547 w 2696"/>
                <a:gd name="T9" fmla="*/ 110 h 1104"/>
                <a:gd name="T10" fmla="*/ 719 w 2696"/>
                <a:gd name="T11" fmla="*/ 22 h 1104"/>
                <a:gd name="T12" fmla="*/ 877 w 2696"/>
                <a:gd name="T13" fmla="*/ 2 h 1104"/>
                <a:gd name="T14" fmla="*/ 1027 w 2696"/>
                <a:gd name="T15" fmla="*/ 11 h 1104"/>
                <a:gd name="T16" fmla="*/ 1183 w 2696"/>
                <a:gd name="T17" fmla="*/ 59 h 1104"/>
                <a:gd name="T18" fmla="*/ 1351 w 2696"/>
                <a:gd name="T19" fmla="*/ 115 h 1104"/>
                <a:gd name="T20" fmla="*/ 1589 w 2696"/>
                <a:gd name="T21" fmla="*/ 227 h 1104"/>
                <a:gd name="T22" fmla="*/ 1833 w 2696"/>
                <a:gd name="T23" fmla="*/ 345 h 1104"/>
                <a:gd name="T24" fmla="*/ 2064 w 2696"/>
                <a:gd name="T25" fmla="*/ 464 h 1104"/>
                <a:gd name="T26" fmla="*/ 2294 w 2696"/>
                <a:gd name="T27" fmla="*/ 570 h 1104"/>
                <a:gd name="T28" fmla="*/ 2532 w 2696"/>
                <a:gd name="T29" fmla="*/ 669 h 1104"/>
                <a:gd name="T30" fmla="*/ 2696 w 2696"/>
                <a:gd name="T31" fmla="*/ 708 h 11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6"/>
                <a:gd name="T49" fmla="*/ 0 h 1104"/>
                <a:gd name="T50" fmla="*/ 2696 w 2696"/>
                <a:gd name="T51" fmla="*/ 1104 h 11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6" h="1104">
                  <a:moveTo>
                    <a:pt x="0" y="1104"/>
                  </a:moveTo>
                  <a:cubicBezTo>
                    <a:pt x="37" y="964"/>
                    <a:pt x="80" y="816"/>
                    <a:pt x="125" y="702"/>
                  </a:cubicBezTo>
                  <a:cubicBezTo>
                    <a:pt x="170" y="588"/>
                    <a:pt x="221" y="496"/>
                    <a:pt x="268" y="419"/>
                  </a:cubicBezTo>
                  <a:cubicBezTo>
                    <a:pt x="315" y="342"/>
                    <a:pt x="360" y="290"/>
                    <a:pt x="406" y="239"/>
                  </a:cubicBezTo>
                  <a:cubicBezTo>
                    <a:pt x="452" y="188"/>
                    <a:pt x="495" y="146"/>
                    <a:pt x="547" y="110"/>
                  </a:cubicBezTo>
                  <a:cubicBezTo>
                    <a:pt x="599" y="74"/>
                    <a:pt x="664" y="40"/>
                    <a:pt x="719" y="22"/>
                  </a:cubicBezTo>
                  <a:cubicBezTo>
                    <a:pt x="774" y="4"/>
                    <a:pt x="826" y="4"/>
                    <a:pt x="877" y="2"/>
                  </a:cubicBezTo>
                  <a:cubicBezTo>
                    <a:pt x="928" y="0"/>
                    <a:pt x="976" y="2"/>
                    <a:pt x="1027" y="11"/>
                  </a:cubicBezTo>
                  <a:cubicBezTo>
                    <a:pt x="1078" y="20"/>
                    <a:pt x="1129" y="42"/>
                    <a:pt x="1183" y="59"/>
                  </a:cubicBezTo>
                  <a:cubicBezTo>
                    <a:pt x="1237" y="76"/>
                    <a:pt x="1283" y="87"/>
                    <a:pt x="1351" y="115"/>
                  </a:cubicBezTo>
                  <a:cubicBezTo>
                    <a:pt x="1419" y="143"/>
                    <a:pt x="1509" y="189"/>
                    <a:pt x="1589" y="227"/>
                  </a:cubicBezTo>
                  <a:cubicBezTo>
                    <a:pt x="1669" y="265"/>
                    <a:pt x="1754" y="306"/>
                    <a:pt x="1833" y="345"/>
                  </a:cubicBezTo>
                  <a:cubicBezTo>
                    <a:pt x="1912" y="384"/>
                    <a:pt x="1987" y="427"/>
                    <a:pt x="2064" y="464"/>
                  </a:cubicBezTo>
                  <a:cubicBezTo>
                    <a:pt x="2141" y="501"/>
                    <a:pt x="2216" y="536"/>
                    <a:pt x="2294" y="570"/>
                  </a:cubicBezTo>
                  <a:cubicBezTo>
                    <a:pt x="2372" y="604"/>
                    <a:pt x="2465" y="646"/>
                    <a:pt x="2532" y="669"/>
                  </a:cubicBezTo>
                  <a:cubicBezTo>
                    <a:pt x="2599" y="692"/>
                    <a:pt x="2647" y="700"/>
                    <a:pt x="2696" y="7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19"/>
            <p:cNvSpPr>
              <a:spLocks noChangeShapeType="1"/>
            </p:cNvSpPr>
            <p:nvPr/>
          </p:nvSpPr>
          <p:spPr bwMode="auto">
            <a:xfrm flipV="1">
              <a:off x="1648" y="3211"/>
              <a:ext cx="435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20"/>
            <p:cNvSpPr>
              <a:spLocks noChangeShapeType="1"/>
            </p:cNvSpPr>
            <p:nvPr/>
          </p:nvSpPr>
          <p:spPr bwMode="auto">
            <a:xfrm>
              <a:off x="2073" y="3208"/>
              <a:ext cx="7" cy="5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21"/>
            <p:cNvSpPr>
              <a:spLocks noChangeShapeType="1"/>
            </p:cNvSpPr>
            <p:nvPr/>
          </p:nvSpPr>
          <p:spPr bwMode="auto">
            <a:xfrm>
              <a:off x="2531" y="2690"/>
              <a:ext cx="7" cy="1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22"/>
            <p:cNvSpPr>
              <a:spLocks noChangeShapeType="1"/>
            </p:cNvSpPr>
            <p:nvPr/>
          </p:nvSpPr>
          <p:spPr bwMode="auto">
            <a:xfrm flipV="1">
              <a:off x="1664" y="2648"/>
              <a:ext cx="864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Text Box 23"/>
            <p:cNvSpPr txBox="1">
              <a:spLocks noChangeArrowheads="1"/>
            </p:cNvSpPr>
            <p:nvPr/>
          </p:nvSpPr>
          <p:spPr bwMode="auto">
            <a:xfrm>
              <a:off x="2136" y="3903"/>
              <a:ext cx="1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 = offered load = Np</a:t>
              </a:r>
              <a:endParaRPr lang="en-US"/>
            </a:p>
          </p:txBody>
        </p:sp>
        <p:sp>
          <p:nvSpPr>
            <p:cNvPr id="25628" name="Text Box 25"/>
            <p:cNvSpPr txBox="1">
              <a:spLocks noChangeArrowheads="1"/>
            </p:cNvSpPr>
            <p:nvPr/>
          </p:nvSpPr>
          <p:spPr bwMode="auto">
            <a:xfrm>
              <a:off x="1960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0.5</a:t>
              </a:r>
              <a:endParaRPr lang="en-US"/>
            </a:p>
          </p:txBody>
        </p:sp>
        <p:sp>
          <p:nvSpPr>
            <p:cNvPr id="25629" name="Text Box 26"/>
            <p:cNvSpPr txBox="1">
              <a:spLocks noChangeArrowheads="1"/>
            </p:cNvSpPr>
            <p:nvPr/>
          </p:nvSpPr>
          <p:spPr bwMode="auto">
            <a:xfrm>
              <a:off x="2398" y="377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1.0</a:t>
              </a:r>
              <a:endParaRPr lang="en-US"/>
            </a:p>
          </p:txBody>
        </p:sp>
        <p:sp>
          <p:nvSpPr>
            <p:cNvPr id="25630" name="Text Box 27"/>
            <p:cNvSpPr txBox="1">
              <a:spLocks noChangeArrowheads="1"/>
            </p:cNvSpPr>
            <p:nvPr/>
          </p:nvSpPr>
          <p:spPr bwMode="auto">
            <a:xfrm>
              <a:off x="2845" y="376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1.5</a:t>
              </a:r>
              <a:endParaRPr lang="en-US"/>
            </a:p>
          </p:txBody>
        </p:sp>
        <p:sp>
          <p:nvSpPr>
            <p:cNvPr id="25631" name="Text Box 28"/>
            <p:cNvSpPr txBox="1">
              <a:spLocks noChangeArrowheads="1"/>
            </p:cNvSpPr>
            <p:nvPr/>
          </p:nvSpPr>
          <p:spPr bwMode="auto">
            <a:xfrm>
              <a:off x="3289" y="3774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2.0</a:t>
              </a:r>
              <a:endParaRPr lang="en-US"/>
            </a:p>
          </p:txBody>
        </p:sp>
        <p:sp>
          <p:nvSpPr>
            <p:cNvPr id="25632" name="Text Box 30"/>
            <p:cNvSpPr txBox="1">
              <a:spLocks noChangeArrowheads="1"/>
            </p:cNvSpPr>
            <p:nvPr/>
          </p:nvSpPr>
          <p:spPr bwMode="auto">
            <a:xfrm>
              <a:off x="1371" y="3352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0.1</a:t>
              </a:r>
              <a:endParaRPr lang="en-US"/>
            </a:p>
          </p:txBody>
        </p:sp>
        <p:sp>
          <p:nvSpPr>
            <p:cNvPr id="25633" name="Text Box 31"/>
            <p:cNvSpPr txBox="1">
              <a:spLocks noChangeArrowheads="1"/>
            </p:cNvSpPr>
            <p:nvPr/>
          </p:nvSpPr>
          <p:spPr bwMode="auto">
            <a:xfrm>
              <a:off x="1375" y="305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0.2</a:t>
              </a:r>
              <a:endParaRPr lang="en-US"/>
            </a:p>
          </p:txBody>
        </p:sp>
        <p:sp>
          <p:nvSpPr>
            <p:cNvPr id="25634" name="Text Box 32"/>
            <p:cNvSpPr txBox="1">
              <a:spLocks noChangeArrowheads="1"/>
            </p:cNvSpPr>
            <p:nvPr/>
          </p:nvSpPr>
          <p:spPr bwMode="auto">
            <a:xfrm>
              <a:off x="1359" y="277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0.3</a:t>
              </a:r>
              <a:endParaRPr lang="en-US"/>
            </a:p>
          </p:txBody>
        </p:sp>
        <p:sp>
          <p:nvSpPr>
            <p:cNvPr id="25635" name="Text Box 33"/>
            <p:cNvSpPr txBox="1">
              <a:spLocks noChangeArrowheads="1"/>
            </p:cNvSpPr>
            <p:nvPr/>
          </p:nvSpPr>
          <p:spPr bwMode="auto">
            <a:xfrm>
              <a:off x="1363" y="2459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0.4</a:t>
              </a:r>
              <a:endParaRPr lang="en-US"/>
            </a:p>
          </p:txBody>
        </p:sp>
        <p:sp>
          <p:nvSpPr>
            <p:cNvPr id="25636" name="Text Box 34"/>
            <p:cNvSpPr txBox="1">
              <a:spLocks noChangeArrowheads="1"/>
            </p:cNvSpPr>
            <p:nvPr/>
          </p:nvSpPr>
          <p:spPr bwMode="auto">
            <a:xfrm>
              <a:off x="3380" y="3472"/>
              <a:ext cx="7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Pure Aloha</a:t>
              </a:r>
              <a:endParaRPr lang="en-US"/>
            </a:p>
          </p:txBody>
        </p:sp>
        <p:sp>
          <p:nvSpPr>
            <p:cNvPr id="25637" name="Text Box 35"/>
            <p:cNvSpPr txBox="1">
              <a:spLocks noChangeArrowheads="1"/>
            </p:cNvSpPr>
            <p:nvPr/>
          </p:nvSpPr>
          <p:spPr bwMode="auto">
            <a:xfrm>
              <a:off x="3635" y="2935"/>
              <a:ext cx="9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Slotted Aloha</a:t>
              </a:r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435725" y="4460875"/>
            <a:ext cx="2462213" cy="1004888"/>
            <a:chOff x="3909" y="2961"/>
            <a:chExt cx="1551" cy="633"/>
          </a:xfrm>
        </p:grpSpPr>
        <p:sp>
          <p:nvSpPr>
            <p:cNvPr id="25608" name="Rectangle 38"/>
            <p:cNvSpPr>
              <a:spLocks noChangeArrowheads="1"/>
            </p:cNvSpPr>
            <p:nvPr/>
          </p:nvSpPr>
          <p:spPr bwMode="auto">
            <a:xfrm>
              <a:off x="3909" y="2961"/>
              <a:ext cx="1551" cy="6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39"/>
            <p:cNvSpPr txBox="1">
              <a:spLocks noChangeArrowheads="1"/>
            </p:cNvSpPr>
            <p:nvPr/>
          </p:nvSpPr>
          <p:spPr bwMode="auto">
            <a:xfrm>
              <a:off x="3984" y="2991"/>
              <a:ext cx="140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protocol</a:t>
              </a:r>
              <a:r>
                <a:rPr lang="en-US"/>
                <a:t> constrains</a:t>
              </a:r>
            </a:p>
            <a:p>
              <a:r>
                <a:rPr lang="en-US"/>
                <a:t>effective channel</a:t>
              </a:r>
            </a:p>
            <a:p>
              <a:r>
                <a:rPr lang="en-US"/>
                <a:t>throughput!</a:t>
              </a:r>
            </a:p>
          </p:txBody>
        </p:sp>
      </p:grp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11AEA-7EF5-4D50-AB61-67A8817B364B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 smtClean="0"/>
              <a:t>CSMA: Carrier Sense Multiple Access 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CSMA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listen before transmit: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 channel sensed idle: transmit entire pkt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If channel sensed busy, defer transmission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p-Persistent CSMA:</a:t>
            </a:r>
            <a:r>
              <a:rPr lang="en-US" smtClean="0"/>
              <a:t> retry immediately with probability p when channel becomes idle (may cause instability)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1-Persistent CSMA: retry immediately with probability 1 when channel becomes idle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Non-persistent CSMA:</a:t>
            </a:r>
            <a:r>
              <a:rPr lang="en-US" smtClean="0"/>
              <a:t> retry after random interval</a:t>
            </a:r>
            <a:endParaRPr lang="en-US" sz="20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97D54-1CD7-4C3E-BEDC-0E69A1C3F0A9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CSMA/CD (Collision Detection)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CSMA/CD:</a:t>
            </a:r>
            <a:r>
              <a:rPr lang="en-US" smtClean="0"/>
              <a:t> carrier sensing, deferral as in CSMA</a:t>
            </a:r>
          </a:p>
          <a:p>
            <a:pPr lvl="1"/>
            <a:r>
              <a:rPr lang="en-US" smtClean="0"/>
              <a:t>collisions </a:t>
            </a:r>
            <a:r>
              <a:rPr lang="en-US" i="1" smtClean="0"/>
              <a:t>detected</a:t>
            </a:r>
            <a:r>
              <a:rPr lang="en-US" smtClean="0"/>
              <a:t> within short time</a:t>
            </a:r>
          </a:p>
          <a:p>
            <a:pPr lvl="1"/>
            <a:r>
              <a:rPr lang="en-US" smtClean="0"/>
              <a:t>colliding transmissions aborted, reducing channel wastage </a:t>
            </a:r>
          </a:p>
          <a:p>
            <a:pPr lvl="1"/>
            <a:r>
              <a:rPr lang="en-US" smtClean="0"/>
              <a:t>persistent or non-persistent retransmission</a:t>
            </a:r>
          </a:p>
          <a:p>
            <a:r>
              <a:rPr lang="en-US" smtClean="0"/>
              <a:t>collision detection:</a:t>
            </a:r>
            <a:r>
              <a:rPr lang="en-US" sz="2400" smtClean="0"/>
              <a:t> </a:t>
            </a:r>
          </a:p>
          <a:p>
            <a:pPr lvl="1"/>
            <a:r>
              <a:rPr lang="en-US" smtClean="0"/>
              <a:t>easy in wired LANs: measure signal strengths, compare transmitted, received signals</a:t>
            </a:r>
          </a:p>
          <a:p>
            <a:pPr lvl="1"/>
            <a:r>
              <a:rPr lang="en-US" smtClean="0"/>
              <a:t>difficult in wireless LANs: receiver shut off while transmitting</a:t>
            </a:r>
            <a:endParaRPr lang="en-US" b="1" smtClean="0"/>
          </a:p>
          <a:p>
            <a:pPr>
              <a:buFont typeface="ZapfDingbats" pitchFamily="82" charset="2"/>
              <a:buNone/>
            </a:pP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61296-048D-40BC-AEBB-798839954A67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CSMA/CD collision detection</a:t>
            </a:r>
          </a:p>
        </p:txBody>
      </p:sp>
      <p:pic>
        <p:nvPicPr>
          <p:cNvPr id="29700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D13-05A5-4E85-981C-91BB1590DD73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“Taking Turns” MAC protocols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channel partitioning MAC protocols:</a:t>
            </a:r>
            <a:endParaRPr lang="en-US" smtClean="0"/>
          </a:p>
          <a:p>
            <a:pPr lvl="1"/>
            <a:r>
              <a:rPr lang="en-US" smtClean="0"/>
              <a:t>share channel efficiently at high load</a:t>
            </a:r>
          </a:p>
          <a:p>
            <a:pPr lvl="1"/>
            <a:r>
              <a:rPr lang="en-US" smtClean="0"/>
              <a:t>inefficient at low load: delay in channel access, 1/N bandwidth allocated even if only 1 active node!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Random access MAC protocols</a:t>
            </a:r>
            <a:endParaRPr lang="en-US" smtClean="0"/>
          </a:p>
          <a:p>
            <a:pPr lvl="1"/>
            <a:r>
              <a:rPr lang="en-US" smtClean="0"/>
              <a:t>efficient at low load: single node can fully utilize channel</a:t>
            </a:r>
          </a:p>
          <a:p>
            <a:pPr lvl="1"/>
            <a:r>
              <a:rPr lang="en-US" smtClean="0"/>
              <a:t>high 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“taking turns” protocols</a:t>
            </a:r>
            <a:endParaRPr lang="en-US" smtClean="0"/>
          </a:p>
          <a:p>
            <a:pPr lvl="1">
              <a:buFont typeface="ZapfDingbats" pitchFamily="82" charset="2"/>
              <a:buNone/>
            </a:pPr>
            <a:r>
              <a:rPr lang="en-US" smtClean="0"/>
              <a:t>look for best of both worlds!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IIIT-B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6792</Words>
  <Application>Microsoft Office PowerPoint</Application>
  <PresentationFormat>On-screen Show (4:3)</PresentationFormat>
  <Paragraphs>1997</Paragraphs>
  <Slides>112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112</vt:i4>
      </vt:variant>
    </vt:vector>
  </HeadingPairs>
  <TitlesOfParts>
    <vt:vector size="117" baseType="lpstr">
      <vt:lpstr>Office Theme</vt:lpstr>
      <vt:lpstr>Image</vt:lpstr>
      <vt:lpstr>Clip</vt:lpstr>
      <vt:lpstr>ClipArt</vt:lpstr>
      <vt:lpstr>Picture</vt:lpstr>
      <vt:lpstr>Concepts of Computer Networking -- Internet</vt:lpstr>
      <vt:lpstr>Overview </vt:lpstr>
      <vt:lpstr>Introduction </vt:lpstr>
      <vt:lpstr>Why Networking and Communication is Important  Touches all aspects of day to day of life!</vt:lpstr>
      <vt:lpstr>What is A Network and Computer Networking? </vt:lpstr>
      <vt:lpstr>Network Classification</vt:lpstr>
      <vt:lpstr>Protocol and Why Layered Structure? </vt:lpstr>
      <vt:lpstr>What &amp; Why Protocol?</vt:lpstr>
      <vt:lpstr>What’s a protocol?</vt:lpstr>
      <vt:lpstr>Protocol “Layers”</vt:lpstr>
      <vt:lpstr>How Many Protocols?</vt:lpstr>
      <vt:lpstr>Organization of air travel</vt:lpstr>
      <vt:lpstr>Organization of air travel: a different view</vt:lpstr>
      <vt:lpstr>Distributed implementation of layer functionality</vt:lpstr>
      <vt:lpstr>Why layering?</vt:lpstr>
      <vt:lpstr>ISO’s 7-Layer Model (OSI)</vt:lpstr>
      <vt:lpstr>Functions of Layers in OSI</vt:lpstr>
      <vt:lpstr>Protocol Header</vt:lpstr>
      <vt:lpstr>ISO-OSI Layered Architecture</vt:lpstr>
      <vt:lpstr>Internet protocol stack (IETF Standard)</vt:lpstr>
      <vt:lpstr>Protocol layering and data</vt:lpstr>
      <vt:lpstr>Encapsulating Data</vt:lpstr>
      <vt:lpstr>De-encapsulating Data</vt:lpstr>
      <vt:lpstr>Application Layer Protocols </vt:lpstr>
      <vt:lpstr>Areas Addressed</vt:lpstr>
      <vt:lpstr>Network applications: some definitions </vt:lpstr>
      <vt:lpstr>Client-server paradigm</vt:lpstr>
      <vt:lpstr>Application-layer protocols (cont).</vt:lpstr>
      <vt:lpstr>The Web: the http protocol</vt:lpstr>
      <vt:lpstr>The http protocol: more</vt:lpstr>
      <vt:lpstr>http example</vt:lpstr>
      <vt:lpstr>http example (cont.)</vt:lpstr>
      <vt:lpstr>Non-persistent, persistent connections</vt:lpstr>
      <vt:lpstr>Web Caches (proxy server)</vt:lpstr>
      <vt:lpstr>Why Web Caching?</vt:lpstr>
      <vt:lpstr>DNS: Domain Name System</vt:lpstr>
      <vt:lpstr>Simple DNS example</vt:lpstr>
      <vt:lpstr>Socket programming</vt:lpstr>
      <vt:lpstr>Socket-programming using TCP</vt:lpstr>
      <vt:lpstr>Socket programming with TCP</vt:lpstr>
      <vt:lpstr>Client/server socket interaction: TCP</vt:lpstr>
      <vt:lpstr>Transport Layer </vt:lpstr>
      <vt:lpstr>Slide 43</vt:lpstr>
      <vt:lpstr>Transport services and protocols</vt:lpstr>
      <vt:lpstr>Multiplexing/demultiplexing</vt:lpstr>
      <vt:lpstr>Multiplexing/demultiplexing: examples</vt:lpstr>
      <vt:lpstr>Principles of Reliable data transfer</vt:lpstr>
      <vt:lpstr>Reliable data transfer: getting started</vt:lpstr>
      <vt:lpstr>rdt2.0: operation with no errors</vt:lpstr>
      <vt:lpstr>rdt2.0: error scenario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GBN in action</vt:lpstr>
      <vt:lpstr>Selective repeat in action</vt:lpstr>
      <vt:lpstr>TCP Flow Control</vt:lpstr>
      <vt:lpstr>Principles of Congestion Control</vt:lpstr>
      <vt:lpstr>TCP Slowstart</vt:lpstr>
      <vt:lpstr>TCP Congestion Avoidance: Tahoe</vt:lpstr>
      <vt:lpstr>Congestion Avoidance: Reno</vt:lpstr>
      <vt:lpstr>TCP Reno versus TCP Tahoe:</vt:lpstr>
      <vt:lpstr>Why is TCP fair?</vt:lpstr>
      <vt:lpstr>Network Layer </vt:lpstr>
      <vt:lpstr>Network Layer: Goals &amp; Overview</vt:lpstr>
      <vt:lpstr>Network layer functions</vt:lpstr>
      <vt:lpstr>Router Architecture Overview</vt:lpstr>
      <vt:lpstr>Datagram networks: the Internet model</vt:lpstr>
      <vt:lpstr>Routing</vt:lpstr>
      <vt:lpstr>Routing Algorithm classification</vt:lpstr>
      <vt:lpstr>A Link-State Routing Algorithm</vt:lpstr>
      <vt:lpstr>Dijsktra’s Algorithm</vt:lpstr>
      <vt:lpstr>Dijkstra’s algorithm: example</vt:lpstr>
      <vt:lpstr>Distance Vector Routing Algorithm</vt:lpstr>
      <vt:lpstr>Distance Table: example</vt:lpstr>
      <vt:lpstr>Distance table gives routing table</vt:lpstr>
      <vt:lpstr>Distance Vector Routing: overview</vt:lpstr>
      <vt:lpstr>Distance Vector Algorithm:</vt:lpstr>
      <vt:lpstr>Distance Vector Algorithm (cont.):</vt:lpstr>
      <vt:lpstr>Distance Vector Algorithm: example</vt:lpstr>
      <vt:lpstr>Intra-AS and Inter-AS routing</vt:lpstr>
      <vt:lpstr>Intra-AS and Inter-AS routing</vt:lpstr>
      <vt:lpstr>IP datagram format</vt:lpstr>
      <vt:lpstr>IP Fragmentation &amp; Reassembly</vt:lpstr>
      <vt:lpstr>IP Fragmentation and Reassembly</vt:lpstr>
      <vt:lpstr>Data Link Layer </vt:lpstr>
      <vt:lpstr>Link Layer: setting the context</vt:lpstr>
      <vt:lpstr>Link Layer: Implementation</vt:lpstr>
      <vt:lpstr>MAC Protocols: a taxonomy</vt:lpstr>
      <vt:lpstr>Channel Partitioning MAC protocols: TDMA</vt:lpstr>
      <vt:lpstr>Channel Partitioning MAC protocols: FDMA</vt:lpstr>
      <vt:lpstr>Random Access protocols</vt:lpstr>
      <vt:lpstr>Pure Aloha (cont.)</vt:lpstr>
      <vt:lpstr>CSMA: Carrier Sense Multiple Access </vt:lpstr>
      <vt:lpstr>CSMA/CD (Collision Detection)</vt:lpstr>
      <vt:lpstr>CSMA/CD collision detection</vt:lpstr>
      <vt:lpstr>“Taking Turns” MAC protocols</vt:lpstr>
      <vt:lpstr>“Taking Turns” MAC protocols</vt:lpstr>
      <vt:lpstr>Reservation-based protocols</vt:lpstr>
      <vt:lpstr>LAN Addresses and ARP</vt:lpstr>
      <vt:lpstr>LAN Addresses and ARP</vt:lpstr>
      <vt:lpstr>LAN Address (more)</vt:lpstr>
      <vt:lpstr>Recall earlier routing discussion</vt:lpstr>
      <vt:lpstr>ARP: Address Resolution Protocol</vt:lpstr>
      <vt:lpstr>Routing to another LAN</vt:lpstr>
      <vt:lpstr>Slide 108</vt:lpstr>
      <vt:lpstr>Major Steps involved to Take a Packet from Source to Destination Over Internet </vt:lpstr>
      <vt:lpstr>Research Areas </vt:lpstr>
      <vt:lpstr>References 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Computer Networking -- Internet</dc:title>
  <dc:creator>HP</dc:creator>
  <cp:lastModifiedBy>HP</cp:lastModifiedBy>
  <cp:revision>24</cp:revision>
  <dcterms:created xsi:type="dcterms:W3CDTF">2013-06-20T05:05:06Z</dcterms:created>
  <dcterms:modified xsi:type="dcterms:W3CDTF">2013-07-06T12:26:10Z</dcterms:modified>
</cp:coreProperties>
</file>