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6"/>
  </p:notesMasterIdLst>
  <p:sldIdLst>
    <p:sldId id="256" r:id="rId2"/>
    <p:sldId id="260" r:id="rId3"/>
    <p:sldId id="257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9" r:id="rId21"/>
    <p:sldId id="278" r:id="rId22"/>
    <p:sldId id="281" r:id="rId23"/>
    <p:sldId id="280" r:id="rId24"/>
    <p:sldId id="283" r:id="rId25"/>
    <p:sldId id="282" r:id="rId26"/>
    <p:sldId id="284" r:id="rId27"/>
    <p:sldId id="286" r:id="rId28"/>
    <p:sldId id="285" r:id="rId29"/>
    <p:sldId id="289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2" r:id="rId44"/>
    <p:sldId id="301" r:id="rId45"/>
    <p:sldId id="303" r:id="rId46"/>
    <p:sldId id="304" r:id="rId47"/>
    <p:sldId id="305" r:id="rId48"/>
    <p:sldId id="306" r:id="rId49"/>
    <p:sldId id="307" r:id="rId50"/>
    <p:sldId id="309" r:id="rId51"/>
    <p:sldId id="308" r:id="rId52"/>
    <p:sldId id="310" r:id="rId53"/>
    <p:sldId id="311" r:id="rId54"/>
    <p:sldId id="324" r:id="rId55"/>
    <p:sldId id="325" r:id="rId56"/>
    <p:sldId id="312" r:id="rId57"/>
    <p:sldId id="313" r:id="rId58"/>
    <p:sldId id="314" r:id="rId59"/>
    <p:sldId id="315" r:id="rId60"/>
    <p:sldId id="316" r:id="rId61"/>
    <p:sldId id="317" r:id="rId62"/>
    <p:sldId id="319" r:id="rId63"/>
    <p:sldId id="318" r:id="rId64"/>
    <p:sldId id="320" r:id="rId65"/>
    <p:sldId id="321" r:id="rId66"/>
    <p:sldId id="322" r:id="rId67"/>
    <p:sldId id="326" r:id="rId68"/>
    <p:sldId id="327" r:id="rId69"/>
    <p:sldId id="328" r:id="rId70"/>
    <p:sldId id="329" r:id="rId71"/>
    <p:sldId id="331" r:id="rId72"/>
    <p:sldId id="330" r:id="rId73"/>
    <p:sldId id="335" r:id="rId74"/>
    <p:sldId id="334" r:id="rId75"/>
    <p:sldId id="336" r:id="rId76"/>
    <p:sldId id="425" r:id="rId77"/>
    <p:sldId id="337" r:id="rId78"/>
    <p:sldId id="338" r:id="rId79"/>
    <p:sldId id="340" r:id="rId80"/>
    <p:sldId id="339" r:id="rId81"/>
    <p:sldId id="342" r:id="rId82"/>
    <p:sldId id="345" r:id="rId83"/>
    <p:sldId id="344" r:id="rId84"/>
    <p:sldId id="343" r:id="rId85"/>
    <p:sldId id="346" r:id="rId86"/>
    <p:sldId id="347" r:id="rId87"/>
    <p:sldId id="348" r:id="rId88"/>
    <p:sldId id="349" r:id="rId89"/>
    <p:sldId id="351" r:id="rId90"/>
    <p:sldId id="350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  <p:sldId id="360" r:id="rId100"/>
    <p:sldId id="362" r:id="rId101"/>
    <p:sldId id="363" r:id="rId102"/>
    <p:sldId id="361" r:id="rId103"/>
    <p:sldId id="364" r:id="rId104"/>
    <p:sldId id="365" r:id="rId105"/>
    <p:sldId id="366" r:id="rId106"/>
    <p:sldId id="367" r:id="rId107"/>
    <p:sldId id="368" r:id="rId108"/>
    <p:sldId id="369" r:id="rId109"/>
    <p:sldId id="370" r:id="rId110"/>
    <p:sldId id="372" r:id="rId111"/>
    <p:sldId id="371" r:id="rId112"/>
    <p:sldId id="373" r:id="rId113"/>
    <p:sldId id="375" r:id="rId114"/>
    <p:sldId id="376" r:id="rId115"/>
    <p:sldId id="374" r:id="rId116"/>
    <p:sldId id="377" r:id="rId117"/>
    <p:sldId id="379" r:id="rId118"/>
    <p:sldId id="380" r:id="rId119"/>
    <p:sldId id="378" r:id="rId120"/>
    <p:sldId id="381" r:id="rId121"/>
    <p:sldId id="382" r:id="rId122"/>
    <p:sldId id="383" r:id="rId123"/>
    <p:sldId id="384" r:id="rId124"/>
    <p:sldId id="385" r:id="rId125"/>
    <p:sldId id="386" r:id="rId126"/>
    <p:sldId id="387" r:id="rId127"/>
    <p:sldId id="388" r:id="rId128"/>
    <p:sldId id="389" r:id="rId129"/>
    <p:sldId id="390" r:id="rId130"/>
    <p:sldId id="391" r:id="rId131"/>
    <p:sldId id="393" r:id="rId132"/>
    <p:sldId id="392" r:id="rId133"/>
    <p:sldId id="394" r:id="rId134"/>
    <p:sldId id="395" r:id="rId135"/>
    <p:sldId id="396" r:id="rId136"/>
    <p:sldId id="397" r:id="rId137"/>
    <p:sldId id="398" r:id="rId138"/>
    <p:sldId id="399" r:id="rId139"/>
    <p:sldId id="400" r:id="rId140"/>
    <p:sldId id="402" r:id="rId141"/>
    <p:sldId id="401" r:id="rId142"/>
    <p:sldId id="403" r:id="rId143"/>
    <p:sldId id="426" r:id="rId144"/>
    <p:sldId id="404" r:id="rId145"/>
    <p:sldId id="405" r:id="rId146"/>
    <p:sldId id="406" r:id="rId147"/>
    <p:sldId id="407" r:id="rId148"/>
    <p:sldId id="408" r:id="rId149"/>
    <p:sldId id="409" r:id="rId150"/>
    <p:sldId id="410" r:id="rId151"/>
    <p:sldId id="411" r:id="rId152"/>
    <p:sldId id="412" r:id="rId153"/>
    <p:sldId id="413" r:id="rId154"/>
    <p:sldId id="415" r:id="rId155"/>
    <p:sldId id="414" r:id="rId156"/>
    <p:sldId id="416" r:id="rId157"/>
    <p:sldId id="417" r:id="rId158"/>
    <p:sldId id="418" r:id="rId159"/>
    <p:sldId id="419" r:id="rId160"/>
    <p:sldId id="420" r:id="rId161"/>
    <p:sldId id="421" r:id="rId162"/>
    <p:sldId id="423" r:id="rId163"/>
    <p:sldId id="422" r:id="rId164"/>
    <p:sldId id="424" r:id="rId1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00"/>
    <a:srgbClr val="FF0000"/>
    <a:srgbClr val="0033CC"/>
    <a:srgbClr val="FF5050"/>
    <a:srgbClr val="660066"/>
    <a:srgbClr val="A50021"/>
    <a:srgbClr val="990033"/>
    <a:srgbClr val="9933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0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5589B-E1FE-416A-A65D-11B7513E758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9FDB-DAC5-4962-98CA-E875AF49A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37CB94-8DD8-4BDE-8682-625D4C182390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4582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Computational Complexity: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48600" cy="2486464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P, NP and beyond</a:t>
            </a:r>
          </a:p>
          <a:p>
            <a:pPr algn="ctr"/>
            <a:endParaRPr lang="en-US" sz="3400" dirty="0" smtClean="0"/>
          </a:p>
          <a:p>
            <a:pPr algn="ctr"/>
            <a:r>
              <a:rPr lang="en-US" sz="3400" dirty="0" smtClean="0">
                <a:solidFill>
                  <a:srgbClr val="990033"/>
                </a:solidFill>
              </a:rPr>
              <a:t>CSA Summer School 2013</a:t>
            </a:r>
          </a:p>
          <a:p>
            <a:pPr algn="ctr"/>
            <a:endParaRPr lang="en-US" sz="3400" dirty="0" smtClean="0"/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334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2"/>
                </a:solidFill>
              </a:rPr>
              <a:t>Chandan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</a:rPr>
              <a:t>Saha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 tape: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524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812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14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480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244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388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09800" y="2286000"/>
            <a:ext cx="6096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 1   1    0                …                                1     1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24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705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086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5819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1247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6675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28800" y="32766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1     1              …          0     0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1981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5908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124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8006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1816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91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90600" y="4114800"/>
            <a:ext cx="21336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Processor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rgbClr val="0033CC"/>
                </a:solidFill>
              </a:rPr>
              <a:t>states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62600" y="4038600"/>
            <a:ext cx="2514600" cy="259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Finite set of instructions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0033CC"/>
                </a:solidFill>
              </a:rPr>
              <a:t>transition functions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IP: </a:t>
            </a:r>
            <a:r>
              <a:rPr lang="en-US" sz="2400" dirty="0" smtClean="0"/>
              <a:t>It is set of all problems (i.e. languages L) for which there’s  an interactive protocol satisfying the following: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IP: </a:t>
            </a:r>
            <a:r>
              <a:rPr lang="en-US" sz="2400" dirty="0" smtClean="0"/>
              <a:t>It is set of all problems (i.e. languages L) for which there’s  an interactive protocol satisfying the following: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6670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(</a:t>
            </a:r>
            <a:r>
              <a:rPr lang="en-US" sz="2400" dirty="0" smtClean="0">
                <a:solidFill>
                  <a:srgbClr val="7030A0"/>
                </a:solidFill>
              </a:rPr>
              <a:t>Completeness</a:t>
            </a:r>
            <a:r>
              <a:rPr lang="en-US" sz="2400" dirty="0" smtClean="0"/>
              <a:t>): If x in L, there’s an honest </a:t>
            </a:r>
            <a:r>
              <a:rPr lang="en-US" sz="2400" dirty="0" err="1" smtClean="0"/>
              <a:t>Prover</a:t>
            </a:r>
            <a:r>
              <a:rPr lang="en-US" sz="2400" dirty="0" smtClean="0"/>
              <a:t> who convinces Verifier that x in L, with probability 1.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IP: </a:t>
            </a:r>
            <a:r>
              <a:rPr lang="en-US" sz="2400" dirty="0" smtClean="0"/>
              <a:t>It is set of all problems (i.e. languages L) for which there’s  an interactive protocol satisfying the following: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6670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(</a:t>
            </a:r>
            <a:r>
              <a:rPr lang="en-US" sz="2400" dirty="0" smtClean="0">
                <a:solidFill>
                  <a:srgbClr val="7030A0"/>
                </a:solidFill>
              </a:rPr>
              <a:t>Completeness</a:t>
            </a:r>
            <a:r>
              <a:rPr lang="en-US" sz="2400" dirty="0" smtClean="0"/>
              <a:t>): If x in L, there’s an honest </a:t>
            </a:r>
            <a:r>
              <a:rPr lang="en-US" sz="2400" dirty="0" err="1" smtClean="0"/>
              <a:t>Prover</a:t>
            </a:r>
            <a:r>
              <a:rPr lang="en-US" sz="2400" dirty="0" smtClean="0"/>
              <a:t> who convinces Verifier that x in L, with probability 1.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7030A0"/>
                </a:solidFill>
              </a:rPr>
              <a:t>Soundness</a:t>
            </a:r>
            <a:r>
              <a:rPr lang="en-US" sz="2400" dirty="0" smtClean="0"/>
              <a:t>): If x not in L, there’s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/>
              <a:t> </a:t>
            </a:r>
            <a:r>
              <a:rPr lang="en-US" sz="2400" dirty="0" err="1" smtClean="0"/>
              <a:t>Prover</a:t>
            </a:r>
            <a:r>
              <a:rPr lang="en-US" sz="2400" dirty="0" smtClean="0"/>
              <a:t> who can convince Verifier that x in L, with probability higher than 0.01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76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In essence, IP captures that set of all problems whose solutions an </a:t>
            </a:r>
            <a:r>
              <a:rPr lang="en-US" sz="2400" b="1" i="1" dirty="0" smtClean="0">
                <a:solidFill>
                  <a:srgbClr val="0070C0"/>
                </a:solidFill>
              </a:rPr>
              <a:t>intelligent verifier </a:t>
            </a:r>
            <a:r>
              <a:rPr lang="en-US" sz="2400" i="1" dirty="0" smtClean="0">
                <a:solidFill>
                  <a:srgbClr val="0070C0"/>
                </a:solidFill>
              </a:rPr>
              <a:t>can learn </a:t>
            </a:r>
            <a:r>
              <a:rPr lang="en-US" sz="2400" b="1" i="1" dirty="0" smtClean="0">
                <a:solidFill>
                  <a:srgbClr val="0070C0"/>
                </a:solidFill>
              </a:rPr>
              <a:t>efficiently</a:t>
            </a:r>
            <a:r>
              <a:rPr lang="en-US" sz="2400" i="1" dirty="0" smtClean="0">
                <a:solidFill>
                  <a:srgbClr val="0070C0"/>
                </a:solidFill>
              </a:rPr>
              <a:t> from an expert </a:t>
            </a:r>
            <a:r>
              <a:rPr lang="en-US" sz="2400" b="1" i="1" dirty="0" smtClean="0">
                <a:solidFill>
                  <a:srgbClr val="0070C0"/>
                </a:solidFill>
              </a:rPr>
              <a:t>without getting fooled by quacks</a:t>
            </a:r>
            <a:r>
              <a:rPr lang="en-US" sz="2400" i="1" dirty="0" smtClean="0">
                <a:solidFill>
                  <a:srgbClr val="0070C0"/>
                </a:solidFill>
              </a:rPr>
              <a:t>! </a:t>
            </a:r>
            <a:endParaRPr lang="en-US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76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In essence, IP captures that set of all problems whose solutions an </a:t>
            </a:r>
            <a:r>
              <a:rPr lang="en-US" sz="2400" b="1" i="1" dirty="0" smtClean="0">
                <a:solidFill>
                  <a:srgbClr val="0070C0"/>
                </a:solidFill>
              </a:rPr>
              <a:t>intelligent verifier </a:t>
            </a:r>
            <a:r>
              <a:rPr lang="en-US" sz="2400" i="1" dirty="0" smtClean="0">
                <a:solidFill>
                  <a:srgbClr val="0070C0"/>
                </a:solidFill>
              </a:rPr>
              <a:t>can learn </a:t>
            </a:r>
            <a:r>
              <a:rPr lang="en-US" sz="2400" b="1" i="1" dirty="0" smtClean="0">
                <a:solidFill>
                  <a:srgbClr val="0070C0"/>
                </a:solidFill>
              </a:rPr>
              <a:t>efficiently</a:t>
            </a:r>
            <a:r>
              <a:rPr lang="en-US" sz="2400" i="1" dirty="0" smtClean="0">
                <a:solidFill>
                  <a:srgbClr val="0070C0"/>
                </a:solidFill>
              </a:rPr>
              <a:t> from an expert </a:t>
            </a:r>
            <a:r>
              <a:rPr lang="en-US" sz="2400" b="1" i="1" dirty="0" smtClean="0">
                <a:solidFill>
                  <a:srgbClr val="0070C0"/>
                </a:solidFill>
              </a:rPr>
              <a:t>without getting fooled by quacks</a:t>
            </a:r>
            <a:r>
              <a:rPr lang="en-US" sz="2400" i="1" dirty="0" smtClean="0">
                <a:solidFill>
                  <a:srgbClr val="0070C0"/>
                </a:solidFill>
              </a:rPr>
              <a:t>! </a:t>
            </a:r>
            <a:endParaRPr lang="en-US" sz="2400" i="1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743200" y="3505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81200" y="4267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Needs to fix a protocol and ask intelligent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76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In essence, IP captures that set of all problems whose solutions an </a:t>
            </a:r>
            <a:r>
              <a:rPr lang="en-US" sz="2400" b="1" i="1" dirty="0" smtClean="0">
                <a:solidFill>
                  <a:srgbClr val="0070C0"/>
                </a:solidFill>
              </a:rPr>
              <a:t>intelligent verifier </a:t>
            </a:r>
            <a:r>
              <a:rPr lang="en-US" sz="2400" i="1" dirty="0" smtClean="0">
                <a:solidFill>
                  <a:srgbClr val="0070C0"/>
                </a:solidFill>
              </a:rPr>
              <a:t>can learn </a:t>
            </a:r>
            <a:r>
              <a:rPr lang="en-US" sz="2400" b="1" i="1" dirty="0" smtClean="0">
                <a:solidFill>
                  <a:srgbClr val="0070C0"/>
                </a:solidFill>
              </a:rPr>
              <a:t>efficiently</a:t>
            </a:r>
            <a:r>
              <a:rPr lang="en-US" sz="2400" i="1" dirty="0" smtClean="0">
                <a:solidFill>
                  <a:srgbClr val="0070C0"/>
                </a:solidFill>
              </a:rPr>
              <a:t> from an expert </a:t>
            </a:r>
            <a:r>
              <a:rPr lang="en-US" sz="2400" b="1" i="1" dirty="0" smtClean="0">
                <a:solidFill>
                  <a:srgbClr val="0070C0"/>
                </a:solidFill>
              </a:rPr>
              <a:t>without getting fooled by quacks</a:t>
            </a:r>
            <a:r>
              <a:rPr lang="en-US" sz="2400" i="1" dirty="0" smtClean="0">
                <a:solidFill>
                  <a:srgbClr val="0070C0"/>
                </a:solidFill>
              </a:rPr>
              <a:t>! </a:t>
            </a:r>
            <a:endParaRPr lang="en-US" sz="2400" i="1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134100" y="35433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0" y="4267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robabilistic polynomial-time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	Class IP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076271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In essence, IP captures that set of all problems whose solutions an </a:t>
            </a:r>
            <a:r>
              <a:rPr lang="en-US" sz="2400" b="1" i="1" dirty="0" smtClean="0">
                <a:solidFill>
                  <a:srgbClr val="0070C0"/>
                </a:solidFill>
              </a:rPr>
              <a:t>intelligent verifier </a:t>
            </a:r>
            <a:r>
              <a:rPr lang="en-US" sz="2400" i="1" dirty="0" smtClean="0">
                <a:solidFill>
                  <a:srgbClr val="0070C0"/>
                </a:solidFill>
              </a:rPr>
              <a:t>can learn </a:t>
            </a:r>
            <a:r>
              <a:rPr lang="en-US" sz="2400" b="1" i="1" dirty="0" smtClean="0">
                <a:solidFill>
                  <a:srgbClr val="0070C0"/>
                </a:solidFill>
              </a:rPr>
              <a:t>efficiently</a:t>
            </a:r>
            <a:r>
              <a:rPr lang="en-US" sz="2400" i="1" dirty="0" smtClean="0">
                <a:solidFill>
                  <a:srgbClr val="0070C0"/>
                </a:solidFill>
              </a:rPr>
              <a:t> from an expert </a:t>
            </a:r>
            <a:r>
              <a:rPr lang="en-US" sz="2400" b="1" i="1" dirty="0" smtClean="0">
                <a:solidFill>
                  <a:srgbClr val="0070C0"/>
                </a:solidFill>
              </a:rPr>
              <a:t>without getting fooled by quacks</a:t>
            </a:r>
            <a:r>
              <a:rPr lang="en-US" sz="2400" i="1" dirty="0" smtClean="0">
                <a:solidFill>
                  <a:srgbClr val="0070C0"/>
                </a:solidFill>
              </a:rPr>
              <a:t>! 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4648200" y="1371600"/>
            <a:ext cx="685800" cy="464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4038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Soundness – this is where we actually </a:t>
            </a:r>
            <a:r>
              <a:rPr lang="en-US" b="1" dirty="0" smtClean="0"/>
              <a:t>need</a:t>
            </a:r>
            <a:r>
              <a:rPr lang="en-US" dirty="0" smtClean="0"/>
              <a:t> randomness!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Interactive Protocol for GNI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11868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Interactive Protocol for GNI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11868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4152900" y="-190500"/>
            <a:ext cx="381000" cy="4876800"/>
          </a:xfrm>
          <a:prstGeom prst="rightBrace">
            <a:avLst>
              <a:gd name="adj1" fmla="val 3380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251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known to be in NP!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Interactive Protocol for GNI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611868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Now ponder  on this….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Why Turing Machines 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Natural &amp; intuitive.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picks one of G</a:t>
            </a:r>
            <a:r>
              <a:rPr lang="en-US" baseline="-25000" dirty="0" smtClean="0"/>
              <a:t>1</a:t>
            </a:r>
            <a:r>
              <a:rPr lang="en-US" dirty="0" smtClean="0"/>
              <a:t> and G</a:t>
            </a:r>
            <a:r>
              <a:rPr lang="en-US" baseline="-25000" dirty="0" smtClean="0"/>
              <a:t>2</a:t>
            </a:r>
            <a:r>
              <a:rPr lang="en-US" dirty="0" smtClean="0"/>
              <a:t> at random – say,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, and a random permutation </a:t>
            </a:r>
            <a:r>
              <a:rPr lang="az-Cyrl-AZ" b="1" dirty="0" smtClean="0"/>
              <a:t>л</a:t>
            </a:r>
            <a:r>
              <a:rPr lang="en-US" b="1" dirty="0" smtClean="0"/>
              <a:t> </a:t>
            </a:r>
            <a:r>
              <a:rPr lang="en-US" dirty="0" smtClean="0"/>
              <a:t>on the vertices of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.</a:t>
            </a:r>
            <a:endParaRPr lang="en-US" b="1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picks one of G</a:t>
            </a:r>
            <a:r>
              <a:rPr lang="en-US" baseline="-25000" dirty="0" smtClean="0"/>
              <a:t>1</a:t>
            </a:r>
            <a:r>
              <a:rPr lang="en-US" dirty="0" smtClean="0"/>
              <a:t> and G</a:t>
            </a:r>
            <a:r>
              <a:rPr lang="en-US" baseline="-25000" dirty="0" smtClean="0"/>
              <a:t>2</a:t>
            </a:r>
            <a:r>
              <a:rPr lang="en-US" dirty="0" smtClean="0"/>
              <a:t> at random – say,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, and a random permutation </a:t>
            </a:r>
            <a:r>
              <a:rPr lang="az-Cyrl-AZ" b="1" dirty="0" smtClean="0"/>
              <a:t>л</a:t>
            </a:r>
            <a:r>
              <a:rPr lang="en-US" b="1" dirty="0" smtClean="0"/>
              <a:t> </a:t>
            </a:r>
            <a:r>
              <a:rPr lang="en-US" dirty="0" smtClean="0"/>
              <a:t>on the vertices of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.</a:t>
            </a:r>
            <a:endParaRPr lang="en-US" b="1" baseline="-25000" dirty="0" smtClean="0"/>
          </a:p>
          <a:p>
            <a:r>
              <a:rPr lang="en-US" dirty="0" smtClean="0"/>
              <a:t>Verifier sends </a:t>
            </a:r>
            <a:r>
              <a:rPr lang="az-Cyrl-AZ" b="1" dirty="0" smtClean="0"/>
              <a:t>л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) to the </a:t>
            </a:r>
            <a:r>
              <a:rPr lang="en-US" dirty="0" err="1" smtClean="0"/>
              <a:t>Prover</a:t>
            </a:r>
            <a:r>
              <a:rPr lang="en-US" dirty="0" smtClean="0"/>
              <a:t> (and expects the </a:t>
            </a:r>
            <a:r>
              <a:rPr lang="en-US" dirty="0" err="1" smtClean="0"/>
              <a:t>Prover</a:t>
            </a:r>
            <a:r>
              <a:rPr lang="en-US" dirty="0" smtClean="0"/>
              <a:t> to return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this is the protocol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Prover</a:t>
            </a:r>
            <a:r>
              <a:rPr lang="en-US" dirty="0" smtClean="0"/>
              <a:t> returns some j.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picks one of G</a:t>
            </a:r>
            <a:r>
              <a:rPr lang="en-US" baseline="-25000" dirty="0" smtClean="0"/>
              <a:t>1</a:t>
            </a:r>
            <a:r>
              <a:rPr lang="en-US" dirty="0" smtClean="0"/>
              <a:t> and G</a:t>
            </a:r>
            <a:r>
              <a:rPr lang="en-US" baseline="-25000" dirty="0" smtClean="0"/>
              <a:t>2</a:t>
            </a:r>
            <a:r>
              <a:rPr lang="en-US" dirty="0" smtClean="0"/>
              <a:t> at random – say,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, and a random permutation </a:t>
            </a:r>
            <a:r>
              <a:rPr lang="az-Cyrl-AZ" b="1" dirty="0" smtClean="0"/>
              <a:t>л</a:t>
            </a:r>
            <a:r>
              <a:rPr lang="en-US" b="1" dirty="0" smtClean="0"/>
              <a:t> </a:t>
            </a:r>
            <a:r>
              <a:rPr lang="en-US" dirty="0" smtClean="0"/>
              <a:t>on the vertices of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.</a:t>
            </a:r>
            <a:endParaRPr lang="en-US" b="1" baseline="-25000" dirty="0" smtClean="0"/>
          </a:p>
          <a:p>
            <a:r>
              <a:rPr lang="en-US" dirty="0" smtClean="0"/>
              <a:t>Verifier sends </a:t>
            </a:r>
            <a:r>
              <a:rPr lang="az-Cyrl-AZ" b="1" dirty="0" smtClean="0"/>
              <a:t>л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) to the </a:t>
            </a:r>
            <a:r>
              <a:rPr lang="en-US" dirty="0" err="1" smtClean="0"/>
              <a:t>Prover</a:t>
            </a:r>
            <a:r>
              <a:rPr lang="en-US" dirty="0" smtClean="0"/>
              <a:t> (and expects the </a:t>
            </a:r>
            <a:r>
              <a:rPr lang="en-US" dirty="0" err="1" smtClean="0"/>
              <a:t>Prover</a:t>
            </a:r>
            <a:r>
              <a:rPr lang="en-US" dirty="0" smtClean="0"/>
              <a:t> to return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this is the protocol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Prover</a:t>
            </a:r>
            <a:r>
              <a:rPr lang="en-US" dirty="0" smtClean="0"/>
              <a:t> returns some j.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checks if </a:t>
            </a:r>
            <a:r>
              <a:rPr lang="en-US" dirty="0" err="1" smtClean="0"/>
              <a:t>i</a:t>
            </a:r>
            <a:r>
              <a:rPr lang="en-US" dirty="0" smtClean="0"/>
              <a:t> = j.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Prover</a:t>
            </a:r>
            <a:r>
              <a:rPr lang="en-US" dirty="0" smtClean="0"/>
              <a:t> returns some j.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checks if </a:t>
            </a:r>
            <a:r>
              <a:rPr lang="en-US" dirty="0" err="1" smtClean="0"/>
              <a:t>i</a:t>
            </a:r>
            <a:r>
              <a:rPr lang="en-US" dirty="0" smtClean="0"/>
              <a:t> = j. </a:t>
            </a:r>
          </a:p>
          <a:p>
            <a:r>
              <a:rPr lang="en-US" dirty="0" smtClean="0"/>
              <a:t>If so, outputs G</a:t>
            </a:r>
            <a:r>
              <a:rPr lang="en-US" baseline="-25000" dirty="0" smtClean="0"/>
              <a:t>1</a:t>
            </a:r>
            <a:r>
              <a:rPr lang="en-US" dirty="0" smtClean="0"/>
              <a:t> non-isomorphic to G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Prover</a:t>
            </a:r>
            <a:r>
              <a:rPr lang="en-US" dirty="0" smtClean="0"/>
              <a:t> returns some j.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checks if </a:t>
            </a:r>
            <a:r>
              <a:rPr lang="en-US" dirty="0" err="1" smtClean="0"/>
              <a:t>i</a:t>
            </a:r>
            <a:r>
              <a:rPr lang="en-US" dirty="0" smtClean="0"/>
              <a:t> = j. </a:t>
            </a:r>
          </a:p>
          <a:p>
            <a:r>
              <a:rPr lang="en-US" dirty="0" smtClean="0"/>
              <a:t>If so, outputs G</a:t>
            </a:r>
            <a:r>
              <a:rPr lang="en-US" baseline="-25000" dirty="0" smtClean="0"/>
              <a:t>1</a:t>
            </a:r>
            <a:r>
              <a:rPr lang="en-US" dirty="0" smtClean="0"/>
              <a:t> non-isomorphic to G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Otherwise, outputs G</a:t>
            </a:r>
            <a:r>
              <a:rPr lang="en-US" baseline="-25000" dirty="0" smtClean="0"/>
              <a:t>1</a:t>
            </a:r>
            <a:r>
              <a:rPr lang="en-US" dirty="0" smtClean="0"/>
              <a:t> isomorphic to G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r>
              <a:rPr lang="en-US" sz="4500" dirty="0" smtClean="0"/>
              <a:t>       </a:t>
            </a:r>
            <a:r>
              <a:rPr lang="en-US" sz="4100" dirty="0" smtClean="0"/>
              <a:t>Interactive Protocol for GNI</a:t>
            </a:r>
            <a:endParaRPr lang="en-US" sz="4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Prover</a:t>
            </a:r>
            <a:r>
              <a:rPr lang="en-US" dirty="0" smtClean="0"/>
              <a:t> returns some j.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Verifier checks if </a:t>
            </a:r>
            <a:r>
              <a:rPr lang="en-US" dirty="0" err="1" smtClean="0"/>
              <a:t>i</a:t>
            </a:r>
            <a:r>
              <a:rPr lang="en-US" dirty="0" smtClean="0"/>
              <a:t> = j. </a:t>
            </a:r>
          </a:p>
          <a:p>
            <a:r>
              <a:rPr lang="en-US" dirty="0" smtClean="0"/>
              <a:t>If so, outputs G</a:t>
            </a:r>
            <a:r>
              <a:rPr lang="en-US" baseline="-25000" dirty="0" smtClean="0"/>
              <a:t>1</a:t>
            </a:r>
            <a:r>
              <a:rPr lang="en-US" dirty="0" smtClean="0"/>
              <a:t> non-isomorphic to G</a:t>
            </a:r>
            <a:r>
              <a:rPr lang="en-US" baseline="-25000" dirty="0" smtClean="0"/>
              <a:t>2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Otherwise, outputs G</a:t>
            </a:r>
            <a:r>
              <a:rPr lang="en-US" baseline="-25000" dirty="0" smtClean="0"/>
              <a:t>1</a:t>
            </a:r>
            <a:r>
              <a:rPr lang="en-US" dirty="0" smtClean="0"/>
              <a:t> isomorphic to G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  <a:endParaRPr lang="en-US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00200" y="1371600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Check if 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is non-isomorphic to G</a:t>
            </a:r>
            <a:r>
              <a:rPr lang="en-US" sz="2400" b="1" baseline="-25000" dirty="0" smtClean="0"/>
              <a:t>2</a:t>
            </a:r>
            <a:endParaRPr lang="en-US" sz="2400" b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6482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Repeat this protocol a few times to reduce Verifier’s chance of making a mistake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How big is the class IP?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55893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IP contains problems that are seemingly not in NP!   </a:t>
            </a:r>
            <a:r>
              <a:rPr lang="en-US" sz="2800" b="1" dirty="0" smtClean="0">
                <a:solidFill>
                  <a:srgbClr val="FF5050"/>
                </a:solidFill>
              </a:rPr>
              <a:t>(like GNI)</a:t>
            </a:r>
            <a:endParaRPr lang="en-US" sz="2800" b="1" baseline="-25000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      IP = PSPACE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76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IP</a:t>
            </a:r>
            <a:r>
              <a:rPr lang="en-US" sz="2800" dirty="0" smtClean="0"/>
              <a:t> = Set of all problems that can be solved by a TM using </a:t>
            </a:r>
            <a:r>
              <a:rPr lang="en-US" sz="2800" dirty="0" smtClean="0">
                <a:solidFill>
                  <a:srgbClr val="CC0000"/>
                </a:solidFill>
              </a:rPr>
              <a:t>poly(n)</a:t>
            </a:r>
            <a:r>
              <a:rPr lang="en-US" sz="2800" dirty="0" smtClean="0"/>
              <a:t> space =: </a:t>
            </a:r>
            <a:r>
              <a:rPr lang="en-US" sz="2800" dirty="0" smtClean="0">
                <a:solidFill>
                  <a:schemeClr val="accent1"/>
                </a:solidFill>
              </a:rPr>
              <a:t>PSPACE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      IP = PSPACE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76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IP</a:t>
            </a:r>
            <a:r>
              <a:rPr lang="en-US" sz="2800" dirty="0" smtClean="0"/>
              <a:t> = Set of all problems that can be solved by a TM using </a:t>
            </a:r>
            <a:r>
              <a:rPr lang="en-US" sz="2800" dirty="0" smtClean="0">
                <a:solidFill>
                  <a:srgbClr val="CC0000"/>
                </a:solidFill>
              </a:rPr>
              <a:t>poly(n)</a:t>
            </a:r>
            <a:r>
              <a:rPr lang="en-US" sz="2800" dirty="0" smtClean="0"/>
              <a:t> space =: </a:t>
            </a:r>
            <a:r>
              <a:rPr lang="en-US" sz="2800" dirty="0" smtClean="0">
                <a:solidFill>
                  <a:schemeClr val="accent1"/>
                </a:solidFill>
              </a:rPr>
              <a:t>PSPACE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4953000" y="1143000"/>
            <a:ext cx="609600" cy="3657600"/>
          </a:xfrm>
          <a:prstGeom prst="rightBrace">
            <a:avLst>
              <a:gd name="adj1" fmla="val 274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32766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NP is contained in PSPACE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Why Turing Machines 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Natural &amp; intuitive.</a:t>
            </a:r>
          </a:p>
          <a:p>
            <a:r>
              <a:rPr lang="en-US" sz="2800" dirty="0" smtClean="0"/>
              <a:t>A formal model helps us study the </a:t>
            </a:r>
            <a:r>
              <a:rPr lang="en-US" sz="2800" dirty="0" smtClean="0">
                <a:solidFill>
                  <a:srgbClr val="CC0000"/>
                </a:solidFill>
              </a:rPr>
              <a:t>power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C0000"/>
                </a:solidFill>
              </a:rPr>
              <a:t>limitations</a:t>
            </a:r>
            <a:r>
              <a:rPr lang="en-US" sz="2800" dirty="0" smtClean="0"/>
              <a:t> of computation mathematically.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      IP = PSPACE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76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IP</a:t>
            </a:r>
            <a:r>
              <a:rPr lang="en-US" sz="2800" dirty="0" smtClean="0"/>
              <a:t> = Set of all problems that can be solved by a TM using </a:t>
            </a:r>
            <a:r>
              <a:rPr lang="en-US" sz="2800" dirty="0" smtClean="0">
                <a:solidFill>
                  <a:srgbClr val="CC0000"/>
                </a:solidFill>
              </a:rPr>
              <a:t>poly(n)</a:t>
            </a:r>
            <a:r>
              <a:rPr lang="en-US" sz="2800" dirty="0" smtClean="0"/>
              <a:t> space =: </a:t>
            </a:r>
            <a:r>
              <a:rPr lang="en-US" sz="2800" dirty="0" smtClean="0">
                <a:solidFill>
                  <a:schemeClr val="accent1"/>
                </a:solidFill>
              </a:rPr>
              <a:t>PSPACE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4991100" y="1028700"/>
            <a:ext cx="609600" cy="3733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3200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power of PSPACE comes from the fact that </a:t>
            </a:r>
            <a:r>
              <a:rPr lang="en-US" sz="2000" dirty="0" smtClean="0">
                <a:solidFill>
                  <a:srgbClr val="FF0000"/>
                </a:solidFill>
              </a:rPr>
              <a:t>space can be reused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      IP = PSPACE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676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IP</a:t>
            </a:r>
            <a:r>
              <a:rPr lang="en-US" sz="2800" dirty="0" smtClean="0"/>
              <a:t> = Set of all problems that can be solved by a TM using </a:t>
            </a:r>
            <a:r>
              <a:rPr lang="en-US" sz="2800" dirty="0" smtClean="0">
                <a:solidFill>
                  <a:srgbClr val="CC0000"/>
                </a:solidFill>
              </a:rPr>
              <a:t>poly(n)</a:t>
            </a:r>
            <a:r>
              <a:rPr lang="en-US" sz="2800" dirty="0" smtClean="0"/>
              <a:t> space =: </a:t>
            </a:r>
            <a:r>
              <a:rPr lang="en-US" sz="2800" dirty="0" smtClean="0">
                <a:solidFill>
                  <a:schemeClr val="accent1"/>
                </a:solidFill>
              </a:rPr>
              <a:t>PSPACE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2766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Take randomness away from the Verifier :</a:t>
            </a:r>
          </a:p>
          <a:p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(deterministic) IP = NP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50292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Randomness is absolutely essential for the Verifier!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Yet another usefulness of randomness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375118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Ever wondered how a teacher checks so many answer scripts </a:t>
            </a:r>
            <a:r>
              <a:rPr lang="en-US" sz="2800" b="1" i="1" dirty="0" smtClean="0"/>
              <a:t>so quickly</a:t>
            </a:r>
            <a:r>
              <a:rPr lang="en-US" sz="2800" i="1" dirty="0" smtClean="0"/>
              <a:t>, without compromising on the </a:t>
            </a:r>
            <a:r>
              <a:rPr lang="en-US" sz="2800" b="1" i="1" dirty="0" smtClean="0"/>
              <a:t>fairness</a:t>
            </a:r>
            <a:r>
              <a:rPr lang="en-US" sz="2800" i="1" dirty="0" smtClean="0"/>
              <a:t> of the evaluation process?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Probabilistically Checkable Proofs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Every NP problem admits a certificate (or a proof) of polynomial length that can be verified efficiently.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Probabilistically Checkable Proofs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Every NP problem admits a certificate (or a proof) of polynomial length that can be verified efficiently.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Such a proof is </a:t>
            </a:r>
            <a:r>
              <a:rPr lang="en-US" sz="2800" b="1" dirty="0" smtClean="0">
                <a:solidFill>
                  <a:srgbClr val="FF0000"/>
                </a:solidFill>
              </a:rPr>
              <a:t>static</a:t>
            </a:r>
            <a:r>
              <a:rPr lang="en-US" sz="2800" dirty="0" smtClean="0"/>
              <a:t>, in the sense that one has to </a:t>
            </a:r>
            <a:r>
              <a:rPr lang="en-US" sz="2800" b="1" dirty="0" smtClean="0"/>
              <a:t>read the entire proof </a:t>
            </a:r>
            <a:r>
              <a:rPr lang="en-US" sz="2800" dirty="0" smtClean="0"/>
              <a:t>to verify for correctness.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Probabilistically Checkable Proofs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Every NP problem admits a certificate (or a proof) of polynomial length that can be verified efficiently.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Such a proof is </a:t>
            </a:r>
            <a:r>
              <a:rPr lang="en-US" sz="2800" b="1" dirty="0" smtClean="0">
                <a:solidFill>
                  <a:srgbClr val="FF0000"/>
                </a:solidFill>
              </a:rPr>
              <a:t>static</a:t>
            </a:r>
            <a:r>
              <a:rPr lang="en-US" sz="2800" dirty="0" smtClean="0"/>
              <a:t>, in the sense that one has to </a:t>
            </a:r>
            <a:r>
              <a:rPr lang="en-US" sz="2800" b="1" dirty="0" smtClean="0"/>
              <a:t>read the entire proof </a:t>
            </a:r>
            <a:r>
              <a:rPr lang="en-US" sz="2800" dirty="0" smtClean="0"/>
              <a:t>to verify for correctness.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Can NP-proofs be written in a format that can be verified by </a:t>
            </a:r>
            <a:r>
              <a:rPr lang="en-US" sz="2800" b="1" dirty="0" smtClean="0"/>
              <a:t>reading very few random bits </a:t>
            </a:r>
            <a:r>
              <a:rPr lang="en-US" sz="2800" dirty="0" smtClean="0"/>
              <a:t>of the proof? 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Probabilistically Checkable Proofs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305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Every NP problem admits a certificate (or a proof) of polynomial length that can be verified efficiently.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Such a proof is </a:t>
            </a:r>
            <a:r>
              <a:rPr lang="en-US" sz="2800" b="1" dirty="0" smtClean="0">
                <a:solidFill>
                  <a:srgbClr val="FF0000"/>
                </a:solidFill>
              </a:rPr>
              <a:t>static</a:t>
            </a:r>
            <a:r>
              <a:rPr lang="en-US" sz="2800" dirty="0" smtClean="0"/>
              <a:t>, in the sense that one has to </a:t>
            </a:r>
            <a:r>
              <a:rPr lang="en-US" sz="2800" b="1" dirty="0" smtClean="0"/>
              <a:t>read the entire proof </a:t>
            </a:r>
            <a:r>
              <a:rPr lang="en-US" sz="2800" dirty="0" smtClean="0"/>
              <a:t>to verify for correctness.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Can NP-proofs be written in a format that can be verified by </a:t>
            </a:r>
            <a:r>
              <a:rPr lang="en-US" sz="2800" b="1" dirty="0" smtClean="0"/>
              <a:t>reading very few random bits </a:t>
            </a:r>
            <a:r>
              <a:rPr lang="en-US" sz="2800" dirty="0" smtClean="0"/>
              <a:t>of the proof? </a:t>
            </a:r>
          </a:p>
          <a:p>
            <a:pPr>
              <a:buFont typeface="Arial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867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Such a proof is known as a </a:t>
            </a:r>
            <a:r>
              <a:rPr lang="en-US" sz="2400" dirty="0" smtClean="0">
                <a:solidFill>
                  <a:srgbClr val="FF0000"/>
                </a:solidFill>
              </a:rPr>
              <a:t>PCP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The PCP theorem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Theorem</a:t>
            </a:r>
            <a:r>
              <a:rPr lang="en-US" sz="2800" dirty="0" smtClean="0"/>
              <a:t>: Every NP problem has a PCP of length </a:t>
            </a:r>
            <a:r>
              <a:rPr lang="en-US" sz="2800" dirty="0" smtClean="0">
                <a:solidFill>
                  <a:srgbClr val="CC0000"/>
                </a:solidFill>
              </a:rPr>
              <a:t>poly(n) </a:t>
            </a:r>
            <a:r>
              <a:rPr lang="en-US" sz="2800" dirty="0" smtClean="0"/>
              <a:t>that can be verified with high probability for correctness, by reading only </a:t>
            </a:r>
            <a:r>
              <a:rPr lang="en-US" sz="2800" b="1" dirty="0" smtClean="0"/>
              <a:t>constantly</a:t>
            </a:r>
            <a:r>
              <a:rPr lang="en-US" sz="2800" dirty="0" smtClean="0"/>
              <a:t> many locations of the proof.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810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NP = PCP (O(log n), O(1))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The PCP theorem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Theorem</a:t>
            </a:r>
            <a:r>
              <a:rPr lang="en-US" sz="2800" dirty="0" smtClean="0"/>
              <a:t>: Every NP problem has a PCP of length </a:t>
            </a:r>
            <a:r>
              <a:rPr lang="en-US" sz="2800" dirty="0" smtClean="0">
                <a:solidFill>
                  <a:srgbClr val="CC0000"/>
                </a:solidFill>
              </a:rPr>
              <a:t>poly(n) </a:t>
            </a:r>
            <a:r>
              <a:rPr lang="en-US" sz="2800" dirty="0" smtClean="0"/>
              <a:t>that can be verified with high probability for correctness, by reading only </a:t>
            </a:r>
            <a:r>
              <a:rPr lang="en-US" sz="2800" b="1" dirty="0" smtClean="0"/>
              <a:t>constantly</a:t>
            </a:r>
            <a:r>
              <a:rPr lang="en-US" sz="2800" dirty="0" smtClean="0"/>
              <a:t> many locations of the proof.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810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NP = PCP (O(log n), O(1))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771900" y="4686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09800" y="5181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random bits required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The PCP theorem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99"/>
                </a:solidFill>
              </a:rPr>
              <a:t>Theorem</a:t>
            </a:r>
            <a:r>
              <a:rPr lang="en-US" sz="2800" dirty="0" smtClean="0"/>
              <a:t>: Every NP problem has a PCP of length </a:t>
            </a:r>
            <a:r>
              <a:rPr lang="en-US" sz="2800" dirty="0" smtClean="0">
                <a:solidFill>
                  <a:srgbClr val="CC0000"/>
                </a:solidFill>
              </a:rPr>
              <a:t>poly(n) </a:t>
            </a:r>
            <a:r>
              <a:rPr lang="en-US" sz="2800" dirty="0" smtClean="0"/>
              <a:t>that can be verified with high probability for correctness, by reading only </a:t>
            </a:r>
            <a:r>
              <a:rPr lang="en-US" sz="2800" b="1" dirty="0" smtClean="0"/>
              <a:t>constantly</a:t>
            </a:r>
            <a:r>
              <a:rPr lang="en-US" sz="2800" dirty="0" smtClean="0"/>
              <a:t> many locations of the proof.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810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NP = PCP (O(log n), O(1))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876800" y="4648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5105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locations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Why Turing Machines 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Natural &amp; intuitive.</a:t>
            </a:r>
          </a:p>
          <a:p>
            <a:r>
              <a:rPr lang="en-US" sz="2800" dirty="0" smtClean="0"/>
              <a:t>A formal model helps us study the </a:t>
            </a:r>
            <a:r>
              <a:rPr lang="en-US" sz="2800" dirty="0" smtClean="0">
                <a:solidFill>
                  <a:srgbClr val="CC0000"/>
                </a:solidFill>
              </a:rPr>
              <a:t>power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C0000"/>
                </a:solidFill>
              </a:rPr>
              <a:t>limitations</a:t>
            </a:r>
            <a:r>
              <a:rPr lang="en-US" sz="2800" dirty="0" smtClean="0"/>
              <a:t> of computation mathematically.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Church-Turing thesis</a:t>
            </a:r>
            <a:r>
              <a:rPr lang="en-US" sz="2800" dirty="0" smtClean="0"/>
              <a:t>: </a:t>
            </a:r>
            <a:r>
              <a:rPr lang="en-US" sz="2400" i="1" dirty="0" smtClean="0"/>
              <a:t>“Every</a:t>
            </a:r>
            <a:r>
              <a:rPr lang="en-US" sz="2400" dirty="0" smtClean="0"/>
              <a:t> </a:t>
            </a:r>
            <a:r>
              <a:rPr lang="en-US" sz="2400" i="1" dirty="0" smtClean="0"/>
              <a:t>physically realizable computation device – whether it’s based on silicon, DNA, neurons or some other alien technology – can be simulated by a Turing machine”.  ---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7030A0"/>
                </a:solidFill>
              </a:rPr>
              <a:t>quote from </a:t>
            </a:r>
            <a:r>
              <a:rPr lang="en-US" sz="2400" dirty="0" err="1" smtClean="0">
                <a:solidFill>
                  <a:srgbClr val="7030A0"/>
                </a:solidFill>
              </a:rPr>
              <a:t>Arora</a:t>
            </a:r>
            <a:r>
              <a:rPr lang="en-US" sz="2400" dirty="0" smtClean="0">
                <a:solidFill>
                  <a:srgbClr val="7030A0"/>
                </a:solidFill>
              </a:rPr>
              <a:t>-Barak’s book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7600" y="3429000"/>
            <a:ext cx="18288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49469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Complexity theory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810000" y="5562600"/>
            <a:ext cx="2286000" cy="1066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5924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 </a:t>
            </a:r>
            <a:r>
              <a:rPr lang="en-US" sz="2000" dirty="0" err="1" smtClean="0"/>
              <a:t>vs</a:t>
            </a:r>
            <a:r>
              <a:rPr lang="en-US" sz="2000" dirty="0" smtClean="0"/>
              <a:t>  NP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5" idx="4"/>
          </p:cNvCxnSpPr>
          <p:nvPr/>
        </p:nvCxnSpPr>
        <p:spPr>
          <a:xfrm rot="16200000" flipH="1">
            <a:off x="4267200" y="51054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38200" y="4191000"/>
            <a:ext cx="2362200" cy="1600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20574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Role of Randomness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124200" y="4419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38200" y="1905000"/>
            <a:ext cx="22860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Approximation algorithms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971800" y="3048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38600" y="1295400"/>
            <a:ext cx="2362200" cy="1447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1676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Average-case complexity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533900" y="29337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9400" y="3733800"/>
            <a:ext cx="20574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4191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Secrecy &amp; security</a:t>
            </a:r>
            <a:endParaRPr lang="en-US" sz="2000" dirty="0"/>
          </a:p>
        </p:txBody>
      </p:sp>
      <p:cxnSp>
        <p:nvCxnSpPr>
          <p:cNvPr id="26" name="Straight Arrow Connector 25"/>
          <p:cNvCxnSpPr>
            <a:endCxn id="23" idx="2"/>
          </p:cNvCxnSpPr>
          <p:nvPr/>
        </p:nvCxnSpPr>
        <p:spPr>
          <a:xfrm>
            <a:off x="5410200" y="4267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Brace 28"/>
          <p:cNvSpPr/>
          <p:nvPr/>
        </p:nvSpPr>
        <p:spPr>
          <a:xfrm rot="4531964">
            <a:off x="3198225" y="127086"/>
            <a:ext cx="381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838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Coping with NP-hardness</a:t>
            </a:r>
            <a:endParaRPr lang="en-US" dirty="0"/>
          </a:p>
        </p:txBody>
      </p:sp>
      <p:sp>
        <p:nvSpPr>
          <p:cNvPr id="34" name="Right Brace 33"/>
          <p:cNvSpPr/>
          <p:nvPr/>
        </p:nvSpPr>
        <p:spPr>
          <a:xfrm rot="16200000">
            <a:off x="7450294" y="2850273"/>
            <a:ext cx="533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53200" y="2907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Boon of NP-hardness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practice, for many of the NP-complete problems we would be quite happy to compute a </a:t>
            </a:r>
            <a:r>
              <a:rPr lang="en-US" sz="2800" b="1" dirty="0" smtClean="0"/>
              <a:t>good approximate</a:t>
            </a:r>
            <a:r>
              <a:rPr lang="en-US" sz="2800" dirty="0" smtClean="0"/>
              <a:t> of the optimum solution.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practice, for many of the NP-complete problems we would be quite happy to compute a </a:t>
            </a:r>
            <a:r>
              <a:rPr lang="en-US" sz="2800" b="1" dirty="0" smtClean="0"/>
              <a:t>good approximate</a:t>
            </a:r>
            <a:r>
              <a:rPr lang="en-US" sz="2800" dirty="0" smtClean="0"/>
              <a:t> of the optimum solution.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tx2"/>
                </a:solidFill>
              </a:rPr>
              <a:t>Example</a:t>
            </a:r>
            <a:r>
              <a:rPr lang="en-US" sz="2800" dirty="0" smtClean="0"/>
              <a:t>: For TSP, even an approximately short route might be good enough.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Approximate (Euclidean)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/>
          <a:lstStyle/>
          <a:p>
            <a:r>
              <a:rPr lang="en-US" sz="2800" i="1" dirty="0" smtClean="0"/>
              <a:t>“For every </a:t>
            </a:r>
            <a:r>
              <a:rPr lang="el-GR" sz="2800" i="1" dirty="0" smtClean="0">
                <a:solidFill>
                  <a:srgbClr val="CC0000"/>
                </a:solidFill>
              </a:rPr>
              <a:t>ε</a:t>
            </a:r>
            <a:r>
              <a:rPr lang="en-US" sz="2800" i="1" dirty="0" smtClean="0"/>
              <a:t>, there is a </a:t>
            </a:r>
            <a:r>
              <a:rPr lang="en-US" sz="2800" i="1" dirty="0" smtClean="0">
                <a:solidFill>
                  <a:srgbClr val="CC0000"/>
                </a:solidFill>
              </a:rPr>
              <a:t>poly(n (log n)</a:t>
            </a:r>
            <a:r>
              <a:rPr lang="en-US" sz="2800" i="1" baseline="30000" dirty="0" smtClean="0">
                <a:solidFill>
                  <a:srgbClr val="CC0000"/>
                </a:solidFill>
              </a:rPr>
              <a:t>O(1/</a:t>
            </a:r>
            <a:r>
              <a:rPr lang="el-GR" sz="2800" i="1" baseline="30000" dirty="0" smtClean="0">
                <a:solidFill>
                  <a:srgbClr val="CC0000"/>
                </a:solidFill>
              </a:rPr>
              <a:t>ε</a:t>
            </a:r>
            <a:r>
              <a:rPr lang="en-US" sz="2800" i="1" baseline="30000" dirty="0" smtClean="0">
                <a:solidFill>
                  <a:srgbClr val="CC0000"/>
                </a:solidFill>
              </a:rPr>
              <a:t>)</a:t>
            </a:r>
            <a:r>
              <a:rPr lang="en-US" sz="2800" i="1" dirty="0" smtClean="0">
                <a:solidFill>
                  <a:srgbClr val="CC0000"/>
                </a:solidFill>
              </a:rPr>
              <a:t>)-</a:t>
            </a:r>
            <a:r>
              <a:rPr lang="en-US" sz="2800" i="1" dirty="0" smtClean="0"/>
              <a:t>time algorithm that given Euclidean distances between </a:t>
            </a:r>
            <a:r>
              <a:rPr lang="en-US" sz="2800" i="1" dirty="0" smtClean="0">
                <a:solidFill>
                  <a:srgbClr val="CC0000"/>
                </a:solidFill>
              </a:rPr>
              <a:t>n</a:t>
            </a:r>
            <a:r>
              <a:rPr lang="en-US" sz="2800" i="1" dirty="0" smtClean="0"/>
              <a:t> cities, comes up with a tour that is at most a factor </a:t>
            </a:r>
            <a:r>
              <a:rPr lang="en-US" sz="2800" i="1" dirty="0" smtClean="0">
                <a:solidFill>
                  <a:srgbClr val="CC0000"/>
                </a:solidFill>
              </a:rPr>
              <a:t>(1+</a:t>
            </a:r>
            <a:r>
              <a:rPr lang="el-GR" sz="2800" i="1" dirty="0" smtClean="0">
                <a:solidFill>
                  <a:srgbClr val="CC0000"/>
                </a:solidFill>
              </a:rPr>
              <a:t>ε</a:t>
            </a:r>
            <a:r>
              <a:rPr lang="en-US" sz="2800" i="1" dirty="0" smtClean="0">
                <a:solidFill>
                  <a:srgbClr val="CC0000"/>
                </a:solidFill>
              </a:rPr>
              <a:t>) </a:t>
            </a:r>
            <a:r>
              <a:rPr lang="en-US" sz="2800" i="1" dirty="0" smtClean="0"/>
              <a:t>worse than the optimal tour.”</a:t>
            </a:r>
          </a:p>
          <a:p>
            <a:pPr>
              <a:buNone/>
            </a:pPr>
            <a:r>
              <a:rPr lang="en-US" sz="2800" i="1" dirty="0" smtClean="0"/>
              <a:t>					--- </a:t>
            </a:r>
            <a:r>
              <a:rPr lang="en-US" sz="2800" i="1" dirty="0" err="1" smtClean="0">
                <a:solidFill>
                  <a:srgbClr val="7030A0"/>
                </a:solidFill>
              </a:rPr>
              <a:t>Arora</a:t>
            </a:r>
            <a:r>
              <a:rPr lang="en-US" sz="2800" i="1" dirty="0" smtClean="0">
                <a:solidFill>
                  <a:srgbClr val="7030A0"/>
                </a:solidFill>
              </a:rPr>
              <a:t> (1996)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sz="4400" dirty="0" smtClean="0"/>
              <a:t>Some other approximation algorithms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00812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</a:rPr>
              <a:t>Vertex cover</a:t>
            </a:r>
            <a:r>
              <a:rPr lang="en-US" sz="2800" dirty="0" smtClean="0"/>
              <a:t> has a factor </a:t>
            </a:r>
            <a:r>
              <a:rPr lang="en-US" sz="2800" dirty="0" smtClean="0">
                <a:solidFill>
                  <a:srgbClr val="CC0000"/>
                </a:solidFill>
              </a:rPr>
              <a:t>2</a:t>
            </a:r>
            <a:r>
              <a:rPr lang="en-US" sz="2800" dirty="0" smtClean="0"/>
              <a:t> approximation algorithm.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accent2"/>
                </a:solidFill>
              </a:rPr>
              <a:t>MAX 3-SAT</a:t>
            </a:r>
            <a:r>
              <a:rPr lang="en-US" sz="2800" dirty="0" smtClean="0"/>
              <a:t> has a </a:t>
            </a:r>
            <a:r>
              <a:rPr lang="en-US" sz="2800" dirty="0" smtClean="0">
                <a:solidFill>
                  <a:srgbClr val="CC0000"/>
                </a:solidFill>
              </a:rPr>
              <a:t>7/8</a:t>
            </a:r>
            <a:r>
              <a:rPr lang="en-US" sz="2800" dirty="0" smtClean="0"/>
              <a:t> approximation algorithm.</a:t>
            </a:r>
          </a:p>
          <a:p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… and many others.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MAX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Given a 3-SAT formula </a:t>
            </a:r>
            <a:r>
              <a:rPr lang="el-GR" dirty="0" smtClean="0"/>
              <a:t>φ</a:t>
            </a:r>
            <a:r>
              <a:rPr lang="en-US" dirty="0" smtClean="0"/>
              <a:t>, find the </a:t>
            </a:r>
            <a:r>
              <a:rPr lang="en-US" b="1" dirty="0" smtClean="0"/>
              <a:t>maximum number of clauses  </a:t>
            </a:r>
            <a:r>
              <a:rPr lang="en-US" dirty="0" smtClean="0"/>
              <a:t>that can be satisfied (simultaneously) by any assignment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MAX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Given a 3-SAT formula </a:t>
            </a:r>
            <a:r>
              <a:rPr lang="el-GR" dirty="0" smtClean="0"/>
              <a:t>φ</a:t>
            </a:r>
            <a:r>
              <a:rPr lang="en-US" dirty="0" smtClean="0"/>
              <a:t>, find the </a:t>
            </a:r>
            <a:r>
              <a:rPr lang="en-US" b="1" dirty="0" smtClean="0"/>
              <a:t>maximum number of clauses  </a:t>
            </a:r>
            <a:r>
              <a:rPr lang="en-US" dirty="0" smtClean="0"/>
              <a:t>that can be satisfied (simultaneously) by any assignment 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276600" y="4038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09800" y="48006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Of course, the problem is NP-hard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MAX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Given a 3-SAT formula </a:t>
            </a:r>
            <a:r>
              <a:rPr lang="el-GR" dirty="0" smtClean="0"/>
              <a:t>φ</a:t>
            </a:r>
            <a:r>
              <a:rPr lang="en-US" dirty="0" smtClean="0"/>
              <a:t>, find the </a:t>
            </a:r>
            <a:r>
              <a:rPr lang="en-US" b="1" dirty="0" smtClean="0"/>
              <a:t>maximum number of clauses  </a:t>
            </a:r>
            <a:r>
              <a:rPr lang="en-US" dirty="0" smtClean="0"/>
              <a:t>that can be satisfied (simultaneously) by any assignment .</a:t>
            </a:r>
          </a:p>
          <a:p>
            <a:endParaRPr lang="en-US" dirty="0" smtClean="0"/>
          </a:p>
          <a:p>
            <a:r>
              <a:rPr lang="en-US" dirty="0" smtClean="0"/>
              <a:t>A 7/8-approximation algorithm outputs an assignment that satisfies 7/8. (the maximum number of </a:t>
            </a:r>
            <a:r>
              <a:rPr lang="en-US" dirty="0" err="1" smtClean="0"/>
              <a:t>satisfiable</a:t>
            </a:r>
            <a:r>
              <a:rPr lang="en-US" dirty="0" smtClean="0"/>
              <a:t> clauses).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MAX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Given a 3-SAT formula </a:t>
            </a:r>
            <a:r>
              <a:rPr lang="el-GR" dirty="0" smtClean="0"/>
              <a:t>φ</a:t>
            </a:r>
            <a:r>
              <a:rPr lang="en-US" dirty="0" smtClean="0"/>
              <a:t>, find the </a:t>
            </a:r>
            <a:r>
              <a:rPr lang="en-US" b="1" dirty="0" smtClean="0"/>
              <a:t>maximum number of clauses  </a:t>
            </a:r>
            <a:r>
              <a:rPr lang="en-US" dirty="0" smtClean="0"/>
              <a:t>that can be satisfied (simultaneously) by any assignment .</a:t>
            </a:r>
          </a:p>
          <a:p>
            <a:endParaRPr lang="en-US" dirty="0" smtClean="0"/>
          </a:p>
          <a:p>
            <a:r>
              <a:rPr lang="en-US" dirty="0" smtClean="0"/>
              <a:t>A 7/8-approximation algorithm outputs an assignment that satisfies 7/8. (the maximum number of </a:t>
            </a:r>
            <a:r>
              <a:rPr lang="en-US" dirty="0" err="1" smtClean="0"/>
              <a:t>satisfiable</a:t>
            </a:r>
            <a:r>
              <a:rPr lang="en-US" dirty="0" smtClean="0"/>
              <a:t> clauses).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51816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Wonder where the 7/8 come from?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MAX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Ponder on this…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i="1" dirty="0" smtClean="0"/>
              <a:t>On expectation how many clauses does a random assignment satisfy?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Why Turing Machines 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Natural &amp; intuitive.</a:t>
            </a:r>
          </a:p>
          <a:p>
            <a:r>
              <a:rPr lang="en-US" sz="2800" dirty="0" smtClean="0"/>
              <a:t>A formal model helps us study the </a:t>
            </a:r>
            <a:r>
              <a:rPr lang="en-US" sz="2800" dirty="0" smtClean="0">
                <a:solidFill>
                  <a:srgbClr val="CC0000"/>
                </a:solidFill>
              </a:rPr>
              <a:t>power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C0000"/>
                </a:solidFill>
              </a:rPr>
              <a:t>limitations</a:t>
            </a:r>
            <a:r>
              <a:rPr lang="en-US" sz="2800" dirty="0" smtClean="0"/>
              <a:t> of computation mathematically.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Church-Turing thesis</a:t>
            </a:r>
            <a:r>
              <a:rPr lang="en-US" sz="2800" dirty="0" smtClean="0"/>
              <a:t>: </a:t>
            </a:r>
            <a:r>
              <a:rPr lang="en-US" sz="2400" i="1" dirty="0" smtClean="0"/>
              <a:t>“Every</a:t>
            </a:r>
            <a:r>
              <a:rPr lang="en-US" sz="2400" dirty="0" smtClean="0"/>
              <a:t> </a:t>
            </a:r>
            <a:r>
              <a:rPr lang="en-US" sz="2400" i="1" dirty="0" smtClean="0"/>
              <a:t>physically realizable computation device – whether it’s based on silicon, DNA, neurons or some other alien technology – can be simulated by a Turing machine”.  ---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7030A0"/>
                </a:solidFill>
              </a:rPr>
              <a:t>quote from </a:t>
            </a:r>
            <a:r>
              <a:rPr lang="en-US" sz="2400" dirty="0" err="1" smtClean="0">
                <a:solidFill>
                  <a:srgbClr val="7030A0"/>
                </a:solidFill>
              </a:rPr>
              <a:t>Arora</a:t>
            </a:r>
            <a:r>
              <a:rPr lang="en-US" sz="2400" dirty="0" smtClean="0">
                <a:solidFill>
                  <a:srgbClr val="7030A0"/>
                </a:solidFill>
              </a:rPr>
              <a:t>-Barak’s book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876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</a:t>
            </a:r>
            <a:r>
              <a:rPr lang="en-US" sz="2400" dirty="0" smtClean="0">
                <a:solidFill>
                  <a:srgbClr val="CC0000"/>
                </a:solidFill>
              </a:rPr>
              <a:t>Might or might not be true!</a:t>
            </a:r>
            <a:endParaRPr lang="en-US" sz="2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Hardness of approximation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One cannot hope to keep optimizing </a:t>
            </a:r>
            <a:r>
              <a:rPr lang="en-US" dirty="0" smtClean="0"/>
              <a:t>these </a:t>
            </a:r>
            <a:r>
              <a:rPr lang="en-US" dirty="0" smtClean="0"/>
              <a:t>approximation factors for ever.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Hardness of approximation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One cannot hope to keep optimizing this approximation factors for ever.</a:t>
            </a:r>
          </a:p>
          <a:p>
            <a:endParaRPr lang="en-US" dirty="0" smtClean="0"/>
          </a:p>
          <a:p>
            <a:r>
              <a:rPr lang="en-US" i="1" dirty="0" smtClean="0"/>
              <a:t>How much can we optimize the approximation factor before the problem becomes hard again?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Hardness of approximation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One cannot hope to keep optimizing this approximation factors for ever.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Theorem</a:t>
            </a:r>
            <a:r>
              <a:rPr lang="en-US" dirty="0" smtClean="0"/>
              <a:t>: </a:t>
            </a:r>
            <a:r>
              <a:rPr lang="en-US" i="1" dirty="0" smtClean="0"/>
              <a:t>For every constant </a:t>
            </a:r>
            <a:r>
              <a:rPr lang="el-GR" i="1" dirty="0" smtClean="0">
                <a:solidFill>
                  <a:srgbClr val="CC0000"/>
                </a:solidFill>
              </a:rPr>
              <a:t>ε</a:t>
            </a:r>
            <a:r>
              <a:rPr lang="en-US" i="1" dirty="0" smtClean="0"/>
              <a:t> &gt; 0, if there is a polynomial time </a:t>
            </a:r>
            <a:r>
              <a:rPr lang="en-US" i="1" dirty="0" smtClean="0">
                <a:solidFill>
                  <a:srgbClr val="CC0000"/>
                </a:solidFill>
              </a:rPr>
              <a:t>(7/8 + </a:t>
            </a:r>
            <a:r>
              <a:rPr lang="el-GR" i="1" dirty="0" smtClean="0">
                <a:solidFill>
                  <a:srgbClr val="CC0000"/>
                </a:solidFill>
              </a:rPr>
              <a:t>ε</a:t>
            </a:r>
            <a:r>
              <a:rPr lang="en-US" i="1" dirty="0" smtClean="0">
                <a:solidFill>
                  <a:srgbClr val="CC0000"/>
                </a:solidFill>
              </a:rPr>
              <a:t>)-</a:t>
            </a:r>
            <a:r>
              <a:rPr lang="en-US" i="1" dirty="0" smtClean="0"/>
              <a:t>approximation algorithm for MAX-3SAT then P=NP.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Hardness of approximation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One cannot hope to keep optimizing this approximation factors for ever.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Theorem</a:t>
            </a:r>
            <a:r>
              <a:rPr lang="en-US" dirty="0" smtClean="0"/>
              <a:t>: </a:t>
            </a:r>
            <a:r>
              <a:rPr lang="en-US" i="1" dirty="0" smtClean="0"/>
              <a:t>For every constant </a:t>
            </a:r>
            <a:r>
              <a:rPr lang="el-GR" i="1" dirty="0" smtClean="0">
                <a:solidFill>
                  <a:srgbClr val="CC0000"/>
                </a:solidFill>
              </a:rPr>
              <a:t>ε</a:t>
            </a:r>
            <a:r>
              <a:rPr lang="en-US" i="1" dirty="0" smtClean="0"/>
              <a:t> &gt; 0, if there is a polynomial time </a:t>
            </a:r>
            <a:r>
              <a:rPr lang="en-US" i="1" dirty="0" smtClean="0">
                <a:solidFill>
                  <a:srgbClr val="CC0000"/>
                </a:solidFill>
              </a:rPr>
              <a:t>(7/8 + </a:t>
            </a:r>
            <a:r>
              <a:rPr lang="el-GR" i="1" dirty="0" smtClean="0">
                <a:solidFill>
                  <a:srgbClr val="CC0000"/>
                </a:solidFill>
              </a:rPr>
              <a:t>ε</a:t>
            </a:r>
            <a:r>
              <a:rPr lang="en-US" i="1" dirty="0" smtClean="0">
                <a:solidFill>
                  <a:srgbClr val="CC0000"/>
                </a:solidFill>
              </a:rPr>
              <a:t>)-</a:t>
            </a:r>
            <a:r>
              <a:rPr lang="en-US" i="1" dirty="0" smtClean="0"/>
              <a:t>approximation algorithm for MAX-3SAT then P=NP.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4800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Proof uses PCP theore</a:t>
            </a:r>
            <a:r>
              <a:rPr lang="en-US" sz="2000" dirty="0" smtClean="0">
                <a:solidFill>
                  <a:srgbClr val="7030A0"/>
                </a:solidFill>
              </a:rPr>
              <a:t>m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7600" y="3429000"/>
            <a:ext cx="18288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49469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Complexity theory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810000" y="5562600"/>
            <a:ext cx="2286000" cy="1066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5924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 </a:t>
            </a:r>
            <a:r>
              <a:rPr lang="en-US" sz="2000" dirty="0" err="1" smtClean="0"/>
              <a:t>vs</a:t>
            </a:r>
            <a:r>
              <a:rPr lang="en-US" sz="2000" dirty="0" smtClean="0"/>
              <a:t>  NP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5" idx="4"/>
          </p:cNvCxnSpPr>
          <p:nvPr/>
        </p:nvCxnSpPr>
        <p:spPr>
          <a:xfrm rot="16200000" flipH="1">
            <a:off x="4267200" y="51054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38200" y="4191000"/>
            <a:ext cx="2362200" cy="1600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20574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Role of Randomness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124200" y="4419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38200" y="1905000"/>
            <a:ext cx="2286000" cy="1524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Approximation algorithms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971800" y="3048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38600" y="1295400"/>
            <a:ext cx="2362200" cy="1447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1676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Average-case complexity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533900" y="29337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9400" y="3733800"/>
            <a:ext cx="20574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4191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Secrecy &amp; security</a:t>
            </a:r>
            <a:endParaRPr lang="en-US" sz="2000" dirty="0"/>
          </a:p>
        </p:txBody>
      </p:sp>
      <p:cxnSp>
        <p:nvCxnSpPr>
          <p:cNvPr id="26" name="Straight Arrow Connector 25"/>
          <p:cNvCxnSpPr>
            <a:endCxn id="23" idx="2"/>
          </p:cNvCxnSpPr>
          <p:nvPr/>
        </p:nvCxnSpPr>
        <p:spPr>
          <a:xfrm>
            <a:off x="5410200" y="4267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Brace 28"/>
          <p:cNvSpPr/>
          <p:nvPr/>
        </p:nvSpPr>
        <p:spPr>
          <a:xfrm rot="4531964">
            <a:off x="3198225" y="127086"/>
            <a:ext cx="381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838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Coping with NP-hardness</a:t>
            </a:r>
            <a:endParaRPr lang="en-US" dirty="0"/>
          </a:p>
        </p:txBody>
      </p:sp>
      <p:sp>
        <p:nvSpPr>
          <p:cNvPr id="34" name="Right Brace 33"/>
          <p:cNvSpPr/>
          <p:nvPr/>
        </p:nvSpPr>
        <p:spPr>
          <a:xfrm rot="16200000">
            <a:off x="7450294" y="2850273"/>
            <a:ext cx="533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53200" y="2907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Boon of NP-hardness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Average-case complexity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/>
              <a:t>An NP-complete problem is supposedly hard in the </a:t>
            </a:r>
            <a:r>
              <a:rPr lang="en-US" b="1" dirty="0" smtClean="0"/>
              <a:t>worst-case, </a:t>
            </a:r>
            <a:r>
              <a:rPr lang="en-US" dirty="0" smtClean="0"/>
              <a:t>meaning that it’s unlikely there’s an algorithm that solves it </a:t>
            </a:r>
            <a:r>
              <a:rPr lang="en-US" i="1" dirty="0" smtClean="0"/>
              <a:t>efficiently on all input instances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Average-case complexity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/>
              <a:t>An NP-complete problem is supposedly hard in the </a:t>
            </a:r>
            <a:r>
              <a:rPr lang="en-US" b="1" dirty="0" smtClean="0"/>
              <a:t>worst-case, </a:t>
            </a:r>
            <a:r>
              <a:rPr lang="en-US" dirty="0" smtClean="0"/>
              <a:t>meaning that it’s unlikely there’s an algorithm that solves it </a:t>
            </a:r>
            <a:r>
              <a:rPr lang="en-US" i="1" dirty="0" smtClean="0"/>
              <a:t>efficiently on all input instances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/>
              <a:t>This does not rule out the possibility that there’s an efficient algorithm that </a:t>
            </a:r>
            <a:r>
              <a:rPr lang="en-US" b="1" dirty="0" smtClean="0"/>
              <a:t>solves it on most input instances.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Class </a:t>
            </a:r>
            <a:r>
              <a:rPr lang="en-US" dirty="0" err="1" smtClean="0"/>
              <a:t>distP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distributional problem </a:t>
            </a:r>
            <a:r>
              <a:rPr lang="en-US" dirty="0" smtClean="0"/>
              <a:t>is a pair &lt;L, D&gt;, where L is a subset of {0,1}* and D = 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is a sequence of distributions. 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886200" y="3200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3200" y="3821668"/>
            <a:ext cx="441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dirty="0" smtClean="0">
                <a:solidFill>
                  <a:srgbClr val="0033CC"/>
                </a:solidFill>
              </a:rPr>
              <a:t>Distribution on {0,1}</a:t>
            </a:r>
            <a:r>
              <a:rPr lang="en-US" baseline="30000" dirty="0" smtClean="0">
                <a:solidFill>
                  <a:srgbClr val="0033CC"/>
                </a:solidFill>
              </a:rPr>
              <a:t>n</a:t>
            </a:r>
            <a:endParaRPr lang="en-US" baseline="30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Class </a:t>
            </a:r>
            <a:r>
              <a:rPr lang="en-US" dirty="0" err="1" smtClean="0"/>
              <a:t>distP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distributional problem </a:t>
            </a:r>
            <a:r>
              <a:rPr lang="en-US" dirty="0" smtClean="0"/>
              <a:t>is a pair &lt;L, D&gt;, where L is a subset of {0,1}* and D = 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is a sequence of distributions. </a:t>
            </a:r>
          </a:p>
          <a:p>
            <a:endParaRPr lang="en-US" b="1" dirty="0" smtClean="0"/>
          </a:p>
          <a:p>
            <a:r>
              <a:rPr lang="en-US" dirty="0" smtClean="0"/>
              <a:t>A problem &lt;L, D&gt; is in </a:t>
            </a:r>
            <a:r>
              <a:rPr lang="en-US" dirty="0" err="1" smtClean="0"/>
              <a:t>distP</a:t>
            </a:r>
            <a:r>
              <a:rPr lang="en-US" dirty="0" smtClean="0"/>
              <a:t> if there’s an algorithm for L such that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x </a:t>
            </a:r>
            <a:r>
              <a:rPr lang="el-GR" baseline="-25000" dirty="0" smtClean="0">
                <a:solidFill>
                  <a:srgbClr val="FF0000"/>
                </a:solidFill>
              </a:rPr>
              <a:t>ε</a:t>
            </a:r>
            <a:r>
              <a:rPr lang="en-US" baseline="-25000" dirty="0" smtClean="0">
                <a:solidFill>
                  <a:srgbClr val="FF0000"/>
                </a:solidFill>
              </a:rPr>
              <a:t> D</a:t>
            </a:r>
            <a:r>
              <a:rPr lang="en-US" dirty="0" smtClean="0">
                <a:solidFill>
                  <a:srgbClr val="FF0000"/>
                </a:solidFill>
              </a:rPr>
              <a:t>[time(x)] =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where c is a constant </a:t>
            </a:r>
            <a:endParaRPr lang="en-US" baseline="30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Why Turing Machines 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Natural &amp; intuitive.</a:t>
            </a:r>
          </a:p>
          <a:p>
            <a:r>
              <a:rPr lang="en-US" sz="2800" dirty="0" smtClean="0"/>
              <a:t>A formal model helps us study the </a:t>
            </a:r>
            <a:r>
              <a:rPr lang="en-US" sz="2800" dirty="0" smtClean="0">
                <a:solidFill>
                  <a:srgbClr val="CC0000"/>
                </a:solidFill>
              </a:rPr>
              <a:t>power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C0000"/>
                </a:solidFill>
              </a:rPr>
              <a:t>limitations</a:t>
            </a:r>
            <a:r>
              <a:rPr lang="en-US" sz="2800" dirty="0" smtClean="0"/>
              <a:t> of computation mathematically.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Church-Turing thesis</a:t>
            </a:r>
            <a:r>
              <a:rPr lang="en-US" sz="2800" dirty="0" smtClean="0"/>
              <a:t>: </a:t>
            </a:r>
            <a:r>
              <a:rPr lang="en-US" sz="2400" i="1" dirty="0" smtClean="0"/>
              <a:t>“Every</a:t>
            </a:r>
            <a:r>
              <a:rPr lang="en-US" sz="2400" dirty="0" smtClean="0"/>
              <a:t> </a:t>
            </a:r>
            <a:r>
              <a:rPr lang="en-US" sz="2400" i="1" dirty="0" smtClean="0"/>
              <a:t>physically realizable computation device – whether it’s based on silicon, DNA, neurons or some other alien technology – can be simulated by a Turing machine”.  ---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7030A0"/>
                </a:solidFill>
              </a:rPr>
              <a:t>quote from </a:t>
            </a:r>
            <a:r>
              <a:rPr lang="en-US" sz="2400" dirty="0" err="1" smtClean="0">
                <a:solidFill>
                  <a:srgbClr val="7030A0"/>
                </a:solidFill>
              </a:rPr>
              <a:t>Arora</a:t>
            </a:r>
            <a:r>
              <a:rPr lang="en-US" sz="2400" dirty="0" smtClean="0">
                <a:solidFill>
                  <a:srgbClr val="7030A0"/>
                </a:solidFill>
              </a:rPr>
              <a:t>-Barak’s book</a:t>
            </a:r>
            <a:r>
              <a:rPr lang="en-US" sz="2400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876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</a:t>
            </a:r>
            <a:r>
              <a:rPr lang="en-US" sz="2400" dirty="0" smtClean="0">
                <a:solidFill>
                  <a:srgbClr val="CC0000"/>
                </a:solidFill>
              </a:rPr>
              <a:t>Might or might not be true!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4419600" y="4876800"/>
            <a:ext cx="5334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5867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Quantum computers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Clique number of a graph G: </a:t>
            </a:r>
            <a:r>
              <a:rPr lang="en-US" dirty="0" smtClean="0"/>
              <a:t>Size of the largest complete </a:t>
            </a:r>
            <a:r>
              <a:rPr lang="en-US" dirty="0" err="1" smtClean="0"/>
              <a:t>subgraph</a:t>
            </a:r>
            <a:r>
              <a:rPr lang="en-US" dirty="0" smtClean="0"/>
              <a:t> in 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Clique number problem: </a:t>
            </a:r>
            <a:r>
              <a:rPr lang="en-US" dirty="0" smtClean="0"/>
              <a:t>Given G, find it’s clique number.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Clique number problem: </a:t>
            </a:r>
            <a:r>
              <a:rPr lang="en-US" dirty="0" smtClean="0"/>
              <a:t>Given G, find it’s clique number.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657600" y="4495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67000" y="508629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NP-hard in the worst case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Clique number problem: </a:t>
            </a:r>
            <a:r>
              <a:rPr lang="en-US" dirty="0" smtClean="0"/>
              <a:t>Given G, find it’s clique number.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657600" y="4495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38400" y="508629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But easy on random graphs!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Theorem:</a:t>
            </a:r>
            <a:r>
              <a:rPr lang="en-US" dirty="0" smtClean="0"/>
              <a:t> With very high probability, clique number of a random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-vertex graph is about </a:t>
            </a:r>
            <a:r>
              <a:rPr lang="en-US" dirty="0" smtClean="0">
                <a:solidFill>
                  <a:srgbClr val="CC0000"/>
                </a:solidFill>
              </a:rPr>
              <a:t>2log 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Clique number on random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38912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Random n-vertex graphs</a:t>
            </a:r>
            <a:r>
              <a:rPr lang="en-US" dirty="0" smtClean="0"/>
              <a:t>: Create  a graph by choosing each of the possible </a:t>
            </a:r>
            <a:r>
              <a:rPr lang="en-US" dirty="0" smtClean="0">
                <a:solidFill>
                  <a:srgbClr val="CC0000"/>
                </a:solidFill>
              </a:rPr>
              <a:t>n(n-1)/2</a:t>
            </a:r>
            <a:r>
              <a:rPr lang="en-US" dirty="0" smtClean="0"/>
              <a:t> edges with probability </a:t>
            </a:r>
            <a:r>
              <a:rPr lang="en-US" dirty="0" smtClean="0">
                <a:solidFill>
                  <a:srgbClr val="CC0000"/>
                </a:solidFill>
              </a:rPr>
              <a:t>½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Theorem:</a:t>
            </a:r>
            <a:r>
              <a:rPr lang="en-US" dirty="0" smtClean="0"/>
              <a:t> With very high probability, clique number of a random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-vertex graph is about </a:t>
            </a:r>
            <a:r>
              <a:rPr lang="en-US" dirty="0" smtClean="0">
                <a:solidFill>
                  <a:srgbClr val="CC0000"/>
                </a:solidFill>
              </a:rPr>
              <a:t>2log 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581400" y="4038600"/>
            <a:ext cx="228600" cy="68580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4800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C0000"/>
                </a:solidFill>
              </a:rPr>
              <a:t>n</a:t>
            </a:r>
            <a:r>
              <a:rPr lang="en-US" sz="2000" baseline="30000" dirty="0" err="1" smtClean="0">
                <a:solidFill>
                  <a:srgbClr val="CC0000"/>
                </a:solidFill>
              </a:rPr>
              <a:t>O</a:t>
            </a:r>
            <a:r>
              <a:rPr lang="en-US" sz="2000" baseline="30000" dirty="0" smtClean="0">
                <a:solidFill>
                  <a:srgbClr val="CC0000"/>
                </a:solidFill>
              </a:rPr>
              <a:t>(log n)</a:t>
            </a:r>
            <a:r>
              <a:rPr lang="en-US" sz="2000" dirty="0" smtClean="0">
                <a:solidFill>
                  <a:srgbClr val="CC0000"/>
                </a:solidFill>
              </a:rPr>
              <a:t> </a:t>
            </a:r>
            <a:r>
              <a:rPr lang="en-US" sz="2000" dirty="0" smtClean="0"/>
              <a:t>algorithm for the clique number problem on random graphs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4191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7600" y="3429000"/>
            <a:ext cx="18288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49469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Complexity theory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810000" y="5562600"/>
            <a:ext cx="2286000" cy="1066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5924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 </a:t>
            </a:r>
            <a:r>
              <a:rPr lang="en-US" sz="2000" dirty="0" err="1" smtClean="0"/>
              <a:t>vs</a:t>
            </a:r>
            <a:r>
              <a:rPr lang="en-US" sz="2000" dirty="0" smtClean="0"/>
              <a:t>  NP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5" idx="4"/>
          </p:cNvCxnSpPr>
          <p:nvPr/>
        </p:nvCxnSpPr>
        <p:spPr>
          <a:xfrm rot="16200000" flipH="1">
            <a:off x="4267200" y="51054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38200" y="4191000"/>
            <a:ext cx="2362200" cy="16002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20574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Role of Randomness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124200" y="4419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38200" y="1905000"/>
            <a:ext cx="2286000" cy="1524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Approximation algorithms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971800" y="3048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38600" y="1295400"/>
            <a:ext cx="2362200" cy="1447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1676400"/>
            <a:ext cx="20574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Average-case complexity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533900" y="29337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9400" y="3733800"/>
            <a:ext cx="20574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4191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Secrecy &amp; security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>
            <a:endCxn id="23" idx="2"/>
          </p:cNvCxnSpPr>
          <p:nvPr/>
        </p:nvCxnSpPr>
        <p:spPr>
          <a:xfrm>
            <a:off x="5410200" y="4267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Brace 28"/>
          <p:cNvSpPr/>
          <p:nvPr/>
        </p:nvSpPr>
        <p:spPr>
          <a:xfrm rot="4531964">
            <a:off x="3198225" y="127086"/>
            <a:ext cx="381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838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Coping with NP-hardness</a:t>
            </a:r>
            <a:endParaRPr lang="en-US" dirty="0"/>
          </a:p>
        </p:txBody>
      </p:sp>
      <p:sp>
        <p:nvSpPr>
          <p:cNvPr id="34" name="Right Brace 33"/>
          <p:cNvSpPr/>
          <p:nvPr/>
        </p:nvSpPr>
        <p:spPr>
          <a:xfrm rot="16200000">
            <a:off x="7450294" y="2850273"/>
            <a:ext cx="533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53200" y="2907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Boon of NP-hardness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3" idx="4"/>
          </p:cNvCxnSpPr>
          <p:nvPr/>
        </p:nvCxnSpPr>
        <p:spPr>
          <a:xfrm rot="5400000" flipH="1" flipV="1">
            <a:off x="7334250" y="554355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294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0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Impagliazzo’s</a:t>
            </a:r>
            <a:r>
              <a:rPr lang="en-US" dirty="0" smtClean="0"/>
              <a:t> complexity worlds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World 1: </a:t>
            </a:r>
            <a:r>
              <a:rPr lang="en-US" dirty="0" err="1" smtClean="0"/>
              <a:t>Algorithmica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8458200" cy="4389120"/>
          </a:xfrm>
        </p:spPr>
        <p:txBody>
          <a:bodyPr/>
          <a:lstStyle/>
          <a:p>
            <a:r>
              <a:rPr lang="en-US" sz="2800" dirty="0" smtClean="0"/>
              <a:t>P=NP   or     NP in BPP</a:t>
            </a:r>
          </a:p>
          <a:p>
            <a:r>
              <a:rPr lang="en-US" sz="2800" dirty="0" smtClean="0"/>
              <a:t>World is a computational Utopia.</a:t>
            </a:r>
          </a:p>
          <a:p>
            <a:r>
              <a:rPr lang="en-US" sz="2800" dirty="0" smtClean="0"/>
              <a:t>Computers can do the jobs that require significant creativity in engineering, programming and mathematics.</a:t>
            </a:r>
          </a:p>
          <a:p>
            <a:r>
              <a:rPr lang="en-US" sz="2800" dirty="0" smtClean="0"/>
              <a:t> Modern day cryptography collapses!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World 2: </a:t>
            </a:r>
            <a:r>
              <a:rPr lang="en-US" dirty="0" err="1" smtClean="0"/>
              <a:t>Heuristica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8458200" cy="4389120"/>
          </a:xfrm>
        </p:spPr>
        <p:txBody>
          <a:bodyPr/>
          <a:lstStyle/>
          <a:p>
            <a:r>
              <a:rPr lang="en-US" sz="2800" dirty="0" smtClean="0"/>
              <a:t>P≠NP   but NP in </a:t>
            </a:r>
            <a:r>
              <a:rPr lang="en-US" sz="2800" dirty="0" err="1" smtClean="0"/>
              <a:t>distP</a:t>
            </a:r>
            <a:r>
              <a:rPr lang="en-US" sz="2800" dirty="0" smtClean="0"/>
              <a:t> (average-case easy).</a:t>
            </a:r>
          </a:p>
          <a:p>
            <a:r>
              <a:rPr lang="en-US" sz="2800" dirty="0" smtClean="0"/>
              <a:t>Efficient algorithms for all real life problem instances for NP-complete problems.</a:t>
            </a:r>
          </a:p>
          <a:p>
            <a:r>
              <a:rPr lang="en-US" sz="2800" dirty="0" smtClean="0"/>
              <a:t>Encryption gets trickier!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In support of the CT thesis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Several other computational models like,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lamda</a:t>
            </a:r>
            <a:r>
              <a:rPr lang="en-US" sz="2400" i="1" dirty="0" smtClean="0"/>
              <a:t> calculus, cellular automata,  pointer machines, bouncing billiard balls, Conway’s game of life, and so on..” </a:t>
            </a:r>
            <a:r>
              <a:rPr lang="en-US" sz="2800" dirty="0" smtClean="0"/>
              <a:t>are all </a:t>
            </a:r>
            <a:r>
              <a:rPr lang="en-US" sz="2800" b="1" dirty="0" smtClean="0">
                <a:solidFill>
                  <a:srgbClr val="CC0000"/>
                </a:solidFill>
              </a:rPr>
              <a:t>equivalent</a:t>
            </a:r>
            <a:r>
              <a:rPr lang="en-US" sz="2800" dirty="0" smtClean="0"/>
              <a:t> to the Turing machine model of computation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World 3: </a:t>
            </a:r>
            <a:r>
              <a:rPr lang="en-US" dirty="0" err="1" smtClean="0"/>
              <a:t>Pesiland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8458200" cy="4389120"/>
          </a:xfrm>
        </p:spPr>
        <p:txBody>
          <a:bodyPr/>
          <a:lstStyle/>
          <a:p>
            <a:r>
              <a:rPr lang="en-US" sz="2800" dirty="0" smtClean="0"/>
              <a:t>P≠NP   and    NP problems hard on average.</a:t>
            </a:r>
          </a:p>
          <a:p>
            <a:r>
              <a:rPr lang="en-US" sz="2800" b="1" dirty="0" smtClean="0"/>
              <a:t>One-way function does not exist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2286000" y="2133600"/>
            <a:ext cx="533400" cy="2971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3886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Modern day cryptography relies on the presumed existence of one-way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World 4: </a:t>
            </a:r>
            <a:r>
              <a:rPr lang="en-US" dirty="0" err="1" smtClean="0"/>
              <a:t>Minicrypt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8458200" cy="4389120"/>
          </a:xfrm>
        </p:spPr>
        <p:txBody>
          <a:bodyPr/>
          <a:lstStyle/>
          <a:p>
            <a:r>
              <a:rPr lang="en-US" sz="2800" dirty="0" smtClean="0"/>
              <a:t>P≠NP;   NP problems hard on average; and one-way functions  exist.</a:t>
            </a:r>
          </a:p>
          <a:p>
            <a:r>
              <a:rPr lang="en-US" sz="2800" dirty="0" smtClean="0"/>
              <a:t>Yet, some of the structured NP-problems like integer factoring, discrete logarithm are in P.</a:t>
            </a:r>
          </a:p>
          <a:p>
            <a:r>
              <a:rPr lang="en-US" sz="2800" dirty="0" smtClean="0"/>
              <a:t> No public-key cryptography?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World 5: </a:t>
            </a:r>
            <a:r>
              <a:rPr lang="en-US" dirty="0" err="1" smtClean="0"/>
              <a:t>Cryptomania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7696200" cy="4389120"/>
          </a:xfrm>
        </p:spPr>
        <p:txBody>
          <a:bodyPr/>
          <a:lstStyle/>
          <a:p>
            <a:r>
              <a:rPr lang="en-US" sz="2800" dirty="0" smtClean="0"/>
              <a:t>NP-problems  like integer factoring are exponentially hard on average.</a:t>
            </a:r>
          </a:p>
          <a:p>
            <a:r>
              <a:rPr lang="en-US" sz="2800" dirty="0" smtClean="0"/>
              <a:t>Most of the researchers believe that this is the world we reside in!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World 5: </a:t>
            </a:r>
            <a:r>
              <a:rPr lang="en-US" dirty="0" err="1" smtClean="0"/>
              <a:t>Cryptomania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4080"/>
            <a:ext cx="7696200" cy="4389120"/>
          </a:xfrm>
        </p:spPr>
        <p:txBody>
          <a:bodyPr/>
          <a:lstStyle/>
          <a:p>
            <a:r>
              <a:rPr lang="en-US" sz="2800" dirty="0" smtClean="0"/>
              <a:t>NP-problems  like integer factoring are exponentially hard on average.</a:t>
            </a:r>
          </a:p>
          <a:p>
            <a:r>
              <a:rPr lang="en-US" sz="2800" dirty="0" smtClean="0"/>
              <a:t>Most of the researchers believe that this is the world we reside in!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495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3399"/>
                </a:solidFill>
              </a:rPr>
              <a:t>A central goal of complexity theory is to </a:t>
            </a:r>
            <a:r>
              <a:rPr lang="en-US" sz="2400" b="1" dirty="0" smtClean="0">
                <a:solidFill>
                  <a:srgbClr val="003399"/>
                </a:solidFill>
              </a:rPr>
              <a:t>mathematically establish</a:t>
            </a:r>
            <a:r>
              <a:rPr lang="en-US" sz="2400" dirty="0" smtClean="0">
                <a:solidFill>
                  <a:srgbClr val="003399"/>
                </a:solidFill>
              </a:rPr>
              <a:t> in which of these possible worlds we actually reside in.</a:t>
            </a:r>
            <a:endParaRPr lang="en-US" sz="24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971800"/>
            <a:ext cx="86868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        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In support of the CT thesis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Several other computational models like,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lamda</a:t>
            </a:r>
            <a:r>
              <a:rPr lang="en-US" sz="2400" i="1" dirty="0" smtClean="0"/>
              <a:t> calculus, cellular automata,  pointer machines, bouncing billiard balls, Conway’s game of life, and so on..” </a:t>
            </a:r>
            <a:r>
              <a:rPr lang="en-US" sz="2800" dirty="0" smtClean="0"/>
              <a:t>are all </a:t>
            </a:r>
            <a:r>
              <a:rPr lang="en-US" sz="2800" b="1" dirty="0" smtClean="0">
                <a:solidFill>
                  <a:srgbClr val="CC0000"/>
                </a:solidFill>
              </a:rPr>
              <a:t>equivalent</a:t>
            </a:r>
            <a:r>
              <a:rPr lang="en-US" sz="2800" dirty="0" smtClean="0"/>
              <a:t> to the Turing machine model of computation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267201"/>
            <a:ext cx="800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Can Turing machines solve any computational problem?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In support of the CT thesis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Several other computational models like, </a:t>
            </a:r>
            <a:r>
              <a:rPr lang="en-US" sz="2400" i="1" dirty="0" smtClean="0"/>
              <a:t>“</a:t>
            </a:r>
            <a:r>
              <a:rPr lang="en-US" sz="2400" i="1" dirty="0" err="1" smtClean="0"/>
              <a:t>lamda</a:t>
            </a:r>
            <a:r>
              <a:rPr lang="en-US" sz="2400" i="1" dirty="0" smtClean="0"/>
              <a:t> calculus, cellular automata,  pointer machines, bouncing billiard balls, Conway’s game of life, and so on..” </a:t>
            </a:r>
            <a:r>
              <a:rPr lang="en-US" sz="2800" dirty="0" smtClean="0"/>
              <a:t>are all </a:t>
            </a:r>
            <a:r>
              <a:rPr lang="en-US" sz="2800" b="1" dirty="0" smtClean="0">
                <a:solidFill>
                  <a:srgbClr val="CC0000"/>
                </a:solidFill>
              </a:rPr>
              <a:t>equivalent</a:t>
            </a:r>
            <a:r>
              <a:rPr lang="en-US" sz="2800" dirty="0" smtClean="0"/>
              <a:t> to the Turing machine model of computation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267201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Can Turing machines solve any computational problem?</a:t>
            </a:r>
          </a:p>
          <a:p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 smtClean="0">
                <a:solidFill>
                  <a:srgbClr val="0033CC"/>
                </a:solidFill>
              </a:rPr>
              <a:t>				</a:t>
            </a:r>
            <a:r>
              <a:rPr lang="en-US" sz="2400" dirty="0" smtClean="0">
                <a:solidFill>
                  <a:srgbClr val="FF0000"/>
                </a:solidFill>
              </a:rPr>
              <a:t>Not really!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Example: Solving Diophantine equations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Input:</a:t>
            </a:r>
            <a:r>
              <a:rPr lang="en-US" dirty="0" smtClean="0"/>
              <a:t>  A system of polynomial equations in many variables with integer coefficients.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Output:</a:t>
            </a:r>
            <a:r>
              <a:rPr lang="en-US" dirty="0" smtClean="0"/>
              <a:t>  Check if the system has </a:t>
            </a:r>
            <a:r>
              <a:rPr lang="en-US" dirty="0" smtClean="0">
                <a:solidFill>
                  <a:srgbClr val="CC0000"/>
                </a:solidFill>
              </a:rPr>
              <a:t>integer solutions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Question:</a:t>
            </a:r>
            <a:r>
              <a:rPr lang="en-US" dirty="0" smtClean="0"/>
              <a:t> Is there an algorithm to solve this problem?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Computational Complexity?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Study of the amount of </a:t>
            </a:r>
            <a:r>
              <a:rPr lang="en-US" sz="2800" dirty="0" smtClean="0">
                <a:solidFill>
                  <a:srgbClr val="CC0000"/>
                </a:solidFill>
              </a:rPr>
              <a:t>resources</a:t>
            </a:r>
            <a:r>
              <a:rPr lang="en-US" sz="2800" dirty="0" smtClean="0"/>
              <a:t> required by an </a:t>
            </a:r>
            <a:r>
              <a:rPr lang="en-US" sz="2800" dirty="0" smtClean="0">
                <a:solidFill>
                  <a:srgbClr val="CC0000"/>
                </a:solidFill>
              </a:rPr>
              <a:t>algorithm</a:t>
            </a:r>
            <a:r>
              <a:rPr lang="en-US" sz="2800" dirty="0" smtClean="0"/>
              <a:t> to solve a </a:t>
            </a:r>
            <a:r>
              <a:rPr lang="en-US" sz="2800" dirty="0" smtClean="0">
                <a:solidFill>
                  <a:srgbClr val="CC0000"/>
                </a:solidFill>
              </a:rPr>
              <a:t>problem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Example: Solving Diophantine equations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Input:</a:t>
            </a:r>
            <a:r>
              <a:rPr lang="en-US" dirty="0" smtClean="0"/>
              <a:t>  A system of polynomial equations in many variables with integer coefficients.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Output:</a:t>
            </a:r>
            <a:r>
              <a:rPr lang="en-US" dirty="0" smtClean="0"/>
              <a:t>  Check if the system has </a:t>
            </a:r>
            <a:r>
              <a:rPr lang="en-US" dirty="0" smtClean="0">
                <a:solidFill>
                  <a:srgbClr val="CC0000"/>
                </a:solidFill>
              </a:rPr>
              <a:t>integer solutions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Question:</a:t>
            </a:r>
            <a:r>
              <a:rPr lang="en-US" dirty="0" smtClean="0"/>
              <a:t> Is there an algorithm to solve this problem?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505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en-US" sz="2400" baseline="30000" dirty="0" smtClean="0">
                <a:solidFill>
                  <a:srgbClr val="A50021"/>
                </a:solidFill>
              </a:rPr>
              <a:t>2</a:t>
            </a:r>
            <a:r>
              <a:rPr lang="en-US" sz="2400" dirty="0" smtClean="0">
                <a:solidFill>
                  <a:srgbClr val="A50021"/>
                </a:solidFill>
              </a:rPr>
              <a:t>y + 5y</a:t>
            </a:r>
            <a:r>
              <a:rPr lang="en-US" sz="2400" baseline="30000" dirty="0" smtClean="0">
                <a:solidFill>
                  <a:srgbClr val="A50021"/>
                </a:solidFill>
              </a:rPr>
              <a:t>3</a:t>
            </a:r>
            <a:r>
              <a:rPr lang="en-US" sz="2400" dirty="0" smtClean="0">
                <a:solidFill>
                  <a:srgbClr val="A50021"/>
                </a:solidFill>
              </a:rPr>
              <a:t> = 3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en-US" sz="2400" baseline="30000" dirty="0" smtClean="0">
                <a:solidFill>
                  <a:srgbClr val="A50021"/>
                </a:solidFill>
              </a:rPr>
              <a:t>2</a:t>
            </a:r>
            <a:r>
              <a:rPr lang="en-US" sz="2400" dirty="0" smtClean="0">
                <a:solidFill>
                  <a:srgbClr val="A50021"/>
                </a:solidFill>
              </a:rPr>
              <a:t> + z</a:t>
            </a:r>
            <a:r>
              <a:rPr lang="en-US" sz="2400" baseline="30000" dirty="0" smtClean="0">
                <a:solidFill>
                  <a:srgbClr val="A50021"/>
                </a:solidFill>
              </a:rPr>
              <a:t>5</a:t>
            </a:r>
            <a:r>
              <a:rPr lang="en-US" sz="2400" dirty="0" smtClean="0">
                <a:solidFill>
                  <a:srgbClr val="A50021"/>
                </a:solidFill>
              </a:rPr>
              <a:t> – 3y</a:t>
            </a:r>
            <a:r>
              <a:rPr lang="en-US" sz="2400" baseline="30000" dirty="0" smtClean="0">
                <a:solidFill>
                  <a:srgbClr val="A50021"/>
                </a:solidFill>
              </a:rPr>
              <a:t>2 </a:t>
            </a:r>
            <a:r>
              <a:rPr lang="en-US" sz="2400" dirty="0" smtClean="0">
                <a:solidFill>
                  <a:srgbClr val="A50021"/>
                </a:solidFill>
              </a:rPr>
              <a:t>= 0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y</a:t>
            </a:r>
            <a:r>
              <a:rPr lang="en-US" sz="2400" baseline="30000" dirty="0" smtClean="0">
                <a:solidFill>
                  <a:srgbClr val="A50021"/>
                </a:solidFill>
              </a:rPr>
              <a:t>2 </a:t>
            </a:r>
            <a:r>
              <a:rPr lang="en-US" sz="2400" dirty="0" smtClean="0">
                <a:solidFill>
                  <a:srgbClr val="A50021"/>
                </a:solidFill>
              </a:rPr>
              <a:t>– 4z</a:t>
            </a:r>
            <a:r>
              <a:rPr lang="en-US" sz="2400" baseline="30000" dirty="0" smtClean="0">
                <a:solidFill>
                  <a:srgbClr val="A50021"/>
                </a:solidFill>
              </a:rPr>
              <a:t>6 </a:t>
            </a:r>
            <a:r>
              <a:rPr lang="en-US" sz="2400" dirty="0" smtClean="0">
                <a:solidFill>
                  <a:srgbClr val="A50021"/>
                </a:solidFill>
              </a:rPr>
              <a:t>= 0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800600" y="3581400"/>
            <a:ext cx="688848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42788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Integer solutions for x, y, z?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Example: Solving Diophantine equations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Input:</a:t>
            </a:r>
            <a:r>
              <a:rPr lang="en-US" dirty="0" smtClean="0"/>
              <a:t>  A system of polynomial equations in many variables with integer coefficients.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Output:</a:t>
            </a:r>
            <a:r>
              <a:rPr lang="en-US" dirty="0" smtClean="0"/>
              <a:t>  Check if the system has </a:t>
            </a:r>
            <a:r>
              <a:rPr lang="en-US" dirty="0" smtClean="0">
                <a:solidFill>
                  <a:srgbClr val="CC0000"/>
                </a:solidFill>
              </a:rPr>
              <a:t>integer solutions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Question:</a:t>
            </a:r>
            <a:r>
              <a:rPr lang="en-US" dirty="0" smtClean="0"/>
              <a:t> Is there an algorithm to solve this problem?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505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en-US" sz="2400" baseline="30000" dirty="0" smtClean="0">
                <a:solidFill>
                  <a:srgbClr val="A50021"/>
                </a:solidFill>
              </a:rPr>
              <a:t>2</a:t>
            </a:r>
            <a:r>
              <a:rPr lang="en-US" sz="2400" dirty="0" smtClean="0">
                <a:solidFill>
                  <a:srgbClr val="A50021"/>
                </a:solidFill>
              </a:rPr>
              <a:t>y + 5y</a:t>
            </a:r>
            <a:r>
              <a:rPr lang="en-US" sz="2400" baseline="30000" dirty="0" smtClean="0">
                <a:solidFill>
                  <a:srgbClr val="A50021"/>
                </a:solidFill>
              </a:rPr>
              <a:t>3</a:t>
            </a:r>
            <a:r>
              <a:rPr lang="en-US" sz="2400" dirty="0" smtClean="0">
                <a:solidFill>
                  <a:srgbClr val="A50021"/>
                </a:solidFill>
              </a:rPr>
              <a:t> = 3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en-US" sz="2400" baseline="30000" dirty="0" smtClean="0">
                <a:solidFill>
                  <a:srgbClr val="A50021"/>
                </a:solidFill>
              </a:rPr>
              <a:t>2</a:t>
            </a:r>
            <a:r>
              <a:rPr lang="en-US" sz="2400" dirty="0" smtClean="0">
                <a:solidFill>
                  <a:srgbClr val="A50021"/>
                </a:solidFill>
              </a:rPr>
              <a:t> + z</a:t>
            </a:r>
            <a:r>
              <a:rPr lang="en-US" sz="2400" baseline="30000" dirty="0" smtClean="0">
                <a:solidFill>
                  <a:srgbClr val="A50021"/>
                </a:solidFill>
              </a:rPr>
              <a:t>5</a:t>
            </a:r>
            <a:r>
              <a:rPr lang="en-US" sz="2400" dirty="0" smtClean="0">
                <a:solidFill>
                  <a:srgbClr val="A50021"/>
                </a:solidFill>
              </a:rPr>
              <a:t> – 3y</a:t>
            </a:r>
            <a:r>
              <a:rPr lang="en-US" sz="2400" baseline="30000" dirty="0" smtClean="0">
                <a:solidFill>
                  <a:srgbClr val="A50021"/>
                </a:solidFill>
              </a:rPr>
              <a:t>2 </a:t>
            </a:r>
            <a:r>
              <a:rPr lang="en-US" sz="2400" dirty="0" smtClean="0">
                <a:solidFill>
                  <a:srgbClr val="A50021"/>
                </a:solidFill>
              </a:rPr>
              <a:t>= 0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y</a:t>
            </a:r>
            <a:r>
              <a:rPr lang="en-US" sz="2400" baseline="30000" dirty="0" smtClean="0">
                <a:solidFill>
                  <a:srgbClr val="A50021"/>
                </a:solidFill>
              </a:rPr>
              <a:t>2 </a:t>
            </a:r>
            <a:r>
              <a:rPr lang="en-US" sz="2400" dirty="0" smtClean="0">
                <a:solidFill>
                  <a:srgbClr val="A50021"/>
                </a:solidFill>
              </a:rPr>
              <a:t>– 4z</a:t>
            </a:r>
            <a:r>
              <a:rPr lang="en-US" sz="2400" baseline="30000" dirty="0" smtClean="0">
                <a:solidFill>
                  <a:srgbClr val="A50021"/>
                </a:solidFill>
              </a:rPr>
              <a:t>6 </a:t>
            </a:r>
            <a:r>
              <a:rPr lang="en-US" sz="2400" dirty="0" smtClean="0">
                <a:solidFill>
                  <a:srgbClr val="A50021"/>
                </a:solidFill>
              </a:rPr>
              <a:t>= 0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800600" y="3581400"/>
            <a:ext cx="688848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42788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Integer solutions for x, y, z?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577209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A question posed by David Hilbert in 1900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Computational limitations of TM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The problem, Solving Diophantine equations,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be solved by any Turing machines (no matter how much time &amp; space we allow).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Computational limitations of TM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The problem, Solving Diophantine equations,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be solved by any Turing machines (no matter how much time &amp; space we allow).</a:t>
            </a:r>
          </a:p>
          <a:p>
            <a:r>
              <a:rPr lang="en-US" dirty="0" smtClean="0"/>
              <a:t>Such problems are known as </a:t>
            </a:r>
            <a:r>
              <a:rPr lang="en-US" dirty="0" err="1" smtClean="0">
                <a:solidFill>
                  <a:srgbClr val="CC0000"/>
                </a:solidFill>
              </a:rPr>
              <a:t>undecidable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problems. There are many other examples.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Computational limitations of TM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The problem, Solving Diophantine equations,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be solved by any Turing machines (no matter how much time &amp; space we allow).</a:t>
            </a:r>
          </a:p>
          <a:p>
            <a:r>
              <a:rPr lang="en-US" dirty="0" smtClean="0"/>
              <a:t>Such problems are known as </a:t>
            </a:r>
            <a:r>
              <a:rPr lang="en-US" dirty="0" err="1" smtClean="0">
                <a:solidFill>
                  <a:srgbClr val="CC0000"/>
                </a:solidFill>
              </a:rPr>
              <a:t>undecidable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problems. There are many other examples.</a:t>
            </a:r>
          </a:p>
          <a:p>
            <a:endParaRPr lang="en-US" dirty="0" smtClean="0"/>
          </a:p>
          <a:p>
            <a:r>
              <a:rPr lang="en-US" dirty="0" smtClean="0"/>
              <a:t>For the rest of this talk, we’ll restrict our attention to computable (or decidable) problems.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Computational limitations of TM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The problem, Solving Diophantine equations,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be solved by any Turing machines (no matter how much time &amp; space we allow).</a:t>
            </a:r>
          </a:p>
          <a:p>
            <a:r>
              <a:rPr lang="en-US" dirty="0" smtClean="0"/>
              <a:t>Such problems are known as </a:t>
            </a:r>
            <a:r>
              <a:rPr lang="en-US" dirty="0" err="1" smtClean="0">
                <a:solidFill>
                  <a:srgbClr val="CC0000"/>
                </a:solidFill>
              </a:rPr>
              <a:t>undecidable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problems. There are many other examples.</a:t>
            </a:r>
          </a:p>
          <a:p>
            <a:endParaRPr lang="en-US" dirty="0" smtClean="0"/>
          </a:p>
          <a:p>
            <a:r>
              <a:rPr lang="en-US" dirty="0" smtClean="0"/>
              <a:t>For the rest of this talk, we’ll restrict our attention to computable (or decidable) problems.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5715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Good idea to have a list of computable problems in mind!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	Problem set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Multiplication</a:t>
            </a:r>
            <a:r>
              <a:rPr lang="en-US" dirty="0" smtClean="0"/>
              <a:t>: Given two integers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C00000"/>
                </a:solidFill>
              </a:rPr>
              <a:t>b</a:t>
            </a:r>
            <a:r>
              <a:rPr lang="en-US" dirty="0" smtClean="0"/>
              <a:t> compute </a:t>
            </a:r>
            <a:r>
              <a:rPr lang="en-US" dirty="0" err="1" smtClean="0">
                <a:solidFill>
                  <a:srgbClr val="C00000"/>
                </a:solidFill>
              </a:rPr>
              <a:t>ab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	Problem set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Multiplication</a:t>
            </a:r>
            <a:r>
              <a:rPr lang="en-US" dirty="0" smtClean="0"/>
              <a:t>: Given two integers </a:t>
            </a:r>
            <a:r>
              <a:rPr lang="en-US" dirty="0" smtClean="0">
                <a:solidFill>
                  <a:srgbClr val="CC0000"/>
                </a:solidFill>
              </a:rPr>
              <a:t>a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CC0000"/>
                </a:solidFill>
              </a:rPr>
              <a:t>b</a:t>
            </a:r>
            <a:r>
              <a:rPr lang="en-US" dirty="0" smtClean="0"/>
              <a:t> compute </a:t>
            </a:r>
            <a:r>
              <a:rPr lang="en-US" dirty="0" err="1" smtClean="0">
                <a:solidFill>
                  <a:srgbClr val="CC0000"/>
                </a:solidFill>
              </a:rPr>
              <a:t>ab</a:t>
            </a:r>
            <a:endParaRPr lang="en-US" dirty="0" smtClean="0">
              <a:solidFill>
                <a:srgbClr val="CC0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Solving linear system</a:t>
            </a:r>
            <a:r>
              <a:rPr lang="en-US" dirty="0" smtClean="0"/>
              <a:t>: Solve a system of </a:t>
            </a:r>
            <a:r>
              <a:rPr lang="en-US" dirty="0" smtClean="0">
                <a:solidFill>
                  <a:srgbClr val="CC0000"/>
                </a:solidFill>
              </a:rPr>
              <a:t>m</a:t>
            </a:r>
            <a:r>
              <a:rPr lang="en-US" dirty="0" smtClean="0"/>
              <a:t> linear equations in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variables over </a:t>
            </a:r>
            <a:r>
              <a:rPr lang="en-US" b="1" dirty="0" err="1" smtClean="0"/>
              <a:t>rationals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	Problem set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Multiplication</a:t>
            </a:r>
            <a:r>
              <a:rPr lang="en-US" dirty="0" smtClean="0"/>
              <a:t>: Given two integers </a:t>
            </a:r>
            <a:r>
              <a:rPr lang="en-US" dirty="0" smtClean="0">
                <a:solidFill>
                  <a:srgbClr val="CC0000"/>
                </a:solidFill>
              </a:rPr>
              <a:t>a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CC0000"/>
                </a:solidFill>
              </a:rPr>
              <a:t>b</a:t>
            </a:r>
            <a:r>
              <a:rPr lang="en-US" dirty="0" smtClean="0"/>
              <a:t> compute </a:t>
            </a:r>
            <a:r>
              <a:rPr lang="en-US" dirty="0" err="1" smtClean="0">
                <a:solidFill>
                  <a:srgbClr val="CC0000"/>
                </a:solidFill>
              </a:rPr>
              <a:t>ab</a:t>
            </a:r>
            <a:endParaRPr lang="en-US" dirty="0" smtClean="0">
              <a:solidFill>
                <a:srgbClr val="CC0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Solving linear system</a:t>
            </a:r>
            <a:r>
              <a:rPr lang="en-US" dirty="0" smtClean="0"/>
              <a:t>: Solve a system of </a:t>
            </a:r>
            <a:r>
              <a:rPr lang="en-US" dirty="0" smtClean="0">
                <a:solidFill>
                  <a:srgbClr val="CC0000"/>
                </a:solidFill>
              </a:rPr>
              <a:t>m</a:t>
            </a:r>
            <a:r>
              <a:rPr lang="en-US" dirty="0" smtClean="0"/>
              <a:t> linear equations in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variables over </a:t>
            </a:r>
            <a:r>
              <a:rPr lang="en-US" b="1" dirty="0" err="1" smtClean="0"/>
              <a:t>rationals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100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A50021"/>
                </a:solidFill>
              </a:rPr>
              <a:t>1.5x +    0.5y  –       z  = 1.25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    x +       2y               = 0.25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  2x  -  0.33y  +  0.7z  = 2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257800" y="3886200"/>
            <a:ext cx="381000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4648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rational solutions for x, y, z?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	Problem set 1 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Shortest path</a:t>
            </a:r>
            <a:r>
              <a:rPr lang="en-US" dirty="0" smtClean="0"/>
              <a:t>: Given a weighted graph and two vertices s &amp; t, find the shortest path from s to 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Computational Complexity?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Study of the amount of </a:t>
            </a:r>
            <a:r>
              <a:rPr lang="en-US" sz="2800" dirty="0" smtClean="0">
                <a:solidFill>
                  <a:srgbClr val="CC0000"/>
                </a:solidFill>
              </a:rPr>
              <a:t>resources</a:t>
            </a:r>
            <a:r>
              <a:rPr lang="en-US" sz="2800" dirty="0" smtClean="0"/>
              <a:t> required by an </a:t>
            </a:r>
            <a:r>
              <a:rPr lang="en-US" sz="2800" dirty="0" smtClean="0">
                <a:solidFill>
                  <a:srgbClr val="CC0000"/>
                </a:solidFill>
              </a:rPr>
              <a:t>algorithm</a:t>
            </a:r>
            <a:r>
              <a:rPr lang="en-US" sz="2800" dirty="0" smtClean="0"/>
              <a:t> to solve a </a:t>
            </a:r>
            <a:r>
              <a:rPr lang="en-US" sz="2800" dirty="0" smtClean="0">
                <a:solidFill>
                  <a:srgbClr val="CC0000"/>
                </a:solidFill>
              </a:rPr>
              <a:t>problem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143500" y="27813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62600" y="3200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9342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1200" y="36576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99"/>
                </a:solidFill>
              </a:rPr>
              <a:t>  Time (bit operations)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 Space (bits)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 Randomness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rgbClr val="003399"/>
                </a:solidFill>
              </a:rPr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 Communications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	Problem set 1 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Shortest path</a:t>
            </a:r>
            <a:r>
              <a:rPr lang="en-US" dirty="0" smtClean="0"/>
              <a:t>: Given a weighted graph and two vertices s &amp; t, find the shortest path from s to 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Maximum matching</a:t>
            </a:r>
            <a:r>
              <a:rPr lang="en-US" dirty="0" smtClean="0"/>
              <a:t>: Given a graph, find a maximum matching.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971800" y="49072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54406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11881" y="42672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49530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54864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26281" y="49072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9600" y="42214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64281" y="59740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40681" y="53644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40681" y="47244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02481" y="59740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26281" y="54864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7" name="Straight Connector 16"/>
          <p:cNvCxnSpPr>
            <a:stCxn id="9" idx="3"/>
            <a:endCxn id="6" idx="3"/>
          </p:cNvCxnSpPr>
          <p:nvPr/>
        </p:nvCxnSpPr>
        <p:spPr>
          <a:xfrm rot="5400000" flipH="1">
            <a:off x="3766895" y="4234105"/>
            <a:ext cx="640081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0"/>
            <a:endCxn id="6" idx="2"/>
          </p:cNvCxnSpPr>
          <p:nvPr/>
        </p:nvCxnSpPr>
        <p:spPr>
          <a:xfrm rot="5400000" flipH="1" flipV="1">
            <a:off x="3032760" y="4328161"/>
            <a:ext cx="579121" cy="579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7"/>
            <a:endCxn id="7" idx="2"/>
          </p:cNvCxnSpPr>
          <p:nvPr/>
        </p:nvCxnSpPr>
        <p:spPr>
          <a:xfrm rot="16200000" flipH="1">
            <a:off x="3360420" y="4640580"/>
            <a:ext cx="88824" cy="657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5" idx="0"/>
          </p:cNvCxnSpPr>
          <p:nvPr/>
        </p:nvCxnSpPr>
        <p:spPr>
          <a:xfrm rot="5400000">
            <a:off x="2827020" y="5234940"/>
            <a:ext cx="4114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6"/>
            <a:endCxn id="7" idx="2"/>
          </p:cNvCxnSpPr>
          <p:nvPr/>
        </p:nvCxnSpPr>
        <p:spPr>
          <a:xfrm flipV="1">
            <a:off x="3093719" y="5013960"/>
            <a:ext cx="640081" cy="487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11" idx="4"/>
          </p:cNvCxnSpPr>
          <p:nvPr/>
        </p:nvCxnSpPr>
        <p:spPr>
          <a:xfrm rot="16200000" flipH="1">
            <a:off x="3162300" y="5433059"/>
            <a:ext cx="533400" cy="792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  <a:endCxn id="8" idx="0"/>
          </p:cNvCxnSpPr>
          <p:nvPr/>
        </p:nvCxnSpPr>
        <p:spPr>
          <a:xfrm rot="5400000">
            <a:off x="3601644" y="5250180"/>
            <a:ext cx="429336" cy="43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5"/>
            <a:endCxn id="15" idx="2"/>
          </p:cNvCxnSpPr>
          <p:nvPr/>
        </p:nvCxnSpPr>
        <p:spPr>
          <a:xfrm rot="5400000" flipH="1" flipV="1">
            <a:off x="4160520" y="5224703"/>
            <a:ext cx="43104" cy="688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5"/>
            <a:endCxn id="14" idx="0"/>
          </p:cNvCxnSpPr>
          <p:nvPr/>
        </p:nvCxnSpPr>
        <p:spPr>
          <a:xfrm rot="16200000" flipH="1">
            <a:off x="3792144" y="5102783"/>
            <a:ext cx="917017" cy="825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6"/>
            <a:endCxn id="10" idx="3"/>
          </p:cNvCxnSpPr>
          <p:nvPr/>
        </p:nvCxnSpPr>
        <p:spPr>
          <a:xfrm flipV="1">
            <a:off x="3855719" y="4325545"/>
            <a:ext cx="581736" cy="688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6"/>
            <a:endCxn id="13" idx="0"/>
          </p:cNvCxnSpPr>
          <p:nvPr/>
        </p:nvCxnSpPr>
        <p:spPr>
          <a:xfrm flipV="1">
            <a:off x="4648200" y="4724400"/>
            <a:ext cx="853441" cy="243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4"/>
            <a:endCxn id="12" idx="2"/>
          </p:cNvCxnSpPr>
          <p:nvPr/>
        </p:nvCxnSpPr>
        <p:spPr>
          <a:xfrm rot="16200000" flipH="1">
            <a:off x="4815841" y="4800600"/>
            <a:ext cx="396241" cy="85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3" idx="4"/>
            <a:endCxn id="12" idx="4"/>
          </p:cNvCxnSpPr>
          <p:nvPr/>
        </p:nvCxnSpPr>
        <p:spPr>
          <a:xfrm rot="5400000">
            <a:off x="5181601" y="5166359"/>
            <a:ext cx="640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	Problem set 1 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Shortest path</a:t>
            </a:r>
            <a:r>
              <a:rPr lang="en-US" dirty="0" smtClean="0"/>
              <a:t>: Given a weighted graph and two vertices s &amp; t, find the shortest path from s to 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Maximum matching</a:t>
            </a:r>
            <a:r>
              <a:rPr lang="en-US" dirty="0" smtClean="0"/>
              <a:t>: Given a graph, find a maximum matching.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971800" y="49072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54406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11881" y="42672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49530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33800" y="54864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26281" y="49072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9600" y="42214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64281" y="59740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40681" y="53644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40681" y="47244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02481" y="5974081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26281" y="5486400"/>
            <a:ext cx="121919" cy="1219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7" name="Straight Connector 16"/>
          <p:cNvCxnSpPr>
            <a:stCxn id="9" idx="3"/>
            <a:endCxn id="6" idx="3"/>
          </p:cNvCxnSpPr>
          <p:nvPr/>
        </p:nvCxnSpPr>
        <p:spPr>
          <a:xfrm rot="5400000" flipH="1">
            <a:off x="3766895" y="4234105"/>
            <a:ext cx="640081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0"/>
            <a:endCxn id="6" idx="2"/>
          </p:cNvCxnSpPr>
          <p:nvPr/>
        </p:nvCxnSpPr>
        <p:spPr>
          <a:xfrm rot="5400000" flipH="1" flipV="1">
            <a:off x="3032760" y="4328161"/>
            <a:ext cx="579121" cy="579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7"/>
            <a:endCxn id="7" idx="2"/>
          </p:cNvCxnSpPr>
          <p:nvPr/>
        </p:nvCxnSpPr>
        <p:spPr>
          <a:xfrm rot="16200000" flipH="1">
            <a:off x="3360420" y="4640580"/>
            <a:ext cx="88824" cy="657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5" idx="0"/>
          </p:cNvCxnSpPr>
          <p:nvPr/>
        </p:nvCxnSpPr>
        <p:spPr>
          <a:xfrm rot="5400000">
            <a:off x="2827020" y="5234940"/>
            <a:ext cx="4114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6"/>
            <a:endCxn id="7" idx="2"/>
          </p:cNvCxnSpPr>
          <p:nvPr/>
        </p:nvCxnSpPr>
        <p:spPr>
          <a:xfrm flipV="1">
            <a:off x="3093719" y="5013960"/>
            <a:ext cx="640081" cy="487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11" idx="4"/>
          </p:cNvCxnSpPr>
          <p:nvPr/>
        </p:nvCxnSpPr>
        <p:spPr>
          <a:xfrm rot="16200000" flipH="1">
            <a:off x="3162300" y="5433059"/>
            <a:ext cx="533400" cy="792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5"/>
            <a:endCxn id="8" idx="0"/>
          </p:cNvCxnSpPr>
          <p:nvPr/>
        </p:nvCxnSpPr>
        <p:spPr>
          <a:xfrm rot="5400000">
            <a:off x="3601644" y="5250180"/>
            <a:ext cx="429336" cy="43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5"/>
            <a:endCxn id="15" idx="2"/>
          </p:cNvCxnSpPr>
          <p:nvPr/>
        </p:nvCxnSpPr>
        <p:spPr>
          <a:xfrm rot="5400000" flipH="1" flipV="1">
            <a:off x="4160520" y="5224703"/>
            <a:ext cx="43104" cy="688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7" idx="5"/>
            <a:endCxn id="14" idx="0"/>
          </p:cNvCxnSpPr>
          <p:nvPr/>
        </p:nvCxnSpPr>
        <p:spPr>
          <a:xfrm rot="16200000" flipH="1">
            <a:off x="3792144" y="5102783"/>
            <a:ext cx="917017" cy="825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6"/>
            <a:endCxn id="10" idx="3"/>
          </p:cNvCxnSpPr>
          <p:nvPr/>
        </p:nvCxnSpPr>
        <p:spPr>
          <a:xfrm flipV="1">
            <a:off x="3855719" y="4325545"/>
            <a:ext cx="581736" cy="688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6"/>
            <a:endCxn id="13" idx="0"/>
          </p:cNvCxnSpPr>
          <p:nvPr/>
        </p:nvCxnSpPr>
        <p:spPr>
          <a:xfrm flipV="1">
            <a:off x="4648200" y="4724400"/>
            <a:ext cx="853441" cy="243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4"/>
            <a:endCxn id="12" idx="2"/>
          </p:cNvCxnSpPr>
          <p:nvPr/>
        </p:nvCxnSpPr>
        <p:spPr>
          <a:xfrm rot="16200000" flipH="1">
            <a:off x="4815841" y="4800600"/>
            <a:ext cx="396241" cy="85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3" idx="4"/>
            <a:endCxn id="12" idx="4"/>
          </p:cNvCxnSpPr>
          <p:nvPr/>
        </p:nvCxnSpPr>
        <p:spPr>
          <a:xfrm rot="5400000">
            <a:off x="5181601" y="5166359"/>
            <a:ext cx="640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 rot="1891777" flipV="1">
            <a:off x="2955626" y="5776685"/>
            <a:ext cx="91098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2936769">
            <a:off x="3581400" y="5516881"/>
            <a:ext cx="1371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19010921">
            <a:off x="2971800" y="4572000"/>
            <a:ext cx="838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 flipV="1">
            <a:off x="3810000" y="5562599"/>
            <a:ext cx="685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1470602">
            <a:off x="4648200" y="5212081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895600" y="6248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002060"/>
                </a:solidFill>
              </a:rPr>
              <a:t>Matching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 Problem set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Vertex cover</a:t>
            </a:r>
            <a:r>
              <a:rPr lang="en-US" dirty="0" smtClean="0"/>
              <a:t>: Given a graph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dirty="0" smtClean="0"/>
              <a:t> and an integer 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  <a:r>
              <a:rPr lang="en-US" dirty="0" smtClean="0"/>
              <a:t>, check if there’s a set of </a:t>
            </a:r>
            <a:r>
              <a:rPr lang="en-US" dirty="0" smtClean="0">
                <a:solidFill>
                  <a:srgbClr val="A50021"/>
                </a:solidFill>
              </a:rPr>
              <a:t>k</a:t>
            </a:r>
            <a:r>
              <a:rPr lang="en-US" dirty="0" smtClean="0"/>
              <a:t> vertices that covers all the edges.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362200" y="3810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3276600"/>
            <a:ext cx="1524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76600" y="4038600"/>
            <a:ext cx="1524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5257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0600" y="5257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33800" y="4724400"/>
            <a:ext cx="1524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4876800"/>
            <a:ext cx="1524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3400" y="4267200"/>
            <a:ext cx="152400" cy="1524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0" y="3810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5"/>
            <a:endCxn id="6" idx="2"/>
          </p:cNvCxnSpPr>
          <p:nvPr/>
        </p:nvCxnSpPr>
        <p:spPr>
          <a:xfrm rot="16200000" flipH="1">
            <a:off x="2797082" y="3635282"/>
            <a:ext cx="174718" cy="784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6" idx="0"/>
          </p:cNvCxnSpPr>
          <p:nvPr/>
        </p:nvCxnSpPr>
        <p:spPr>
          <a:xfrm rot="5400000">
            <a:off x="3048000" y="37338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7"/>
            <a:endCxn id="5" idx="2"/>
          </p:cNvCxnSpPr>
          <p:nvPr/>
        </p:nvCxnSpPr>
        <p:spPr>
          <a:xfrm rot="5400000" flipH="1" flipV="1">
            <a:off x="2644682" y="3200400"/>
            <a:ext cx="479518" cy="784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6"/>
            <a:endCxn id="12" idx="2"/>
          </p:cNvCxnSpPr>
          <p:nvPr/>
        </p:nvCxnSpPr>
        <p:spPr>
          <a:xfrm flipV="1">
            <a:off x="3429000" y="3886200"/>
            <a:ext cx="1905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4"/>
            <a:endCxn id="11" idx="7"/>
          </p:cNvCxnSpPr>
          <p:nvPr/>
        </p:nvCxnSpPr>
        <p:spPr>
          <a:xfrm rot="16200000" flipH="1">
            <a:off x="3863882" y="3679918"/>
            <a:ext cx="98518" cy="1120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7"/>
            <a:endCxn id="12" idx="3"/>
          </p:cNvCxnSpPr>
          <p:nvPr/>
        </p:nvCxnSpPr>
        <p:spPr>
          <a:xfrm rot="5400000" flipH="1" flipV="1">
            <a:off x="4740182" y="3673382"/>
            <a:ext cx="349436" cy="882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9" idx="4"/>
          </p:cNvCxnSpPr>
          <p:nvPr/>
        </p:nvCxnSpPr>
        <p:spPr>
          <a:xfrm rot="5400000" flipH="1" flipV="1">
            <a:off x="3086100" y="4686300"/>
            <a:ext cx="533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0"/>
            <a:endCxn id="9" idx="0"/>
          </p:cNvCxnSpPr>
          <p:nvPr/>
        </p:nvCxnSpPr>
        <p:spPr>
          <a:xfrm rot="16200000" flipH="1">
            <a:off x="3238500" y="41529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6"/>
            <a:endCxn id="8" idx="7"/>
          </p:cNvCxnSpPr>
          <p:nvPr/>
        </p:nvCxnSpPr>
        <p:spPr>
          <a:xfrm>
            <a:off x="3886200" y="4800600"/>
            <a:ext cx="1044482" cy="47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0"/>
            <a:endCxn id="10" idx="1"/>
          </p:cNvCxnSpPr>
          <p:nvPr/>
        </p:nvCxnSpPr>
        <p:spPr>
          <a:xfrm rot="16200000" flipH="1">
            <a:off x="4724400" y="3962400"/>
            <a:ext cx="631918" cy="1241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4"/>
            <a:endCxn id="10" idx="3"/>
          </p:cNvCxnSpPr>
          <p:nvPr/>
        </p:nvCxnSpPr>
        <p:spPr>
          <a:xfrm rot="16200000" flipH="1">
            <a:off x="5013418" y="4359182"/>
            <a:ext cx="1044482" cy="25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0"/>
            <a:endCxn id="10" idx="5"/>
          </p:cNvCxnSpPr>
          <p:nvPr/>
        </p:nvCxnSpPr>
        <p:spPr>
          <a:xfrm rot="5400000" flipH="1" flipV="1">
            <a:off x="5197382" y="4686300"/>
            <a:ext cx="250918" cy="89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43200" y="5955268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Vertex cover of size 5</a:t>
            </a:r>
            <a:endParaRPr lang="en-US" sz="2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Problem set 2 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Boolean 3-satisfiability</a:t>
            </a:r>
            <a:r>
              <a:rPr lang="en-US" dirty="0" smtClean="0"/>
              <a:t>: Given a set of </a:t>
            </a:r>
            <a:r>
              <a:rPr lang="en-US" dirty="0" smtClean="0">
                <a:solidFill>
                  <a:srgbClr val="CC0000"/>
                </a:solidFill>
              </a:rPr>
              <a:t>m</a:t>
            </a:r>
            <a:r>
              <a:rPr lang="en-US" dirty="0" smtClean="0"/>
              <a:t> clauses in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variables check if there’s an assignment that satisfies all the clauses. 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52600" y="33528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A50021"/>
                </a:solidFill>
              </a:rPr>
              <a:t>¬x +  y   +  z + u   = 1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 smtClean="0">
                <a:solidFill>
                  <a:srgbClr val="A50021"/>
                </a:solidFill>
              </a:rPr>
              <a:t>  x + ¬y  +      ¬u   = 1</a:t>
            </a:r>
          </a:p>
          <a:p>
            <a:endParaRPr lang="en-US" sz="2400" dirty="0">
              <a:solidFill>
                <a:srgbClr val="A50021"/>
              </a:solidFill>
            </a:endParaRPr>
          </a:p>
          <a:p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 smtClean="0">
                <a:solidFill>
                  <a:srgbClr val="A50021"/>
                </a:solidFill>
              </a:rPr>
              <a:t> x + ¬y  +  z          = 1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953000" y="3505200"/>
            <a:ext cx="2286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4114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Boolean solution for </a:t>
            </a:r>
            <a:r>
              <a:rPr lang="en-US" dirty="0" err="1" smtClean="0"/>
              <a:t>x,y,z,u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Problem set 2 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4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Travelling salesman problem</a:t>
            </a:r>
            <a:r>
              <a:rPr lang="en-US" dirty="0" smtClean="0"/>
              <a:t>: Given a list of </a:t>
            </a:r>
            <a:r>
              <a:rPr lang="en-US" dirty="0" err="1" smtClean="0"/>
              <a:t>pairwise</a:t>
            </a:r>
            <a:r>
              <a:rPr lang="en-US" dirty="0" smtClean="0"/>
              <a:t> distances  between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cities, is there a route of length at most </a:t>
            </a:r>
            <a:r>
              <a:rPr lang="en-US" dirty="0" smtClean="0">
                <a:solidFill>
                  <a:srgbClr val="CC0000"/>
                </a:solidFill>
              </a:rPr>
              <a:t>k</a:t>
            </a:r>
            <a:r>
              <a:rPr lang="en-US" dirty="0" smtClean="0"/>
              <a:t> that travels through all of them?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    Problem set 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Smallest Boolean circuit</a:t>
            </a:r>
            <a:r>
              <a:rPr lang="en-US" dirty="0" smtClean="0"/>
              <a:t>: Find the smallest Boolean circuit equivalent to a given Boolean circuit.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0" y="2667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99"/>
                </a:solidFill>
              </a:rPr>
              <a:t>(VLSI design)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    Problem set 3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Smallest Boolean circuit</a:t>
            </a:r>
            <a:r>
              <a:rPr lang="en-US" dirty="0" smtClean="0"/>
              <a:t>: Find the smallest Boolean circuit equivalent to a given Boolean circuit.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Number of Cycles</a:t>
            </a:r>
            <a:r>
              <a:rPr lang="en-US" dirty="0" smtClean="0"/>
              <a:t>: Given a directed graph G, count the number of simple cycles in G.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0" y="2667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3399"/>
                </a:solidFill>
              </a:rPr>
              <a:t>(VLSI design)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  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37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flipH="1">
            <a:off x="609598" y="1981200"/>
            <a:ext cx="7924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33CC"/>
                </a:solidFill>
              </a:rPr>
              <a:t>Which of the problems in Set 1, 2 and 3 can be solved efficiently?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  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37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flipH="1">
            <a:off x="609598" y="1981200"/>
            <a:ext cx="7924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33CC"/>
                </a:solidFill>
              </a:rPr>
              <a:t>Which of the problems in Set 1, 2 and 3 can be solved efficiently?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657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need to formalize the notion of </a:t>
            </a:r>
            <a:r>
              <a:rPr lang="en-US" sz="2800" dirty="0" smtClean="0">
                <a:solidFill>
                  <a:srgbClr val="CC0000"/>
                </a:solidFill>
              </a:rPr>
              <a:t>computational efficiency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Defining `Efficiency’: Class 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Polynomial time computation</a:t>
            </a:r>
            <a:r>
              <a:rPr lang="en-US" dirty="0" smtClean="0"/>
              <a:t>: An algorithm runs in polynomial time if for every input of size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the running time of the algorithm is bounded by </a:t>
            </a:r>
            <a:r>
              <a:rPr lang="en-US" dirty="0" err="1" smtClean="0">
                <a:solidFill>
                  <a:srgbClr val="CC0000"/>
                </a:solidFill>
              </a:rPr>
              <a:t>n</a:t>
            </a:r>
            <a:r>
              <a:rPr lang="en-US" baseline="30000" dirty="0" err="1" smtClean="0">
                <a:solidFill>
                  <a:srgbClr val="CC0000"/>
                </a:solidFill>
              </a:rPr>
              <a:t>c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CC0000"/>
                </a:solidFill>
              </a:rPr>
              <a:t>c</a:t>
            </a:r>
            <a:r>
              <a:rPr lang="en-US" dirty="0" smtClean="0"/>
              <a:t> is a constant independent of the input.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52600" y="44196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 may vary from one algorithm to the other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Computational Complexity?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Study of the amount of </a:t>
            </a:r>
            <a:r>
              <a:rPr lang="en-US" sz="2800" dirty="0" smtClean="0">
                <a:solidFill>
                  <a:srgbClr val="CC0000"/>
                </a:solidFill>
              </a:rPr>
              <a:t>resources</a:t>
            </a:r>
            <a:r>
              <a:rPr lang="en-US" sz="2800" dirty="0" smtClean="0"/>
              <a:t> required by an </a:t>
            </a:r>
            <a:r>
              <a:rPr lang="en-US" sz="2800" dirty="0" smtClean="0">
                <a:solidFill>
                  <a:srgbClr val="CC0000"/>
                </a:solidFill>
              </a:rPr>
              <a:t>algorithm</a:t>
            </a:r>
            <a:r>
              <a:rPr lang="en-US" sz="2800" dirty="0" smtClean="0"/>
              <a:t> to solve a </a:t>
            </a:r>
            <a:r>
              <a:rPr lang="en-US" sz="2800" dirty="0" smtClean="0">
                <a:solidFill>
                  <a:srgbClr val="CC0000"/>
                </a:solidFill>
              </a:rPr>
              <a:t>problem</a:t>
            </a:r>
            <a:r>
              <a:rPr lang="en-US" sz="2800" dirty="0" smtClean="0"/>
              <a:t>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000" y="3124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3505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2200" y="32766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3399"/>
                </a:solidFill>
              </a:rPr>
              <a:t>Mathematically formalized as Turing Machines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Why `polynomial time’?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066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33CC"/>
                </a:solidFill>
              </a:rPr>
              <a:t>All computational models that are `equivalent’ to Turing machines, reduce to each other in polynomial time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4114800" y="3200400"/>
            <a:ext cx="304800" cy="11430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623137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 can solve one problem in one computational model, you can also solve it any other  `equivalent’ computational model with just a </a:t>
            </a:r>
            <a:r>
              <a:rPr lang="en-US" sz="2000" b="1" dirty="0" smtClean="0"/>
              <a:t>polynomial slow down</a:t>
            </a:r>
            <a:r>
              <a:rPr lang="en-US" sz="2000" dirty="0" smtClean="0"/>
              <a:t> in the running time of the algorithm.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Problems in class 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"/>
          </a:xfrm>
        </p:spPr>
        <p:txBody>
          <a:bodyPr/>
          <a:lstStyle/>
          <a:p>
            <a:r>
              <a:rPr lang="en-US" dirty="0" smtClean="0"/>
              <a:t>All the problems in Set 1: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464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Integer Multiplication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Solving linear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Shortest path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Maximum matching 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be solved in polynomial time.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	 Problems in class 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"/>
          </a:xfrm>
        </p:spPr>
        <p:txBody>
          <a:bodyPr/>
          <a:lstStyle/>
          <a:p>
            <a:r>
              <a:rPr lang="en-US" dirty="0" smtClean="0"/>
              <a:t>All the problems in Set 1: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632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Integer Multiplication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Solving linear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Shortest path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Maximum matching  </a:t>
            </a:r>
            <a:r>
              <a:rPr lang="en-US" sz="2800" dirty="0" smtClean="0">
                <a:solidFill>
                  <a:srgbClr val="7030A0"/>
                </a:solidFill>
              </a:rPr>
              <a:t>(Edmonds 1965)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be solved in polynomial time.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Are all computable problems in 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smtClean="0">
                <a:solidFill>
                  <a:srgbClr val="FF0000"/>
                </a:solidFill>
              </a:rPr>
              <a:t>Certainly not!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Are all computable problems in 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smtClean="0">
                <a:solidFill>
                  <a:srgbClr val="FF0000"/>
                </a:solidFill>
              </a:rPr>
              <a:t>Certainly not!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474893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Ideal membership problem</a:t>
            </a:r>
            <a:r>
              <a:rPr lang="en-US" sz="2800" dirty="0" smtClean="0"/>
              <a:t>: Given multivariate polynomials  </a:t>
            </a:r>
            <a:r>
              <a:rPr lang="en-US" sz="2800" dirty="0" smtClean="0">
                <a:solidFill>
                  <a:srgbClr val="CC0000"/>
                </a:solidFill>
              </a:rPr>
              <a:t>g, 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…., f</a:t>
            </a:r>
            <a:r>
              <a:rPr lang="en-US" sz="2800" baseline="-25000" dirty="0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, check if </a:t>
            </a:r>
            <a:r>
              <a:rPr lang="en-US" sz="2800" b="1" dirty="0" smtClean="0"/>
              <a:t>there exist</a:t>
            </a:r>
            <a:r>
              <a:rPr lang="en-US" sz="2800" dirty="0" smtClean="0"/>
              <a:t> polynomials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smtClean="0"/>
              <a:t>such that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</a:p>
          <a:p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sz="2800" dirty="0" smtClean="0">
                <a:solidFill>
                  <a:srgbClr val="CC0000"/>
                </a:solidFill>
              </a:rPr>
              <a:t>	    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en-US" sz="28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Are all computable problems in 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smtClean="0">
                <a:solidFill>
                  <a:srgbClr val="FF0000"/>
                </a:solidFill>
              </a:rPr>
              <a:t>Certainly not!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474893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Ideal membership problem</a:t>
            </a:r>
            <a:r>
              <a:rPr lang="en-US" sz="2800" dirty="0" smtClean="0"/>
              <a:t>: Given multivariate polynomials  </a:t>
            </a:r>
            <a:r>
              <a:rPr lang="en-US" sz="2800" dirty="0" smtClean="0">
                <a:solidFill>
                  <a:srgbClr val="CC0000"/>
                </a:solidFill>
              </a:rPr>
              <a:t>g, 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…., f</a:t>
            </a:r>
            <a:r>
              <a:rPr lang="en-US" sz="2800" baseline="-25000" dirty="0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, check if </a:t>
            </a:r>
            <a:r>
              <a:rPr lang="en-US" sz="2800" b="1" dirty="0" smtClean="0"/>
              <a:t>there exist</a:t>
            </a:r>
            <a:r>
              <a:rPr lang="en-US" sz="2800" dirty="0" smtClean="0"/>
              <a:t> polynomials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smtClean="0"/>
              <a:t>such that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</a:p>
          <a:p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sz="2800" dirty="0" smtClean="0">
                <a:solidFill>
                  <a:srgbClr val="CC0000"/>
                </a:solidFill>
              </a:rPr>
              <a:t>	    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532953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5050"/>
                </a:solidFill>
              </a:rPr>
              <a:t>IM is not in class P</a:t>
            </a:r>
            <a:endParaRPr lang="en-US" sz="2400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A simpler version of Ideal membership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080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valid set of polynomials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 smtClean="0"/>
              <a:t>is a </a:t>
            </a:r>
            <a:r>
              <a:rPr lang="en-US" sz="2800" b="1" dirty="0" smtClean="0"/>
              <a:t>certificate </a:t>
            </a:r>
            <a:r>
              <a:rPr lang="en-US" sz="2800" dirty="0" smtClean="0"/>
              <a:t>of the fact that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en-US" sz="28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A simpler version of Ideal membership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valid set of polynomials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 smtClean="0"/>
              <a:t>is a </a:t>
            </a:r>
            <a:r>
              <a:rPr lang="en-US" sz="2800" b="1" dirty="0" smtClean="0"/>
              <a:t>certificate </a:t>
            </a:r>
            <a:r>
              <a:rPr lang="en-US" sz="2800" dirty="0" smtClean="0"/>
              <a:t>of the fact that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77405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Simpler  version of IM</a:t>
            </a:r>
            <a:r>
              <a:rPr lang="en-US" sz="2800" dirty="0" smtClean="0"/>
              <a:t>:  Suppose an `alleged certificate’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 is given. Check if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4343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Verification version of IM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A simpler version of Ideal membership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valid set of polynomials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 smtClean="0"/>
              <a:t>is a </a:t>
            </a:r>
            <a:r>
              <a:rPr lang="en-US" sz="2800" b="1" dirty="0" smtClean="0"/>
              <a:t>certificate </a:t>
            </a:r>
            <a:r>
              <a:rPr lang="en-US" sz="2800" dirty="0" smtClean="0"/>
              <a:t>of the fact that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146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Simpler  version of IM</a:t>
            </a:r>
            <a:r>
              <a:rPr lang="en-US" sz="2800" dirty="0" smtClean="0"/>
              <a:t>:  Suppose an `alleged certificate’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 is given. Check if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14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Is this problem easy?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A simpler version of Ideal membership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842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valid set of polynomials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r>
              <a:rPr lang="en-US" sz="2800" dirty="0" smtClean="0"/>
              <a:t>is a </a:t>
            </a:r>
            <a:r>
              <a:rPr lang="en-US" sz="2800" b="1" dirty="0" smtClean="0"/>
              <a:t>certificate </a:t>
            </a:r>
            <a:r>
              <a:rPr lang="en-US" sz="2800" dirty="0" smtClean="0"/>
              <a:t>of the fact that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>
                <a:solidFill>
                  <a:srgbClr val="CC0000"/>
                </a:solidFill>
              </a:rPr>
              <a:t> 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Simpler  version of IM</a:t>
            </a:r>
            <a:r>
              <a:rPr lang="en-US" sz="2800" dirty="0" smtClean="0"/>
              <a:t>:  Suppose an `alleged certificate’ </a:t>
            </a:r>
            <a:r>
              <a:rPr lang="en-US" sz="2800" dirty="0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, …,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 is given. Check if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</a:t>
            </a:r>
            <a:r>
              <a:rPr lang="en-US" sz="2800" dirty="0" smtClean="0">
                <a:solidFill>
                  <a:srgbClr val="CC0000"/>
                </a:solidFill>
              </a:rPr>
              <a:t>g = h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smtClean="0">
                <a:solidFill>
                  <a:srgbClr val="CC0000"/>
                </a:solidFill>
              </a:rPr>
              <a:t>1</a:t>
            </a:r>
            <a:r>
              <a:rPr lang="en-US" sz="2800" dirty="0" smtClean="0">
                <a:solidFill>
                  <a:srgbClr val="CC0000"/>
                </a:solidFill>
              </a:rPr>
              <a:t> + … + </a:t>
            </a:r>
            <a:r>
              <a:rPr lang="en-US" sz="2800" dirty="0" err="1" smtClean="0">
                <a:solidFill>
                  <a:srgbClr val="CC0000"/>
                </a:solidFill>
              </a:rPr>
              <a:t>h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800" dirty="0" err="1" smtClean="0">
                <a:solidFill>
                  <a:srgbClr val="CC0000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CC0000"/>
                </a:solidFill>
              </a:rPr>
              <a:t>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148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Is this problem easy?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800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certificate </a:t>
            </a:r>
            <a:r>
              <a:rPr lang="en-US" sz="2400" dirty="0" smtClean="0">
                <a:solidFill>
                  <a:srgbClr val="CC0000"/>
                </a:solidFill>
              </a:rPr>
              <a:t>h</a:t>
            </a:r>
            <a:r>
              <a:rPr lang="en-US" sz="2400" baseline="-25000" dirty="0" smtClean="0">
                <a:solidFill>
                  <a:srgbClr val="CC0000"/>
                </a:solidFill>
              </a:rPr>
              <a:t>1</a:t>
            </a:r>
            <a:r>
              <a:rPr lang="en-US" sz="2400" dirty="0" smtClean="0">
                <a:solidFill>
                  <a:srgbClr val="CC0000"/>
                </a:solidFill>
              </a:rPr>
              <a:t>, …, </a:t>
            </a:r>
            <a:r>
              <a:rPr lang="en-US" sz="2400" dirty="0" err="1" smtClean="0">
                <a:solidFill>
                  <a:srgbClr val="CC0000"/>
                </a:solidFill>
              </a:rPr>
              <a:t>h</a:t>
            </a:r>
            <a:r>
              <a:rPr lang="en-US" sz="2400" baseline="-25000" dirty="0" err="1" smtClean="0">
                <a:solidFill>
                  <a:srgbClr val="CC0000"/>
                </a:solidFill>
              </a:rPr>
              <a:t>n</a:t>
            </a:r>
            <a:r>
              <a:rPr lang="en-US" sz="2400" dirty="0" smtClean="0"/>
              <a:t> can be </a:t>
            </a:r>
            <a:r>
              <a:rPr lang="en-US" sz="2400" b="1" dirty="0" smtClean="0"/>
              <a:t>much larger </a:t>
            </a:r>
            <a:r>
              <a:rPr lang="en-US" sz="2400" dirty="0" smtClean="0"/>
              <a:t>than the original polynomials </a:t>
            </a:r>
            <a:r>
              <a:rPr lang="en-US" sz="2400" dirty="0" smtClean="0">
                <a:solidFill>
                  <a:srgbClr val="CC0000"/>
                </a:solidFill>
              </a:rPr>
              <a:t>g, f</a:t>
            </a:r>
            <a:r>
              <a:rPr lang="en-US" sz="2400" baseline="-25000" dirty="0" smtClean="0">
                <a:solidFill>
                  <a:srgbClr val="CC0000"/>
                </a:solidFill>
              </a:rPr>
              <a:t>1</a:t>
            </a:r>
            <a:r>
              <a:rPr lang="en-US" sz="2400" dirty="0" smtClean="0">
                <a:solidFill>
                  <a:srgbClr val="CC0000"/>
                </a:solidFill>
              </a:rPr>
              <a:t>, …., f</a:t>
            </a:r>
            <a:r>
              <a:rPr lang="en-US" sz="2400" baseline="-25000" dirty="0" smtClean="0">
                <a:solidFill>
                  <a:srgbClr val="CC0000"/>
                </a:solidFill>
              </a:rPr>
              <a:t>n</a:t>
            </a:r>
            <a:r>
              <a:rPr lang="en-US" sz="2400" dirty="0" smtClean="0"/>
              <a:t> ; implying that verification cannot be done  in time polynomial in the size of </a:t>
            </a:r>
            <a:r>
              <a:rPr lang="en-US" sz="2400" dirty="0" smtClean="0">
                <a:solidFill>
                  <a:srgbClr val="CC0000"/>
                </a:solidFill>
              </a:rPr>
              <a:t>g, f</a:t>
            </a:r>
            <a:r>
              <a:rPr lang="en-US" sz="2400" baseline="-25000" dirty="0" smtClean="0">
                <a:solidFill>
                  <a:srgbClr val="CC0000"/>
                </a:solidFill>
              </a:rPr>
              <a:t>1</a:t>
            </a:r>
            <a:r>
              <a:rPr lang="en-US" sz="2400" dirty="0" smtClean="0">
                <a:solidFill>
                  <a:srgbClr val="CC0000"/>
                </a:solidFill>
              </a:rPr>
              <a:t>, …., f</a:t>
            </a:r>
            <a:r>
              <a:rPr lang="en-US" sz="2400" baseline="-25000" dirty="0" smtClean="0">
                <a:solidFill>
                  <a:srgbClr val="CC0000"/>
                </a:solidFill>
              </a:rPr>
              <a:t>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896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Computational Complexity?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Study of the amount of </a:t>
            </a:r>
            <a:r>
              <a:rPr lang="en-US" sz="2800" dirty="0" smtClean="0">
                <a:solidFill>
                  <a:srgbClr val="CC0000"/>
                </a:solidFill>
              </a:rPr>
              <a:t>resources</a:t>
            </a:r>
            <a:r>
              <a:rPr lang="en-US" sz="2800" dirty="0" smtClean="0"/>
              <a:t> required by an </a:t>
            </a:r>
            <a:r>
              <a:rPr lang="en-US" sz="2800" dirty="0" smtClean="0">
                <a:solidFill>
                  <a:srgbClr val="CC0000"/>
                </a:solidFill>
              </a:rPr>
              <a:t>algorithm</a:t>
            </a:r>
            <a:r>
              <a:rPr lang="en-US" sz="2800" dirty="0" smtClean="0"/>
              <a:t> to solve a </a:t>
            </a:r>
            <a:r>
              <a:rPr lang="en-US" sz="2800" dirty="0" smtClean="0">
                <a:solidFill>
                  <a:srgbClr val="CC0000"/>
                </a:solidFill>
              </a:rPr>
              <a:t>problem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114800" y="3124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71800" y="3505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>
                <a:solidFill>
                  <a:srgbClr val="003399"/>
                </a:solidFill>
              </a:rPr>
              <a:t>Language:   Set of {0,1}* strings.</a:t>
            </a:r>
            <a:endParaRPr lang="en-US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                Class NP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0809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problem is in NP if: 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its solution or </a:t>
            </a:r>
            <a:r>
              <a:rPr lang="en-US" sz="2800" b="1" dirty="0" smtClean="0"/>
              <a:t>certificate size is small</a:t>
            </a:r>
            <a:r>
              <a:rPr lang="en-US" sz="28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solution or certificate </a:t>
            </a:r>
            <a:r>
              <a:rPr lang="en-US" sz="2800" b="1" dirty="0" smtClean="0">
                <a:solidFill>
                  <a:srgbClr val="FF0000"/>
                </a:solidFill>
              </a:rPr>
              <a:t>can be verified efficiently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                Class NP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0809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problem is in NP if: 	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69294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its solution or </a:t>
            </a:r>
            <a:r>
              <a:rPr lang="en-US" sz="2800" b="1" dirty="0" smtClean="0"/>
              <a:t>certificate size is small</a:t>
            </a:r>
            <a:r>
              <a:rPr lang="en-US" sz="28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solution or certificate </a:t>
            </a:r>
            <a:r>
              <a:rPr lang="en-US" sz="2800" b="1" dirty="0" smtClean="0">
                <a:solidFill>
                  <a:srgbClr val="FF0000"/>
                </a:solidFill>
              </a:rPr>
              <a:t>can be verified efficiently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76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Problems in set 2: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8862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Vertex cover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Boolean 3-satisfiability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/>
                </a:solidFill>
              </a:rPr>
              <a:t> Travelling Salesman problem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410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all in class NP.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    The P versus NP question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0809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To summarize,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:  Problems that can be solved efficiently.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NP</a:t>
            </a:r>
            <a:r>
              <a:rPr lang="en-US" sz="2800" dirty="0" smtClean="0"/>
              <a:t>: Problems whose (alleged) solutions can be verified efficiently.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5295900" y="1943100"/>
            <a:ext cx="6858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3657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ust be of size at most polynomial in the input size of the problem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    The P versus NP question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0809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To summarize,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:  Problems that can be solved efficiently.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NP</a:t>
            </a:r>
            <a:r>
              <a:rPr lang="en-US" sz="2800" dirty="0" smtClean="0"/>
              <a:t>: Problems whose (alleged) solutions can be verified efficiently.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657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P versus NP question: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503003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problems with efficiently verifiable solutions be also solved efficiently?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5638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P is in NP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    The P versus NP question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627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NP problems can be solved in </a:t>
            </a:r>
            <a:r>
              <a:rPr lang="en-US" sz="2800" b="1" dirty="0" smtClean="0"/>
              <a:t>exponential time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6286500" y="1333500"/>
            <a:ext cx="6096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895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Simply go over all possible choices of certificates in 2</a:t>
            </a:r>
            <a:r>
              <a:rPr lang="en-US" baseline="30000" dirty="0" smtClean="0"/>
              <a:t>poly(n)</a:t>
            </a:r>
            <a:r>
              <a:rPr lang="en-US" dirty="0" smtClean="0"/>
              <a:t> time.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       The P versus NP question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627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NP problems can be solved in </a:t>
            </a:r>
            <a:r>
              <a:rPr lang="en-US" sz="2800" b="1" dirty="0" smtClean="0"/>
              <a:t>exponential time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124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P versus NP question: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886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exponential search for solution be avoided?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Philosophical implications of P </a:t>
            </a:r>
            <a:r>
              <a:rPr lang="en-US" sz="4500" dirty="0" err="1" smtClean="0"/>
              <a:t>vs</a:t>
            </a:r>
            <a:r>
              <a:rPr lang="en-US" sz="4500" dirty="0" smtClean="0"/>
              <a:t> NP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276600"/>
          </a:xfrm>
        </p:spPr>
        <p:txBody>
          <a:bodyPr/>
          <a:lstStyle/>
          <a:p>
            <a:r>
              <a:rPr lang="en-US" sz="2800" dirty="0" smtClean="0"/>
              <a:t>A proof (solution or certificate) of a mathematical theorem is easier to verify that to actually prove (</a:t>
            </a:r>
            <a:r>
              <a:rPr lang="en-US" sz="2800" dirty="0" err="1" smtClean="0"/>
              <a:t>i.e</a:t>
            </a:r>
            <a:r>
              <a:rPr lang="en-US" sz="2800" dirty="0" smtClean="0"/>
              <a:t> find a solution to) the theorem. </a:t>
            </a:r>
          </a:p>
          <a:p>
            <a:endParaRPr lang="en-US" sz="2800" dirty="0" smtClean="0"/>
          </a:p>
          <a:p>
            <a:r>
              <a:rPr lang="en-US" sz="2800" dirty="0" smtClean="0"/>
              <a:t>If </a:t>
            </a:r>
            <a:r>
              <a:rPr lang="en-US" sz="2800" dirty="0" smtClean="0">
                <a:solidFill>
                  <a:srgbClr val="0070C0"/>
                </a:solidFill>
              </a:rPr>
              <a:t>P = NP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smtClean="0"/>
              <a:t>then in principle computers can replace mathematicians some day!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Notion of NP-completeness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32766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NP-complete problems </a:t>
            </a:r>
            <a:r>
              <a:rPr lang="en-US" sz="2800" dirty="0" smtClean="0"/>
              <a:t>        hardest problems in NP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3400" y="213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Notion of NP-completeness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32766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NP-complete problems </a:t>
            </a:r>
            <a:r>
              <a:rPr lang="en-US" sz="2800" dirty="0" smtClean="0"/>
              <a:t>        hardest problems in NP</a:t>
            </a:r>
          </a:p>
          <a:p>
            <a:endParaRPr lang="en-US" sz="2800" dirty="0" smtClean="0"/>
          </a:p>
          <a:p>
            <a:r>
              <a:rPr lang="en-US" sz="2800" dirty="0" smtClean="0"/>
              <a:t>A problem L in NP is NP-complete if a polynomial time algorithm for L implies a polynomial time algorithm for every other problem in NP.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3400" y="213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Notion of NP-completeness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34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NP-complete problems </a:t>
            </a:r>
            <a:r>
              <a:rPr lang="en-US" sz="2800" dirty="0" smtClean="0"/>
              <a:t>        hardest problems in NP</a:t>
            </a:r>
          </a:p>
          <a:p>
            <a:endParaRPr lang="en-US" sz="2800" dirty="0" smtClean="0"/>
          </a:p>
          <a:p>
            <a:r>
              <a:rPr lang="en-US" sz="2800" dirty="0" smtClean="0"/>
              <a:t>A problem L in NP is NP-complete if a polynomial time algorithm for L implies a polynomial time algorithm for every other problem in NP.</a:t>
            </a:r>
          </a:p>
          <a:p>
            <a:endParaRPr lang="en-US" sz="2800" dirty="0" smtClean="0"/>
          </a:p>
          <a:p>
            <a:r>
              <a:rPr lang="en-US" sz="2800" dirty="0" smtClean="0"/>
              <a:t>All the problems in set 2 are NP-complete!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43400" y="21320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/>
          <p:cNvSpPr/>
          <p:nvPr/>
        </p:nvSpPr>
        <p:spPr>
          <a:xfrm rot="5400000">
            <a:off x="2324100" y="3695700"/>
            <a:ext cx="457200" cy="3581400"/>
          </a:xfrm>
          <a:prstGeom prst="rightBrace">
            <a:avLst>
              <a:gd name="adj1" fmla="val 845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715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along with thousands of other problems!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Turing Machines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524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812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14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480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244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388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Problems in NP but not in NPC U P?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76600"/>
          </a:xfrm>
        </p:spPr>
        <p:txBody>
          <a:bodyPr/>
          <a:lstStyle/>
          <a:p>
            <a:r>
              <a:rPr lang="en-US" dirty="0" smtClean="0"/>
              <a:t>Are there problems in NP which are neither NP-complete nor in P?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Problems in NP but not in NPC U P?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495800"/>
          </a:xfrm>
        </p:spPr>
        <p:txBody>
          <a:bodyPr/>
          <a:lstStyle/>
          <a:p>
            <a:r>
              <a:rPr lang="en-US" dirty="0" smtClean="0"/>
              <a:t>Are there problems in NP which are neither NP-complete nor in P?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Yes, if P ≠ NP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3581400"/>
            <a:ext cx="2286000" cy="2743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3733800"/>
            <a:ext cx="1219200" cy="11430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0" y="41148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NPC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3733800" y="5029200"/>
            <a:ext cx="1752600" cy="1066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5360313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</a:t>
            </a:r>
            <a:endParaRPr lang="en-U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7244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Ladner’s</a:t>
            </a:r>
            <a:r>
              <a:rPr lang="en-US" sz="2000" dirty="0" smtClean="0">
                <a:solidFill>
                  <a:srgbClr val="7030A0"/>
                </a:solidFill>
              </a:rPr>
              <a:t> theorem   (1975)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Natural problems in NP / (NPC U P)?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76600"/>
          </a:xfrm>
        </p:spPr>
        <p:txBody>
          <a:bodyPr/>
          <a:lstStyle/>
          <a:p>
            <a:r>
              <a:rPr lang="en-US" dirty="0" smtClean="0"/>
              <a:t>Are there natural examples of problems which are neither NP-complete nor in P?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Natural problems in NP / (NPC U P)?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76600"/>
          </a:xfrm>
        </p:spPr>
        <p:txBody>
          <a:bodyPr/>
          <a:lstStyle/>
          <a:p>
            <a:r>
              <a:rPr lang="en-US" dirty="0" smtClean="0"/>
              <a:t>Are there natural examples of problems which are neither NP-complete nor in P?</a:t>
            </a:r>
          </a:p>
          <a:p>
            <a:endParaRPr lang="en-US" dirty="0" smtClean="0"/>
          </a:p>
          <a:p>
            <a:r>
              <a:rPr lang="en-US" dirty="0" smtClean="0"/>
              <a:t>No one knows yet as that would imply P ≠ NP.</a:t>
            </a:r>
          </a:p>
          <a:p>
            <a:endParaRPr lang="en-US" dirty="0" smtClean="0"/>
          </a:p>
          <a:p>
            <a:r>
              <a:rPr lang="en-US" dirty="0" smtClean="0"/>
              <a:t>Some researchers suspect that </a:t>
            </a:r>
            <a:r>
              <a:rPr lang="en-US" dirty="0" smtClean="0">
                <a:solidFill>
                  <a:srgbClr val="0070C0"/>
                </a:solidFill>
              </a:rPr>
              <a:t>graph isomorphism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integer factoring </a:t>
            </a:r>
            <a:r>
              <a:rPr lang="en-US" dirty="0" smtClean="0"/>
              <a:t>could be examples of such problems.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Graph Isomorphism problem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76600"/>
          </a:xfrm>
        </p:spPr>
        <p:txBody>
          <a:bodyPr/>
          <a:lstStyle/>
          <a:p>
            <a:r>
              <a:rPr lang="en-US" dirty="0" smtClean="0"/>
              <a:t>Given two directed graphs G and H on the same vertex set V, check if there exist a permutation </a:t>
            </a:r>
            <a:r>
              <a:rPr lang="az-Cyrl-AZ" b="1" dirty="0" smtClean="0"/>
              <a:t>л</a:t>
            </a:r>
            <a:r>
              <a:rPr lang="en-US" b="1" dirty="0" smtClean="0"/>
              <a:t> </a:t>
            </a:r>
            <a:r>
              <a:rPr lang="en-US" dirty="0" smtClean="0"/>
              <a:t>on V such that </a:t>
            </a:r>
          </a:p>
          <a:p>
            <a:pPr>
              <a:buNone/>
            </a:pPr>
            <a:r>
              <a:rPr lang="en-US" b="1" dirty="0" smtClean="0"/>
              <a:t>		    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in E</a:t>
            </a:r>
            <a:r>
              <a:rPr lang="en-US" baseline="-25000" dirty="0" smtClean="0"/>
              <a:t>G</a:t>
            </a:r>
            <a:r>
              <a:rPr lang="en-US" dirty="0" smtClean="0"/>
              <a:t> 		(</a:t>
            </a:r>
            <a:r>
              <a:rPr lang="az-Cyrl-AZ" b="1" dirty="0" smtClean="0"/>
              <a:t>л</a:t>
            </a:r>
            <a:r>
              <a:rPr lang="en-US" dirty="0" smtClean="0"/>
              <a:t>(u), </a:t>
            </a:r>
            <a:r>
              <a:rPr lang="az-Cyrl-AZ" b="1" dirty="0" smtClean="0"/>
              <a:t>л</a:t>
            </a:r>
            <a:r>
              <a:rPr lang="en-US" dirty="0" smtClean="0"/>
              <a:t>(v)) in E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657600" y="2895600"/>
            <a:ext cx="7620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476500" y="3467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6781800" y="3505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3810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Edge set of 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53254" y="3886200"/>
            <a:ext cx="149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Edge set of 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Graph Isomorphism problem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76600"/>
          </a:xfrm>
        </p:spPr>
        <p:txBody>
          <a:bodyPr/>
          <a:lstStyle/>
          <a:p>
            <a:r>
              <a:rPr lang="en-US" dirty="0" smtClean="0"/>
              <a:t>Given two directed graphs G and H on the same vertex set V, check if there exist a permutation </a:t>
            </a:r>
            <a:r>
              <a:rPr lang="az-Cyrl-AZ" b="1" dirty="0" smtClean="0"/>
              <a:t>л</a:t>
            </a:r>
            <a:r>
              <a:rPr lang="en-US" b="1" dirty="0" smtClean="0"/>
              <a:t> </a:t>
            </a:r>
            <a:r>
              <a:rPr lang="en-US" dirty="0" smtClean="0"/>
              <a:t>on V such that </a:t>
            </a:r>
          </a:p>
          <a:p>
            <a:pPr>
              <a:buNone/>
            </a:pPr>
            <a:r>
              <a:rPr lang="en-US" b="1" dirty="0" smtClean="0"/>
              <a:t>		    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in E</a:t>
            </a:r>
            <a:r>
              <a:rPr lang="en-US" baseline="-25000" dirty="0" smtClean="0"/>
              <a:t>G</a:t>
            </a:r>
            <a:r>
              <a:rPr lang="en-US" dirty="0" smtClean="0"/>
              <a:t> 		(</a:t>
            </a:r>
            <a:r>
              <a:rPr lang="az-Cyrl-AZ" b="1" dirty="0" smtClean="0"/>
              <a:t>л</a:t>
            </a:r>
            <a:r>
              <a:rPr lang="en-US" dirty="0" smtClean="0"/>
              <a:t>(u), </a:t>
            </a:r>
            <a:r>
              <a:rPr lang="az-Cyrl-AZ" b="1" dirty="0" smtClean="0"/>
              <a:t>л</a:t>
            </a:r>
            <a:r>
              <a:rPr lang="en-US" dirty="0" smtClean="0"/>
              <a:t>(v)) in E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657600" y="2895600"/>
            <a:ext cx="7620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52600" y="4876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432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054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05400" y="4876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960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43200" y="4953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96000" y="4876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11" idx="6"/>
            <a:endCxn id="13" idx="2"/>
          </p:cNvCxnSpPr>
          <p:nvPr/>
        </p:nvCxnSpPr>
        <p:spPr>
          <a:xfrm>
            <a:off x="1905000" y="4114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0"/>
          </p:cNvCxnSpPr>
          <p:nvPr/>
        </p:nvCxnSpPr>
        <p:spPr>
          <a:xfrm rot="5400000" flipH="1" flipV="1">
            <a:off x="14859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2"/>
            <a:endCxn id="12" idx="6"/>
          </p:cNvCxnSpPr>
          <p:nvPr/>
        </p:nvCxnSpPr>
        <p:spPr>
          <a:xfrm rot="10800000">
            <a:off x="1905000" y="49530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0"/>
            <a:endCxn id="17" idx="0"/>
          </p:cNvCxnSpPr>
          <p:nvPr/>
        </p:nvCxnSpPr>
        <p:spPr>
          <a:xfrm rot="16200000" flipH="1">
            <a:off x="2362200" y="4495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>
            <a:off x="1905000" y="41148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6"/>
            <a:endCxn id="16" idx="2"/>
          </p:cNvCxnSpPr>
          <p:nvPr/>
        </p:nvCxnSpPr>
        <p:spPr>
          <a:xfrm>
            <a:off x="5257800" y="4114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4"/>
            <a:endCxn id="18" idx="0"/>
          </p:cNvCxnSpPr>
          <p:nvPr/>
        </p:nvCxnSpPr>
        <p:spPr>
          <a:xfrm rot="5400000">
            <a:off x="58293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15" idx="6"/>
          </p:cNvCxnSpPr>
          <p:nvPr/>
        </p:nvCxnSpPr>
        <p:spPr>
          <a:xfrm rot="5400000" flipH="1">
            <a:off x="5661118" y="4549682"/>
            <a:ext cx="53882" cy="860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0"/>
            <a:endCxn id="14" idx="4"/>
          </p:cNvCxnSpPr>
          <p:nvPr/>
        </p:nvCxnSpPr>
        <p:spPr>
          <a:xfrm rot="5400000" flipH="1" flipV="1">
            <a:off x="48387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2"/>
            <a:endCxn id="14" idx="5"/>
          </p:cNvCxnSpPr>
          <p:nvPr/>
        </p:nvCxnSpPr>
        <p:spPr>
          <a:xfrm rot="10800000">
            <a:off x="5235482" y="4168682"/>
            <a:ext cx="860518" cy="784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95798" y="38862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895600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19598" y="4724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67398" y="48122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72398" y="38862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296398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96398" y="4800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2398" y="4812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133600" y="5410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486400" y="5334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814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  ~  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Graph Isomorphism problem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76600"/>
          </a:xfrm>
        </p:spPr>
        <p:txBody>
          <a:bodyPr/>
          <a:lstStyle/>
          <a:p>
            <a:r>
              <a:rPr lang="en-US" dirty="0" smtClean="0"/>
              <a:t>Given two directed graphs G and H on the same vertex set V, check if there exist a permutation </a:t>
            </a:r>
            <a:r>
              <a:rPr lang="az-Cyrl-AZ" b="1" dirty="0" smtClean="0"/>
              <a:t>л</a:t>
            </a:r>
            <a:r>
              <a:rPr lang="en-US" b="1" dirty="0" smtClean="0"/>
              <a:t> </a:t>
            </a:r>
            <a:r>
              <a:rPr lang="en-US" dirty="0" smtClean="0"/>
              <a:t>on V such that </a:t>
            </a:r>
          </a:p>
          <a:p>
            <a:pPr>
              <a:buNone/>
            </a:pPr>
            <a:r>
              <a:rPr lang="en-US" b="1" dirty="0" smtClean="0"/>
              <a:t>		    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 in E</a:t>
            </a:r>
            <a:r>
              <a:rPr lang="en-US" baseline="-25000" dirty="0" smtClean="0"/>
              <a:t>G</a:t>
            </a:r>
            <a:r>
              <a:rPr lang="en-US" dirty="0" smtClean="0"/>
              <a:t> 		(</a:t>
            </a:r>
            <a:r>
              <a:rPr lang="az-Cyrl-AZ" b="1" dirty="0" smtClean="0"/>
              <a:t>л</a:t>
            </a:r>
            <a:r>
              <a:rPr lang="en-US" dirty="0" smtClean="0"/>
              <a:t>(u), </a:t>
            </a:r>
            <a:r>
              <a:rPr lang="az-Cyrl-AZ" b="1" dirty="0" smtClean="0"/>
              <a:t>л</a:t>
            </a:r>
            <a:r>
              <a:rPr lang="en-US" dirty="0" smtClean="0"/>
              <a:t>(v)) in E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657600" y="2895600"/>
            <a:ext cx="7620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52600" y="4876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432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1054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05400" y="4876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96000" y="40386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43200" y="49530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96000" y="48768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0" name="Straight Arrow Connector 19"/>
          <p:cNvCxnSpPr>
            <a:stCxn id="11" idx="6"/>
            <a:endCxn id="13" idx="2"/>
          </p:cNvCxnSpPr>
          <p:nvPr/>
        </p:nvCxnSpPr>
        <p:spPr>
          <a:xfrm>
            <a:off x="1905000" y="4114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0"/>
          </p:cNvCxnSpPr>
          <p:nvPr/>
        </p:nvCxnSpPr>
        <p:spPr>
          <a:xfrm rot="5400000" flipH="1" flipV="1">
            <a:off x="14859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2"/>
            <a:endCxn id="12" idx="6"/>
          </p:cNvCxnSpPr>
          <p:nvPr/>
        </p:nvCxnSpPr>
        <p:spPr>
          <a:xfrm rot="10800000">
            <a:off x="1905000" y="49530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0"/>
            <a:endCxn id="17" idx="0"/>
          </p:cNvCxnSpPr>
          <p:nvPr/>
        </p:nvCxnSpPr>
        <p:spPr>
          <a:xfrm rot="16200000" flipH="1">
            <a:off x="2362200" y="4495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>
            <a:off x="1905000" y="41148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6"/>
            <a:endCxn id="16" idx="2"/>
          </p:cNvCxnSpPr>
          <p:nvPr/>
        </p:nvCxnSpPr>
        <p:spPr>
          <a:xfrm>
            <a:off x="5257800" y="4114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4"/>
            <a:endCxn id="18" idx="0"/>
          </p:cNvCxnSpPr>
          <p:nvPr/>
        </p:nvCxnSpPr>
        <p:spPr>
          <a:xfrm rot="5400000">
            <a:off x="58293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15" idx="6"/>
          </p:cNvCxnSpPr>
          <p:nvPr/>
        </p:nvCxnSpPr>
        <p:spPr>
          <a:xfrm rot="5400000" flipH="1">
            <a:off x="5661118" y="4549682"/>
            <a:ext cx="53882" cy="860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0"/>
            <a:endCxn id="14" idx="4"/>
          </p:cNvCxnSpPr>
          <p:nvPr/>
        </p:nvCxnSpPr>
        <p:spPr>
          <a:xfrm rot="5400000" flipH="1" flipV="1">
            <a:off x="4838700" y="4533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8" idx="2"/>
            <a:endCxn id="14" idx="5"/>
          </p:cNvCxnSpPr>
          <p:nvPr/>
        </p:nvCxnSpPr>
        <p:spPr>
          <a:xfrm rot="10800000">
            <a:off x="5235482" y="4168682"/>
            <a:ext cx="860518" cy="784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95798" y="38862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895600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19598" y="4724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67398" y="48122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72398" y="3886200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296398" y="3886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96398" y="4800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2398" y="4812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133600" y="5410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486400" y="5334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814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  ~  H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124200" y="5867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Note:   GI is in NP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7600" y="3429000"/>
            <a:ext cx="18288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49469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Complexity theory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810000" y="5562600"/>
            <a:ext cx="2286000" cy="1066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5924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 </a:t>
            </a:r>
            <a:r>
              <a:rPr lang="en-US" sz="2000" dirty="0" err="1" smtClean="0"/>
              <a:t>vs</a:t>
            </a:r>
            <a:r>
              <a:rPr lang="en-US" sz="2000" dirty="0" smtClean="0"/>
              <a:t>  NP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5" idx="4"/>
          </p:cNvCxnSpPr>
          <p:nvPr/>
        </p:nvCxnSpPr>
        <p:spPr>
          <a:xfrm rot="16200000" flipH="1">
            <a:off x="4267200" y="51054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38200" y="4191000"/>
            <a:ext cx="2362200" cy="1600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Role of Randomness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124200" y="4419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38200" y="1905000"/>
            <a:ext cx="22860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Approximation algorithms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971800" y="3048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38600" y="1295400"/>
            <a:ext cx="2362200" cy="1447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1676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Average-case complexity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533900" y="29337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9400" y="3733800"/>
            <a:ext cx="20574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4191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Secrecy &amp; security</a:t>
            </a:r>
            <a:endParaRPr lang="en-US" sz="2000" dirty="0"/>
          </a:p>
        </p:txBody>
      </p:sp>
      <p:cxnSp>
        <p:nvCxnSpPr>
          <p:cNvPr id="26" name="Straight Arrow Connector 25"/>
          <p:cNvCxnSpPr>
            <a:endCxn id="23" idx="2"/>
          </p:cNvCxnSpPr>
          <p:nvPr/>
        </p:nvCxnSpPr>
        <p:spPr>
          <a:xfrm>
            <a:off x="5410200" y="4267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Brace 28"/>
          <p:cNvSpPr/>
          <p:nvPr/>
        </p:nvSpPr>
        <p:spPr>
          <a:xfrm rot="4531964">
            <a:off x="3198225" y="127086"/>
            <a:ext cx="381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838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Coping with NP-hardness</a:t>
            </a:r>
            <a:endParaRPr lang="en-US" dirty="0"/>
          </a:p>
        </p:txBody>
      </p:sp>
      <p:sp>
        <p:nvSpPr>
          <p:cNvPr id="34" name="Right Brace 33"/>
          <p:cNvSpPr/>
          <p:nvPr/>
        </p:nvSpPr>
        <p:spPr>
          <a:xfrm rot="16200000">
            <a:off x="7450294" y="2850273"/>
            <a:ext cx="533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53200" y="2907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Boon of NP-hardness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57600" y="3429000"/>
            <a:ext cx="18288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49469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Complexity theory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810000" y="5562600"/>
            <a:ext cx="2286000" cy="1066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5924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 </a:t>
            </a:r>
            <a:r>
              <a:rPr lang="en-US" sz="2000" dirty="0" err="1" smtClean="0"/>
              <a:t>vs</a:t>
            </a:r>
            <a:r>
              <a:rPr lang="en-US" sz="2000" dirty="0" smtClean="0"/>
              <a:t>  NP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5" idx="4"/>
          </p:cNvCxnSpPr>
          <p:nvPr/>
        </p:nvCxnSpPr>
        <p:spPr>
          <a:xfrm rot="16200000" flipH="1">
            <a:off x="4267200" y="51054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38200" y="4191000"/>
            <a:ext cx="2362200" cy="1600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Role of Randomness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124200" y="4419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838200" y="1905000"/>
            <a:ext cx="22860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Approximation algorithms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971800" y="3048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38600" y="1295400"/>
            <a:ext cx="2362200" cy="1447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91000" y="1676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Average-case complexity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533900" y="29337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9400" y="3733800"/>
            <a:ext cx="2057400" cy="1524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4191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Secrecy &amp; security</a:t>
            </a:r>
            <a:endParaRPr lang="en-US" sz="2000" dirty="0"/>
          </a:p>
        </p:txBody>
      </p:sp>
      <p:cxnSp>
        <p:nvCxnSpPr>
          <p:cNvPr id="26" name="Straight Arrow Connector 25"/>
          <p:cNvCxnSpPr>
            <a:endCxn id="23" idx="2"/>
          </p:cNvCxnSpPr>
          <p:nvPr/>
        </p:nvCxnSpPr>
        <p:spPr>
          <a:xfrm>
            <a:off x="5410200" y="4267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Brace 28"/>
          <p:cNvSpPr/>
          <p:nvPr/>
        </p:nvSpPr>
        <p:spPr>
          <a:xfrm rot="4531964">
            <a:off x="3198225" y="127086"/>
            <a:ext cx="3810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47800" y="838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Coping with NP-hardness</a:t>
            </a:r>
            <a:endParaRPr lang="en-US" dirty="0"/>
          </a:p>
        </p:txBody>
      </p:sp>
      <p:sp>
        <p:nvSpPr>
          <p:cNvPr id="34" name="Right Brace 33"/>
          <p:cNvSpPr/>
          <p:nvPr/>
        </p:nvSpPr>
        <p:spPr>
          <a:xfrm rot="16200000">
            <a:off x="7450294" y="2850273"/>
            <a:ext cx="533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553200" y="29072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Boon of NP-hardness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Role of Randomness in computation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Can randomness give additional power to computation?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 tape: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524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812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14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480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244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388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09800" y="2286000"/>
            <a:ext cx="6096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 1   1    0                …                                1     1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24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705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086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5819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1247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6675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2476500" y="3086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0" y="3352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003399"/>
                </a:solidFill>
              </a:rPr>
              <a:t>Head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Role of Randomness in computation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Can randomness give additional power to computation?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200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The answer depends on </a:t>
            </a:r>
            <a:r>
              <a:rPr lang="en-US" sz="2800" b="1" dirty="0" smtClean="0"/>
              <a:t>how we use randomness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First, we need to make the model of </a:t>
            </a:r>
            <a:r>
              <a:rPr lang="en-US" sz="2800" b="1" dirty="0" smtClean="0"/>
              <a:t>probabilistic computation</a:t>
            </a:r>
            <a:r>
              <a:rPr lang="en-US" sz="2800" dirty="0" smtClean="0"/>
              <a:t> formal &amp; precise.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Probabilistic Turing Machine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2133600" cy="2057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Turing Machine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905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4958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054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5626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390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734300" y="2095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2296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</p:cNvCxnSpPr>
          <p:nvPr/>
        </p:nvCxnSpPr>
        <p:spPr>
          <a:xfrm rot="10800000">
            <a:off x="2514600" y="2133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175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input/power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302889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 = random bits</a:t>
            </a:r>
          </a:p>
          <a:p>
            <a:pPr algn="ctr"/>
            <a:r>
              <a:rPr lang="en-US" sz="2000" dirty="0" smtClean="0"/>
              <a:t>(each bit is 1 with prob. ½ and 0 with prob. 1/2)</a:t>
            </a:r>
            <a:endParaRPr lang="en-US" sz="2000" dirty="0"/>
          </a:p>
        </p:txBody>
      </p:sp>
      <p:sp>
        <p:nvSpPr>
          <p:cNvPr id="25" name="Right Brace 24"/>
          <p:cNvSpPr/>
          <p:nvPr/>
        </p:nvSpPr>
        <p:spPr>
          <a:xfrm rot="5400000">
            <a:off x="6324600" y="457200"/>
            <a:ext cx="533400" cy="464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Probabilistic Turing Machine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2133600" cy="2057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Turing Machine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905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4958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054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5626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2390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734300" y="20955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229600" y="2133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</p:cNvCxnSpPr>
          <p:nvPr/>
        </p:nvCxnSpPr>
        <p:spPr>
          <a:xfrm rot="10800000">
            <a:off x="2514600" y="2133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43200" y="1752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input/power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302889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 = random bits</a:t>
            </a:r>
          </a:p>
          <a:p>
            <a:pPr algn="ctr"/>
            <a:r>
              <a:rPr lang="en-US" sz="2000" dirty="0" smtClean="0"/>
              <a:t>(each bit is 1 with prob. ½ and 0 with prob. 1/2)</a:t>
            </a:r>
            <a:endParaRPr lang="en-US" sz="2000" dirty="0"/>
          </a:p>
        </p:txBody>
      </p:sp>
      <p:sp>
        <p:nvSpPr>
          <p:cNvPr id="25" name="Right Brace 24"/>
          <p:cNvSpPr/>
          <p:nvPr/>
        </p:nvSpPr>
        <p:spPr>
          <a:xfrm rot="5400000">
            <a:off x="6324600" y="457200"/>
            <a:ext cx="533400" cy="464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66800" y="4114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Output of M depends on the value of r.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Ideally, </a:t>
            </a:r>
            <a:r>
              <a:rPr lang="en-US" sz="2800" dirty="0" smtClean="0">
                <a:solidFill>
                  <a:srgbClr val="0070C0"/>
                </a:solidFill>
              </a:rPr>
              <a:t>number of bits of r = poly(n)</a:t>
            </a:r>
            <a:r>
              <a:rPr lang="en-US" sz="2800" dirty="0" smtClean="0"/>
              <a:t>, where n is the input size.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Probabilistic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938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A TM with the additional </a:t>
            </a:r>
            <a:r>
              <a:rPr lang="en-US" sz="2400" b="1" dirty="0" smtClean="0"/>
              <a:t>power of generating random bits</a:t>
            </a:r>
            <a:r>
              <a:rPr lang="en-US" sz="24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Probabilistic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938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A TM with the additional </a:t>
            </a:r>
            <a:r>
              <a:rPr lang="en-US" sz="2400" b="1" dirty="0" smtClean="0"/>
              <a:t>power of generating random bits</a:t>
            </a:r>
            <a:r>
              <a:rPr lang="en-US" sz="2400" dirty="0" smtClean="0"/>
              <a:t>. 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generate random bits?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Is this a realistic model?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Probabilistic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938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A TM with the additional </a:t>
            </a:r>
            <a:r>
              <a:rPr lang="en-US" sz="2400" b="1" dirty="0" smtClean="0"/>
              <a:t>power of generating random bits</a:t>
            </a:r>
            <a:r>
              <a:rPr lang="en-US" sz="2400" dirty="0" smtClean="0"/>
              <a:t>. 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generate random bits? 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341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Practically, using </a:t>
            </a:r>
            <a:r>
              <a:rPr lang="en-US" sz="2400" b="1" dirty="0" err="1" smtClean="0"/>
              <a:t>psuedo</a:t>
            </a:r>
            <a:r>
              <a:rPr lang="en-US" sz="2400" b="1" dirty="0"/>
              <a:t>-</a:t>
            </a:r>
            <a:r>
              <a:rPr lang="en-US" sz="2400" b="1" dirty="0" smtClean="0"/>
              <a:t>random number generators</a:t>
            </a:r>
            <a:endParaRPr lang="en-US" sz="2400" b="1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5372100" y="2247900"/>
            <a:ext cx="685800" cy="502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511706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0066"/>
                </a:solidFill>
              </a:rPr>
              <a:t>f</a:t>
            </a:r>
            <a:r>
              <a:rPr lang="en-US" dirty="0" smtClean="0">
                <a:solidFill>
                  <a:srgbClr val="660066"/>
                </a:solidFill>
              </a:rPr>
              <a:t>unctions whose output behave like random numbers</a:t>
            </a:r>
            <a:endParaRPr lang="en-US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Probabilistic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0938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A TM with the additional </a:t>
            </a:r>
            <a:r>
              <a:rPr lang="en-US" sz="2400" b="1" dirty="0" smtClean="0"/>
              <a:t>power of generating random bits</a:t>
            </a:r>
            <a:r>
              <a:rPr lang="en-US" sz="2400" dirty="0" smtClean="0"/>
              <a:t>. 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generate random bits? 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341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Practically, using </a:t>
            </a:r>
            <a:r>
              <a:rPr lang="en-US" sz="2400" b="1" dirty="0" err="1" smtClean="0"/>
              <a:t>psuedo</a:t>
            </a:r>
            <a:r>
              <a:rPr lang="en-US" sz="2400" b="1" dirty="0"/>
              <a:t>-</a:t>
            </a:r>
            <a:r>
              <a:rPr lang="en-US" sz="2400" b="1" dirty="0" smtClean="0"/>
              <a:t>random number generators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51054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In theory, true randomness can be found in quantum physics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Example:   Randomized </a:t>
            </a:r>
            <a:r>
              <a:rPr lang="en-US" sz="3600" dirty="0" err="1" smtClean="0"/>
              <a:t>Quicksort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Worst-case complexity of Quick-sort on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numbers is </a:t>
            </a:r>
            <a:r>
              <a:rPr lang="en-US" dirty="0" smtClean="0">
                <a:solidFill>
                  <a:srgbClr val="CC0000"/>
                </a:solidFill>
              </a:rPr>
              <a:t>O(n</a:t>
            </a:r>
            <a:r>
              <a:rPr lang="en-US" baseline="30000" dirty="0" smtClean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Example:   Randomized </a:t>
            </a:r>
            <a:r>
              <a:rPr lang="en-US" sz="3600" dirty="0" err="1" smtClean="0"/>
              <a:t>Quicksort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Worst-case complexity of Quick-sort on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numbers is </a:t>
            </a:r>
            <a:r>
              <a:rPr lang="en-US" dirty="0" smtClean="0">
                <a:solidFill>
                  <a:srgbClr val="CC0000"/>
                </a:solidFill>
              </a:rPr>
              <a:t>O(n</a:t>
            </a:r>
            <a:r>
              <a:rPr lang="en-US" baseline="30000" dirty="0" smtClean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randomized QS, position of a </a:t>
            </a:r>
            <a:r>
              <a:rPr lang="en-US" b="1" dirty="0" smtClean="0"/>
              <a:t>pivot element is chosen at random </a:t>
            </a:r>
            <a:r>
              <a:rPr lang="en-US" dirty="0" smtClean="0"/>
              <a:t> (in every iteration or level of the recursion).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Example:   Randomized </a:t>
            </a:r>
            <a:r>
              <a:rPr lang="en-US" sz="3600" dirty="0" err="1" smtClean="0"/>
              <a:t>Quicksort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Worst-case complexity of Quick-sort on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numbers is </a:t>
            </a:r>
            <a:r>
              <a:rPr lang="en-US" dirty="0" smtClean="0">
                <a:solidFill>
                  <a:srgbClr val="CC0000"/>
                </a:solidFill>
              </a:rPr>
              <a:t>O(n</a:t>
            </a:r>
            <a:r>
              <a:rPr lang="en-US" baseline="30000" dirty="0" smtClean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randomized QS, position of a </a:t>
            </a:r>
            <a:r>
              <a:rPr lang="en-US" b="1" dirty="0" smtClean="0"/>
              <a:t>pivot element is chosen at random </a:t>
            </a:r>
            <a:r>
              <a:rPr lang="en-US" dirty="0" smtClean="0"/>
              <a:t> (in every iteration or level of the recursion).</a:t>
            </a:r>
          </a:p>
          <a:p>
            <a:endParaRPr lang="en-US" dirty="0" smtClean="0"/>
          </a:p>
          <a:p>
            <a:r>
              <a:rPr lang="en-US" dirty="0" smtClean="0"/>
              <a:t>Time complexity improves to </a:t>
            </a:r>
            <a:r>
              <a:rPr lang="en-US" dirty="0" smtClean="0">
                <a:solidFill>
                  <a:srgbClr val="CC0000"/>
                </a:solidFill>
              </a:rPr>
              <a:t>O(n log n)</a:t>
            </a:r>
            <a:r>
              <a:rPr lang="en-US" dirty="0" smtClean="0"/>
              <a:t> with high probability.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76400" y="58674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Randomness does help indeed!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 tape: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524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812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14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480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244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388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09800" y="2286000"/>
            <a:ext cx="6096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 1   1    0                …                                1     1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24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705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086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5819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1247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6675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28800" y="32766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1     1              …          0     0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1981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5908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124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8006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1816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91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 Example:   Randomized </a:t>
            </a:r>
            <a:r>
              <a:rPr lang="en-US" sz="3600" dirty="0" err="1" smtClean="0"/>
              <a:t>Quicksort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Worst-case complexity of Quick-sort on </a:t>
            </a:r>
            <a:r>
              <a:rPr lang="en-US" dirty="0" smtClean="0">
                <a:solidFill>
                  <a:srgbClr val="CC0000"/>
                </a:solidFill>
              </a:rPr>
              <a:t>n</a:t>
            </a:r>
            <a:r>
              <a:rPr lang="en-US" dirty="0" smtClean="0"/>
              <a:t> numbers is </a:t>
            </a:r>
            <a:r>
              <a:rPr lang="en-US" dirty="0" smtClean="0">
                <a:solidFill>
                  <a:srgbClr val="CC0000"/>
                </a:solidFill>
              </a:rPr>
              <a:t>O(n</a:t>
            </a:r>
            <a:r>
              <a:rPr lang="en-US" baseline="30000" dirty="0" smtClean="0">
                <a:solidFill>
                  <a:srgbClr val="CC0000"/>
                </a:solidFill>
              </a:rPr>
              <a:t>2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randomized QS, position of a </a:t>
            </a:r>
            <a:r>
              <a:rPr lang="en-US" b="1" dirty="0" smtClean="0"/>
              <a:t>pivot element is chosen at random </a:t>
            </a:r>
            <a:r>
              <a:rPr lang="en-US" dirty="0" smtClean="0"/>
              <a:t> (in every iteration or level of the recursion).</a:t>
            </a:r>
          </a:p>
          <a:p>
            <a:endParaRPr lang="en-US" dirty="0" smtClean="0"/>
          </a:p>
          <a:p>
            <a:r>
              <a:rPr lang="en-US" dirty="0" smtClean="0"/>
              <a:t>Time complexity improves to </a:t>
            </a:r>
            <a:r>
              <a:rPr lang="en-US" dirty="0" smtClean="0">
                <a:solidFill>
                  <a:srgbClr val="CC0000"/>
                </a:solidFill>
              </a:rPr>
              <a:t>O(n log n)</a:t>
            </a:r>
            <a:r>
              <a:rPr lang="en-US" dirty="0" smtClean="0"/>
              <a:t> with high probability.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76400" y="58674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Randomness does help indeed!          But how much?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7400"/>
            <a:ext cx="8915400" cy="1676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 Can randomness improve the efficiency of an algorithm from exponential-time to polynomial-time?</a:t>
            </a:r>
            <a:endParaRPr lang="en-US" sz="3000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6172200" y="2819400"/>
            <a:ext cx="533400" cy="2514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38600" y="4419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Probabilistic polynomial-time computation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		Class BPP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Probabilistic polynomial time computation</a:t>
            </a:r>
            <a:r>
              <a:rPr lang="en-US" sz="2800" dirty="0" smtClean="0"/>
              <a:t>: An algorithm runs in probabilistic polynomial time if for every input of size </a:t>
            </a:r>
            <a:r>
              <a:rPr lang="en-US" sz="2800" dirty="0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the algorithm uses </a:t>
            </a:r>
            <a:r>
              <a:rPr lang="en-US" sz="2800" dirty="0" smtClean="0">
                <a:solidFill>
                  <a:srgbClr val="CC0000"/>
                </a:solidFill>
              </a:rPr>
              <a:t>r = poly(n) </a:t>
            </a:r>
            <a:r>
              <a:rPr lang="en-US" sz="2800" dirty="0" smtClean="0"/>
              <a:t>random bits.</a:t>
            </a:r>
            <a:endParaRPr lang="en-US" sz="28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		Class BPP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Probabilistic polynomial time computation</a:t>
            </a:r>
            <a:r>
              <a:rPr lang="en-US" sz="2800" dirty="0" smtClean="0"/>
              <a:t>: An algorithm runs in probabilistic polynomial time if for every input of size </a:t>
            </a:r>
            <a:r>
              <a:rPr lang="en-US" sz="2800" dirty="0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the algorithm uses </a:t>
            </a:r>
            <a:r>
              <a:rPr lang="en-US" sz="2800" dirty="0" smtClean="0">
                <a:solidFill>
                  <a:srgbClr val="CC0000"/>
                </a:solidFill>
              </a:rPr>
              <a:t>r = poly(n) </a:t>
            </a:r>
            <a:r>
              <a:rPr lang="en-US" sz="2800" dirty="0" smtClean="0"/>
              <a:t>random bits.</a:t>
            </a:r>
            <a:endParaRPr lang="en-US" sz="2800" dirty="0" smtClean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outputs the right answer with probability 99%.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		Class BPP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Probabilistic polynomial time computation</a:t>
            </a:r>
            <a:r>
              <a:rPr lang="en-US" sz="2800" dirty="0" smtClean="0"/>
              <a:t>: An algorithm runs in probabilistic polynomial time if for every input of size </a:t>
            </a:r>
            <a:r>
              <a:rPr lang="en-US" sz="2800" dirty="0" smtClean="0">
                <a:solidFill>
                  <a:srgbClr val="CC0000"/>
                </a:solidFill>
              </a:rPr>
              <a:t>n</a:t>
            </a:r>
            <a:r>
              <a:rPr lang="en-US" sz="28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the algorithm uses </a:t>
            </a:r>
            <a:r>
              <a:rPr lang="en-US" sz="2800" dirty="0" smtClean="0">
                <a:solidFill>
                  <a:srgbClr val="CC0000"/>
                </a:solidFill>
              </a:rPr>
              <a:t>r = poly(n) </a:t>
            </a:r>
            <a:r>
              <a:rPr lang="en-US" sz="2800" dirty="0" smtClean="0"/>
              <a:t>random bits.</a:t>
            </a:r>
            <a:endParaRPr lang="en-US" sz="2800" dirty="0" smtClean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outputs the right answer with probability 99%.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the running time of the algorithm is bounded by </a:t>
            </a:r>
            <a:r>
              <a:rPr lang="en-US" sz="2800" dirty="0" err="1" smtClean="0">
                <a:solidFill>
                  <a:srgbClr val="CC0000"/>
                </a:solidFill>
              </a:rPr>
              <a:t>n</a:t>
            </a:r>
            <a:r>
              <a:rPr lang="en-US" sz="2800" baseline="30000" dirty="0" err="1" smtClean="0">
                <a:solidFill>
                  <a:srgbClr val="CC0000"/>
                </a:solidFill>
              </a:rPr>
              <a:t>c</a:t>
            </a:r>
            <a:r>
              <a:rPr lang="en-US" sz="2800" dirty="0" smtClean="0"/>
              <a:t>, where </a:t>
            </a:r>
            <a:r>
              <a:rPr lang="en-US" sz="2800" dirty="0" smtClean="0">
                <a:solidFill>
                  <a:srgbClr val="CC0000"/>
                </a:solidFill>
              </a:rPr>
              <a:t>c</a:t>
            </a:r>
            <a:r>
              <a:rPr lang="en-US" sz="2800" dirty="0" smtClean="0"/>
              <a:t> is a constant independent of the input.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0"/>
            <a:ext cx="8915400" cy="1676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 Can randomness improve the efficiency of an algorithm from exponential-time to polynomial-time?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581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Is NP in BPP ?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43000"/>
            <a:ext cx="8915400" cy="1676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 Can randomness improve the efficiency of an algorithm from exponential-time to polynomial-time?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5814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Is NP in BPP ?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6482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Unlikely!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Hardness </a:t>
            </a:r>
            <a:r>
              <a:rPr lang="en-US" sz="4500" dirty="0" err="1" smtClean="0"/>
              <a:t>vs</a:t>
            </a:r>
            <a:r>
              <a:rPr lang="en-US" sz="4500" dirty="0" smtClean="0"/>
              <a:t> Randomness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916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Under a widely believed complexity theoretic assumption on </a:t>
            </a:r>
            <a:r>
              <a:rPr lang="en-US" sz="2800" b="1" dirty="0" smtClean="0"/>
              <a:t>existence of hard functions </a:t>
            </a: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CC0000"/>
                </a:solidFill>
              </a:rPr>
              <a:t>DTIME(2</a:t>
            </a:r>
            <a:r>
              <a:rPr lang="en-US" sz="2800" baseline="30000" dirty="0" smtClean="0">
                <a:solidFill>
                  <a:srgbClr val="CC0000"/>
                </a:solidFill>
              </a:rPr>
              <a:t>O(n)</a:t>
            </a:r>
            <a:r>
              <a:rPr lang="en-US" sz="2800" dirty="0" smtClean="0">
                <a:solidFill>
                  <a:srgbClr val="CC0000"/>
                </a:solidFill>
              </a:rPr>
              <a:t>)</a:t>
            </a:r>
            <a:r>
              <a:rPr lang="en-US" sz="2800" dirty="0" smtClean="0"/>
              <a:t>,</a:t>
            </a:r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352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BPP = P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Hardness </a:t>
            </a:r>
            <a:r>
              <a:rPr lang="en-US" sz="4500" dirty="0" err="1" smtClean="0"/>
              <a:t>vs</a:t>
            </a:r>
            <a:r>
              <a:rPr lang="en-US" sz="4500" dirty="0" smtClean="0"/>
              <a:t> Randomness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352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91605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Under a widely believed complexity theoretic assumption on </a:t>
            </a:r>
            <a:r>
              <a:rPr lang="en-US" sz="2800" b="1" dirty="0" smtClean="0"/>
              <a:t>existence of hard functions </a:t>
            </a: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CC0000"/>
                </a:solidFill>
              </a:rPr>
              <a:t>DTIME(2</a:t>
            </a:r>
            <a:r>
              <a:rPr lang="en-US" sz="2800" baseline="30000" dirty="0" smtClean="0">
                <a:solidFill>
                  <a:srgbClr val="CC0000"/>
                </a:solidFill>
              </a:rPr>
              <a:t>O(n)</a:t>
            </a:r>
            <a:r>
              <a:rPr lang="en-US" sz="2800" dirty="0" smtClean="0">
                <a:solidFill>
                  <a:srgbClr val="CC0000"/>
                </a:solidFill>
              </a:rPr>
              <a:t>)</a:t>
            </a:r>
            <a:r>
              <a:rPr lang="en-US" sz="2800" dirty="0" smtClean="0"/>
              <a:t>,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CC0000"/>
              </a:solidFill>
            </a:endParaRPr>
          </a:p>
          <a:p>
            <a:r>
              <a:rPr lang="en-US" sz="2800" dirty="0" smtClean="0"/>
              <a:t> </a:t>
            </a:r>
            <a:r>
              <a:rPr lang="en-US" sz="2800" i="1" dirty="0" smtClean="0"/>
              <a:t>“… randomness never speeds up computation by more than a polynomial amount unless…”.  </a:t>
            </a:r>
          </a:p>
          <a:p>
            <a:r>
              <a:rPr lang="en-US" sz="2800" i="1" dirty="0"/>
              <a:t>	</a:t>
            </a:r>
            <a:r>
              <a:rPr lang="en-US" sz="2800" i="1" dirty="0" smtClean="0"/>
              <a:t>		</a:t>
            </a:r>
          </a:p>
          <a:p>
            <a:r>
              <a:rPr lang="en-US" sz="2800" i="1" dirty="0"/>
              <a:t>	</a:t>
            </a:r>
            <a:r>
              <a:rPr lang="en-US" sz="2800" i="1" dirty="0" smtClean="0"/>
              <a:t>		--- </a:t>
            </a:r>
            <a:r>
              <a:rPr lang="en-US" sz="2800" dirty="0" smtClean="0">
                <a:solidFill>
                  <a:srgbClr val="660066"/>
                </a:solidFill>
              </a:rPr>
              <a:t>(</a:t>
            </a:r>
            <a:r>
              <a:rPr lang="en-US" sz="2800" dirty="0" err="1" smtClean="0">
                <a:solidFill>
                  <a:srgbClr val="660066"/>
                </a:solidFill>
              </a:rPr>
              <a:t>Impagliazzo</a:t>
            </a:r>
            <a:r>
              <a:rPr lang="en-US" sz="2800" dirty="0" smtClean="0">
                <a:solidFill>
                  <a:srgbClr val="660066"/>
                </a:solidFill>
              </a:rPr>
              <a:t>, </a:t>
            </a:r>
            <a:r>
              <a:rPr lang="en-US" sz="2800" dirty="0" err="1" smtClean="0">
                <a:solidFill>
                  <a:srgbClr val="660066"/>
                </a:solidFill>
              </a:rPr>
              <a:t>Wigderson</a:t>
            </a:r>
            <a:r>
              <a:rPr lang="en-US" sz="2800" dirty="0" smtClean="0">
                <a:solidFill>
                  <a:srgbClr val="660066"/>
                </a:solidFill>
              </a:rPr>
              <a:t> 1997)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solidFill>
                <a:srgbClr val="CC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352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BPP = P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Redemption for Randomness?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12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Doesn’t randomness give any significant computational power?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         Turing Machine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Work tape: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15240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0     1              …          0     1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812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514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480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7244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816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638800" y="1752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09800" y="2286000"/>
            <a:ext cx="609600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 1   1    0                …                                1     1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324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705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0861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5819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1247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667500" y="2552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28800" y="3276600"/>
            <a:ext cx="4648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      1     1              …          0     0    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1981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5908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124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8006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1816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7912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90600" y="4114800"/>
            <a:ext cx="21336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Processor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rgbClr val="0033CC"/>
                </a:solidFill>
              </a:rPr>
              <a:t>states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Redemption for Randomness?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12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Doesn’t randomness give any significant computational power?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895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It does…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Redemption for Randomness?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712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Doesn’t randomness give any significant computational power?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895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It does…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886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</a:rPr>
              <a:t>Ever wondered why most of us tend to learn faster through </a:t>
            </a:r>
            <a:r>
              <a:rPr lang="en-US" sz="2400" b="1" i="1" dirty="0" smtClean="0">
                <a:solidFill>
                  <a:schemeClr val="tx2"/>
                </a:solidFill>
              </a:rPr>
              <a:t>interaction with an expert, </a:t>
            </a:r>
            <a:r>
              <a:rPr lang="en-US" sz="2400" i="1" dirty="0" smtClean="0">
                <a:solidFill>
                  <a:schemeClr val="tx2"/>
                </a:solidFill>
              </a:rPr>
              <a:t>as compared to reading books by ourselves? </a:t>
            </a:r>
            <a:endParaRPr lang="en-US" sz="2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3593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Agrees upon a protocol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0" y="32954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124200" y="23622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2362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sends a query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0" y="33528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124200" y="23622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2667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2800" y="2743200"/>
            <a:ext cx="2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nswers the query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00" y="32954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124200" y="23622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2667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124200" y="29718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2971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sends a query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20000" y="32954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124200" y="23622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2667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124200" y="29718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0" y="32954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352800" y="3276600"/>
            <a:ext cx="216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nswers the query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24200" y="3276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124200" y="23622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2667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124200" y="29718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0" y="32954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24200" y="3276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3429000"/>
            <a:ext cx="22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24200" y="4799012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124200" y="4572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5029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poly(n) </a:t>
            </a:r>
            <a:r>
              <a:rPr lang="en-US" dirty="0" smtClean="0"/>
              <a:t>number of rounds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1524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|x| = n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80288"/>
            <a:ext cx="8686800" cy="591312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        	Interactive Protocol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5195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Is  x in L ?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90600" y="2209800"/>
            <a:ext cx="2133600" cy="3505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2971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 powerful </a:t>
            </a:r>
            <a:r>
              <a:rPr lang="en-US" sz="2000" dirty="0" err="1" smtClean="0"/>
              <a:t>prover</a:t>
            </a:r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i="1" dirty="0" smtClean="0">
                <a:solidFill>
                  <a:schemeClr val="tx2"/>
                </a:solidFill>
              </a:rPr>
              <a:t>(Expert)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133600"/>
            <a:ext cx="1066800" cy="3581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907268"/>
            <a:ext cx="129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Verifier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(Learner)</a:t>
            </a:r>
            <a:endParaRPr lang="en-US" sz="2000" i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124200" y="23622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2667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3124200" y="29718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7086600" y="2133600"/>
            <a:ext cx="533400" cy="3581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0" y="3295471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Randomized polynomial time machine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24200" y="3276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3429000"/>
            <a:ext cx="22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24200" y="4799012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124200" y="4572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5029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poly(n) </a:t>
            </a:r>
            <a:r>
              <a:rPr lang="en-US" dirty="0" smtClean="0"/>
              <a:t>number of rounds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29200" y="1524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|x| = 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6019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end, Verifier either outputs x in L, or x not in L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954</TotalTime>
  <Words>6123</Words>
  <Application>Microsoft Office PowerPoint</Application>
  <PresentationFormat>On-screen Show (4:3)</PresentationFormat>
  <Paragraphs>884</Paragraphs>
  <Slides>164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164</vt:i4>
      </vt:variant>
    </vt:vector>
  </HeadingPairs>
  <TitlesOfParts>
    <vt:vector size="165" baseType="lpstr">
      <vt:lpstr>Flow</vt:lpstr>
      <vt:lpstr>Computational Complexity:</vt:lpstr>
      <vt:lpstr>What is Computational Complexity?</vt:lpstr>
      <vt:lpstr>What is Computational Complexity?</vt:lpstr>
      <vt:lpstr>What is Computational Complexity?</vt:lpstr>
      <vt:lpstr>What is Computational Complexity?</vt:lpstr>
      <vt:lpstr>                 Turing Machines</vt:lpstr>
      <vt:lpstr>                 Turing Machine</vt:lpstr>
      <vt:lpstr>                 Turing Machine</vt:lpstr>
      <vt:lpstr>                 Turing Machine</vt:lpstr>
      <vt:lpstr>                 Turing Machine</vt:lpstr>
      <vt:lpstr>             Why Turing Machines ?</vt:lpstr>
      <vt:lpstr>             Why Turing Machines ?</vt:lpstr>
      <vt:lpstr>             Why Turing Machines ?</vt:lpstr>
      <vt:lpstr>             Why Turing Machines ?</vt:lpstr>
      <vt:lpstr>             Why Turing Machines ?</vt:lpstr>
      <vt:lpstr>          In support of the CT thesis</vt:lpstr>
      <vt:lpstr>          In support of the CT thesis</vt:lpstr>
      <vt:lpstr>          In support of the CT thesis</vt:lpstr>
      <vt:lpstr>      Example: Solving Diophantine equations</vt:lpstr>
      <vt:lpstr>      Example: Solving Diophantine equations</vt:lpstr>
      <vt:lpstr>      Example: Solving Diophantine equations</vt:lpstr>
      <vt:lpstr>         Computational limitations of TM</vt:lpstr>
      <vt:lpstr>         Computational limitations of TM</vt:lpstr>
      <vt:lpstr>         Computational limitations of TM</vt:lpstr>
      <vt:lpstr>         Computational limitations of TM</vt:lpstr>
      <vt:lpstr>           Problem set 1</vt:lpstr>
      <vt:lpstr>           Problem set 1</vt:lpstr>
      <vt:lpstr>           Problem set 1</vt:lpstr>
      <vt:lpstr>           Problem set 1 (contd.)</vt:lpstr>
      <vt:lpstr>           Problem set 1 (contd.)</vt:lpstr>
      <vt:lpstr>           Problem set 1 (contd.)</vt:lpstr>
      <vt:lpstr>            Problem set 2</vt:lpstr>
      <vt:lpstr>          Problem set 2 (contd.)</vt:lpstr>
      <vt:lpstr>          Problem set 2 (contd.)</vt:lpstr>
      <vt:lpstr>               Problem set 3 </vt:lpstr>
      <vt:lpstr>               Problem set 3 </vt:lpstr>
      <vt:lpstr>                </vt:lpstr>
      <vt:lpstr>                </vt:lpstr>
      <vt:lpstr>            Defining `Efficiency’: Class P</vt:lpstr>
      <vt:lpstr>          Why `polynomial time’?</vt:lpstr>
      <vt:lpstr>           Problems in class P</vt:lpstr>
      <vt:lpstr>           Problems in class P</vt:lpstr>
      <vt:lpstr>         Are all computable problems in P?</vt:lpstr>
      <vt:lpstr>         Are all computable problems in P?</vt:lpstr>
      <vt:lpstr>         Are all computable problems in P?</vt:lpstr>
      <vt:lpstr>      A simpler version of Ideal membership</vt:lpstr>
      <vt:lpstr>      A simpler version of Ideal membership</vt:lpstr>
      <vt:lpstr>      A simpler version of Ideal membership</vt:lpstr>
      <vt:lpstr>      A simpler version of Ideal membership</vt:lpstr>
      <vt:lpstr>                            Class NP</vt:lpstr>
      <vt:lpstr>                            Class NP</vt:lpstr>
      <vt:lpstr>                The P versus NP question</vt:lpstr>
      <vt:lpstr>                The P versus NP question</vt:lpstr>
      <vt:lpstr>                The P versus NP question</vt:lpstr>
      <vt:lpstr>                The P versus NP question</vt:lpstr>
      <vt:lpstr>   Philosophical implications of P vs NP</vt:lpstr>
      <vt:lpstr>           Notion of NP-completeness</vt:lpstr>
      <vt:lpstr>           Notion of NP-completeness</vt:lpstr>
      <vt:lpstr>           Notion of NP-completeness</vt:lpstr>
      <vt:lpstr>    Problems in NP but not in NPC U P?</vt:lpstr>
      <vt:lpstr>    Problems in NP but not in NPC U P?</vt:lpstr>
      <vt:lpstr>  Natural problems in NP / (NPC U P)?</vt:lpstr>
      <vt:lpstr>  Natural problems in NP / (NPC U P)?</vt:lpstr>
      <vt:lpstr>           Graph Isomorphism problem</vt:lpstr>
      <vt:lpstr>           Graph Isomorphism problem</vt:lpstr>
      <vt:lpstr>           Graph Isomorphism problem</vt:lpstr>
      <vt:lpstr>             </vt:lpstr>
      <vt:lpstr>             </vt:lpstr>
      <vt:lpstr>    Role of Randomness in computation</vt:lpstr>
      <vt:lpstr>    Role of Randomness in computation</vt:lpstr>
      <vt:lpstr>        Probabilistic Turing Machine</vt:lpstr>
      <vt:lpstr>        Probabilistic Turing Machine</vt:lpstr>
      <vt:lpstr>         Probabilistic Turing Machine</vt:lpstr>
      <vt:lpstr>         Probabilistic Turing Machine</vt:lpstr>
      <vt:lpstr>         Probabilistic Turing Machine</vt:lpstr>
      <vt:lpstr>         Probabilistic Turing Machine</vt:lpstr>
      <vt:lpstr>         Example:   Randomized Quicksort</vt:lpstr>
      <vt:lpstr>         Example:   Randomized Quicksort</vt:lpstr>
      <vt:lpstr>         Example:   Randomized Quicksort</vt:lpstr>
      <vt:lpstr>         Example:   Randomized Quicksort</vt:lpstr>
      <vt:lpstr> Can randomness improve the efficiency of an algorithm from exponential-time to polynomial-time?</vt:lpstr>
      <vt:lpstr>           Class BPP</vt:lpstr>
      <vt:lpstr>           Class BPP</vt:lpstr>
      <vt:lpstr>           Class BPP</vt:lpstr>
      <vt:lpstr> Can randomness improve the efficiency of an algorithm from exponential-time to polynomial-time?</vt:lpstr>
      <vt:lpstr> Can randomness improve the efficiency of an algorithm from exponential-time to polynomial-time?</vt:lpstr>
      <vt:lpstr>            Hardness vs Randomness</vt:lpstr>
      <vt:lpstr>            Hardness vs Randomness</vt:lpstr>
      <vt:lpstr>        Redemption for Randomness?</vt:lpstr>
      <vt:lpstr>        Redemption for Randomness?</vt:lpstr>
      <vt:lpstr>        Redemption for Randomness?</vt:lpstr>
      <vt:lpstr>         Interactive Protocol</vt:lpstr>
      <vt:lpstr>         Interactive Protocol</vt:lpstr>
      <vt:lpstr>         Interactive Protocol</vt:lpstr>
      <vt:lpstr>         Interactive Protocol</vt:lpstr>
      <vt:lpstr>         Interactive Protocol</vt:lpstr>
      <vt:lpstr>         Interactive Protocol</vt:lpstr>
      <vt:lpstr>         Interactive Protocol</vt:lpstr>
      <vt:lpstr>         Interactive Protocol</vt:lpstr>
      <vt:lpstr>          Class IP</vt:lpstr>
      <vt:lpstr>          Class IP</vt:lpstr>
      <vt:lpstr>          Class IP</vt:lpstr>
      <vt:lpstr>          Class IP</vt:lpstr>
      <vt:lpstr>          Class IP</vt:lpstr>
      <vt:lpstr>          Class IP</vt:lpstr>
      <vt:lpstr>          Class IP</vt:lpstr>
      <vt:lpstr>          Interactive Protocol for GNI</vt:lpstr>
      <vt:lpstr>          Interactive Protocol for GNI</vt:lpstr>
      <vt:lpstr>          Interactive Protocol for GNI</vt:lpstr>
      <vt:lpstr>       Interactive Protocol for GNI</vt:lpstr>
      <vt:lpstr>       Interactive Protocol for GNI</vt:lpstr>
      <vt:lpstr>       Interactive Protocol for GNI</vt:lpstr>
      <vt:lpstr>       Interactive Protocol for GNI</vt:lpstr>
      <vt:lpstr>       Interactive Protocol for GNI</vt:lpstr>
      <vt:lpstr>       Interactive Protocol for GNI</vt:lpstr>
      <vt:lpstr>       Interactive Protocol for GNI</vt:lpstr>
      <vt:lpstr>               How big is the class IP?</vt:lpstr>
      <vt:lpstr>                       IP = PSPACE</vt:lpstr>
      <vt:lpstr>                       IP = PSPACE</vt:lpstr>
      <vt:lpstr>                       IP = PSPACE</vt:lpstr>
      <vt:lpstr>                       IP = PSPACE</vt:lpstr>
      <vt:lpstr>  Yet another usefulness of randomness</vt:lpstr>
      <vt:lpstr>     Probabilistically Checkable Proofs</vt:lpstr>
      <vt:lpstr>     Probabilistically Checkable Proofs</vt:lpstr>
      <vt:lpstr>     Probabilistically Checkable Proofs</vt:lpstr>
      <vt:lpstr>     Probabilistically Checkable Proofs</vt:lpstr>
      <vt:lpstr>                The PCP theorem</vt:lpstr>
      <vt:lpstr>                The PCP theorem</vt:lpstr>
      <vt:lpstr>                The PCP theorem</vt:lpstr>
      <vt:lpstr>             </vt:lpstr>
      <vt:lpstr>    Approximation algorithms</vt:lpstr>
      <vt:lpstr>    Approximation algorithms</vt:lpstr>
      <vt:lpstr>    Approximate (Euclidean) TSP</vt:lpstr>
      <vt:lpstr>    Some other approximation algorithms</vt:lpstr>
      <vt:lpstr>                MAX 3-SAT </vt:lpstr>
      <vt:lpstr>                MAX 3-SAT </vt:lpstr>
      <vt:lpstr>                MAX 3-SAT </vt:lpstr>
      <vt:lpstr>                MAX 3-SAT </vt:lpstr>
      <vt:lpstr>                MAX 3-SAT </vt:lpstr>
      <vt:lpstr>    Hardness of approximation </vt:lpstr>
      <vt:lpstr>    Hardness of approximation </vt:lpstr>
      <vt:lpstr>    Hardness of approximation </vt:lpstr>
      <vt:lpstr>    Hardness of approximation </vt:lpstr>
      <vt:lpstr>             </vt:lpstr>
      <vt:lpstr>    Average-case complexity </vt:lpstr>
      <vt:lpstr>    Average-case complexity </vt:lpstr>
      <vt:lpstr>                Class distP</vt:lpstr>
      <vt:lpstr>                Class distP</vt:lpstr>
      <vt:lpstr> Clique number on random graphs</vt:lpstr>
      <vt:lpstr> Clique number on random graphs</vt:lpstr>
      <vt:lpstr> Clique number on random graphs</vt:lpstr>
      <vt:lpstr> Clique number on random graphs</vt:lpstr>
      <vt:lpstr> Clique number on random graphs</vt:lpstr>
      <vt:lpstr> Clique number on random graphs</vt:lpstr>
      <vt:lpstr> Clique number on random graphs</vt:lpstr>
      <vt:lpstr>             </vt:lpstr>
      <vt:lpstr> Impagliazzo’s complexity worlds</vt:lpstr>
      <vt:lpstr>        World 1: Algorithmica</vt:lpstr>
      <vt:lpstr>        World 2: Heuristica</vt:lpstr>
      <vt:lpstr>        World 3: Pesiland</vt:lpstr>
      <vt:lpstr>        World 4: Minicrypt</vt:lpstr>
      <vt:lpstr>        World 5: Cryptomania</vt:lpstr>
      <vt:lpstr>        World 5: Cryptomania</vt:lpstr>
      <vt:lpstr>        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113</cp:revision>
  <dcterms:created xsi:type="dcterms:W3CDTF">2013-06-25T04:38:04Z</dcterms:created>
  <dcterms:modified xsi:type="dcterms:W3CDTF">2013-06-25T20:56:02Z</dcterms:modified>
</cp:coreProperties>
</file>