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84" r:id="rId11"/>
    <p:sldId id="28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7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717"/>
  </p:normalViewPr>
  <p:slideViewPr>
    <p:cSldViewPr snapToGrid="0">
      <p:cViewPr>
        <p:scale>
          <a:sx n="145" d="100"/>
          <a:sy n="145" d="100"/>
        </p:scale>
        <p:origin x="3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4F39-825D-65E7-C10D-651E5FC0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5782C-7854-87DB-3C99-5F608B168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14CF-AB85-9208-AAB3-CCB1C663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338F2-F3AC-41BE-A74B-57A217E1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7AD0-9618-D334-6569-25A4BDBC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982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D5C0-162A-6A3C-2BBA-1C6A3AE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ED882-3EED-0D70-879B-7233C01CC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4A0E-7673-DDAA-F744-F35980AF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96495-BD8F-6330-4353-46568E1D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3D2F-94D1-530E-4B26-F1A56F6D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9871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61EF6-0889-A0B8-F506-C6FFFB5C1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56149-1AF5-5EF2-ACAF-1D58CF475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CE48-03FF-3726-5598-2817666E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2234F-AE6F-DC5E-97CA-C63AEF5F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B316E-12B2-0947-22E0-5AF54740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8637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E2CE-A559-B1B8-1BB6-F9CF9140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A851-AA3B-D5A4-DAD7-CDA7A4D15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5F16-BFFD-11EB-97BA-7E066F36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62A2-2511-D0DB-3048-D139BA27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E6E1A-7023-3991-14C2-267C5D3D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919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6D17-4CB1-4162-21DD-0C529B72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2937-4408-4A77-15AB-3C9E43D1E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37E7-8B3D-F4D9-2FDA-72FCC60F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3420C-EC19-C8A8-6C1C-5FC024DB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E76EE-1D26-3097-133E-AD4478C8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37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6E30-D17D-E39E-7027-6110E7D8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D224-F79C-6021-3085-F70E4B98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31713-3119-9661-B8D1-142C0F496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5907-3CBE-FE13-986D-5F0B2514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A2E7B-CD3D-DDFA-AD30-5B483935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105D8-1C3D-8F68-59D0-C2EE7B76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9665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A036-0A01-BF11-FC65-ABF74FC4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4528C-F7FB-54C8-B0A0-CA290D1F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E4945-69F5-E35E-0F61-401EE51D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FF123-1495-FA46-7512-00EDE1A53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224D8-74C3-C6F2-3F58-0CCAF6390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801C7-942D-E043-AE58-3B29D121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F21DB-7712-67A0-1E52-E214CE78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40B39-2D3E-AF7B-909F-534E583B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130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520B-F910-48F9-A775-371446FA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EB4B3-4F05-021E-90C4-7EFFA219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090B7-19D2-0743-3477-71136F80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C8C8A-59AA-ED80-4BC0-0EDA14C3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6356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3A01C-EF6E-23A4-3509-3A70B5BC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9C8EF-7715-B53D-2117-3A8EF316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48F9A-646C-29CD-F0D4-6302E496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3618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CF05-C409-1385-B6FA-E2652814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5D640-3F0A-7E58-9492-13345E2F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3601E-EBCA-E685-EEFF-38C25300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D60D2-FFF5-B770-FC45-3D8F0B39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E3B2C-E21E-90FC-D5F2-F43FE6AD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2E7DE-5B9D-3CF1-CF19-486EBCD7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8887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3261-6868-6DE5-AFBF-68E325FC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3AC4E-62D7-83B2-933E-3F53677A2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30A31-7DF3-C38B-8FEA-F1690FC7E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59478-E0EC-D600-C545-1D5035B7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F65D5-F85B-B439-C608-35DF1A85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088AC-A908-1619-C2EE-C4D57E15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4153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F68DE-D692-1942-2F6F-6353241E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8F575-951E-0983-EF75-CB9954F4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6AB6-FD67-776D-A857-E613817A8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D1FA-A7A7-BF45-8F82-DC6A5015D233}" type="datetimeFigureOut">
              <a:rPr lang="en-001" smtClean="0"/>
              <a:t>25/02/2024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AFBDC-C01A-1A84-7318-080CE1EA2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101C0-8814-A413-2D83-30EE4C500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481C-E07C-B642-B107-101D343DBF0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1015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0F3A-9475-B86A-C5B2-5AFAA2F6D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069"/>
            <a:ext cx="9144000" cy="2527540"/>
          </a:xfrm>
        </p:spPr>
        <p:txBody>
          <a:bodyPr>
            <a:normAutofit fontScale="90000"/>
          </a:bodyPr>
          <a:lstStyle/>
          <a:p>
            <a:r>
              <a:rPr lang="en-001" dirty="0"/>
              <a:t>Second order methods for bandit convex optimization and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6E92B-4D26-ED8D-317D-BFBA195B3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1609"/>
            <a:ext cx="9144000" cy="3502323"/>
          </a:xfrm>
        </p:spPr>
        <p:txBody>
          <a:bodyPr>
            <a:normAutofit/>
          </a:bodyPr>
          <a:lstStyle/>
          <a:p>
            <a:r>
              <a:rPr lang="en-001" dirty="0"/>
              <a:t>Praneeth Netrapalli</a:t>
            </a:r>
          </a:p>
          <a:p>
            <a:r>
              <a:rPr lang="en-001" dirty="0"/>
              <a:t>Google Research India</a:t>
            </a:r>
          </a:p>
          <a:p>
            <a:endParaRPr lang="en-001" dirty="0"/>
          </a:p>
          <a:p>
            <a:r>
              <a:rPr lang="en-001" dirty="0"/>
              <a:t>Joint work with</a:t>
            </a:r>
          </a:p>
          <a:p>
            <a:r>
              <a:rPr lang="en-001" dirty="0"/>
              <a:t>Arun Sai Suggala (Google Research India)</a:t>
            </a:r>
          </a:p>
          <a:p>
            <a:r>
              <a:rPr lang="en-001" dirty="0"/>
              <a:t>Jennifer Yu (Princeton University)</a:t>
            </a:r>
          </a:p>
          <a:p>
            <a:r>
              <a:rPr lang="en-001" dirty="0"/>
              <a:t>Elad Hazan (Priniceton University and Google Research Princeton)</a:t>
            </a:r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231538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54C7-A314-72FF-8600-B0807BD3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34"/>
            <a:ext cx="10515600" cy="1325563"/>
          </a:xfrm>
        </p:spPr>
        <p:txBody>
          <a:bodyPr/>
          <a:lstStyle/>
          <a:p>
            <a:r>
              <a:rPr lang="en-001" dirty="0"/>
              <a:t>Main Ideas of the proof 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3B5545-7765-8751-A90F-5ABC0A3E0A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86833"/>
                <a:ext cx="5952392" cy="749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00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00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00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3B5545-7765-8751-A90F-5ABC0A3E0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86833"/>
                <a:ext cx="5952392" cy="7493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A6445-D226-2775-4321-6E4C9C878F2B}"/>
                  </a:ext>
                </a:extLst>
              </p:cNvPr>
              <p:cNvSpPr txBox="1"/>
              <p:nvPr/>
            </p:nvSpPr>
            <p:spPr>
              <a:xfrm>
                <a:off x="1334231" y="2179973"/>
                <a:ext cx="8305067" cy="581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001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001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A6445-D226-2775-4321-6E4C9C878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31" y="2179973"/>
                <a:ext cx="8305067" cy="581891"/>
              </a:xfrm>
              <a:prstGeom prst="rect">
                <a:avLst/>
              </a:prstGeom>
              <a:blipFill>
                <a:blip r:embed="rId3"/>
                <a:stretch>
                  <a:fillRect t="-2128" b="-6383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50F71B-448D-111E-29F2-9C2918CF3852}"/>
                  </a:ext>
                </a:extLst>
              </p:cNvPr>
              <p:cNvSpPr txBox="1"/>
              <p:nvPr/>
            </p:nvSpPr>
            <p:spPr>
              <a:xfrm>
                <a:off x="1729886" y="2893341"/>
                <a:ext cx="10746399" cy="581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001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001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001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50F71B-448D-111E-29F2-9C2918CF3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86" y="2893341"/>
                <a:ext cx="10746399" cy="581891"/>
              </a:xfrm>
              <a:prstGeom prst="rect">
                <a:avLst/>
              </a:prstGeom>
              <a:blipFill>
                <a:blip r:embed="rId4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B62FC5-D69E-E245-2466-D9DFFC114744}"/>
                  </a:ext>
                </a:extLst>
              </p:cNvPr>
              <p:cNvSpPr txBox="1"/>
              <p:nvPr/>
            </p:nvSpPr>
            <p:spPr>
              <a:xfrm>
                <a:off x="722800" y="3820744"/>
                <a:ext cx="10746399" cy="669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001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001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001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B62FC5-D69E-E245-2466-D9DFFC11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0" y="3820744"/>
                <a:ext cx="10746399" cy="6698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3C97C-2F28-100D-CBB9-B7BB6424FB06}"/>
                  </a:ext>
                </a:extLst>
              </p:cNvPr>
              <p:cNvSpPr txBox="1"/>
              <p:nvPr/>
            </p:nvSpPr>
            <p:spPr>
              <a:xfrm>
                <a:off x="722800" y="4870938"/>
                <a:ext cx="10865462" cy="600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</a:t>
                </a:r>
                <a:r>
                  <a:rPr lang="en-001" sz="2800" dirty="0"/>
                  <a:t>e have: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001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001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3C97C-2F28-100D-CBB9-B7BB6424F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0" y="4870938"/>
                <a:ext cx="10865462" cy="600229"/>
              </a:xfrm>
              <a:prstGeom prst="rect">
                <a:avLst/>
              </a:prstGeom>
              <a:blipFill>
                <a:blip r:embed="rId6"/>
                <a:stretch>
                  <a:fillRect t="-4082" b="-18367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D9A6E-F8F1-5CA3-E73D-9E425B52B5E6}"/>
                  </a:ext>
                </a:extLst>
              </p:cNvPr>
              <p:cNvSpPr txBox="1"/>
              <p:nvPr/>
            </p:nvSpPr>
            <p:spPr>
              <a:xfrm>
                <a:off x="722800" y="5717930"/>
                <a:ext cx="10865462" cy="57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And</a:t>
                </a:r>
                <a:r>
                  <a:rPr lang="en-001" sz="28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001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D9A6E-F8F1-5CA3-E73D-9E425B52B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0" y="5717930"/>
                <a:ext cx="10865462" cy="574644"/>
              </a:xfrm>
              <a:prstGeom prst="rect">
                <a:avLst/>
              </a:prstGeom>
              <a:blipFill>
                <a:blip r:embed="rId7"/>
                <a:stretch>
                  <a:fillRect t="-4348" b="-23913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1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B074-D75C-3F17-8526-20A21F81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Main ideas of the proof 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6EDB2-5A1C-DC3A-7610-63A05B0887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001" dirty="0"/>
                  <a:t>Telescoping, we obtain: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001" dirty="0"/>
                  <a:t>.</a:t>
                </a:r>
              </a:p>
              <a:p>
                <a:r>
                  <a:rPr lang="en-001" dirty="0"/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 is not the point we played but rather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001" dirty="0"/>
              </a:p>
              <a:p>
                <a:endParaRPr lang="en-001" dirty="0"/>
              </a:p>
              <a:p>
                <a:r>
                  <a:rPr lang="en-001" dirty="0"/>
                  <a:t>But </a:t>
                </a:r>
                <a14:m>
                  <m:oMath xmlns:m="http://schemas.openxmlformats.org/officeDocument/2006/math">
                    <m:r>
                      <a:rPr lang="en-00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00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001" dirty="0"/>
                  <a:t>, and a standard argument bounds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001" dirty="0"/>
                  <a:t> since </a:t>
                </a:r>
                <a14:m>
                  <m:oMath xmlns:m="http://schemas.openxmlformats.org/officeDocument/2006/math">
                    <m:r>
                      <a:rPr lang="en-00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00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6EDB2-5A1C-DC3A-7610-63A05B0887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87" t="-14244" b="-19767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77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3155-E2DE-2D74-B3F3-DFF798B8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421"/>
          </a:xfrm>
        </p:spPr>
        <p:txBody>
          <a:bodyPr/>
          <a:lstStyle/>
          <a:p>
            <a:r>
              <a:rPr lang="en-001" dirty="0"/>
              <a:t>Application to control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861D3C-46BC-D3B8-838B-38075CA8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04546"/>
            <a:ext cx="7772400" cy="46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A45F-294C-6132-A4C0-1027E0A4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Control: basic formulation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265DD-EA80-6D37-2C4C-C015E60E9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50" y="1776758"/>
            <a:ext cx="9587100" cy="38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B832-3EF6-FC7C-657C-1453B733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Control: basic formulation (Lyapunov)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6917D-9E4F-B798-E761-33D1A64C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18" y="1690688"/>
            <a:ext cx="9748164" cy="42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DAF1-9A9A-F491-64FE-6C95FD01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Optimal control for stochastic noise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95381-9FC3-2562-9597-8C7FAEC9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13893"/>
            <a:ext cx="7772400" cy="27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7E3D8F-4742-1561-0B92-EE750670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9" y="140677"/>
            <a:ext cx="11837523" cy="5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7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27C5E-3F21-AC07-E6F2-DBCA39E5E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6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80F7E8-71C2-995E-1B60-CB6F0A971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0" y="545122"/>
            <a:ext cx="11697080" cy="53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6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78868-4BC0-EA7C-7BD0-6FDF83AB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6" y="325315"/>
            <a:ext cx="11903748" cy="55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15B0-0747-3DCB-041C-30276C5E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5E0F-1E95-9ECB-8E39-AAEE5C8A7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001" dirty="0"/>
              <a:t>Bandit convex optimization</a:t>
            </a:r>
          </a:p>
          <a:p>
            <a:pPr>
              <a:spcBef>
                <a:spcPts val="3000"/>
              </a:spcBef>
            </a:pPr>
            <a:r>
              <a:rPr lang="en-001" dirty="0"/>
              <a:t>History and related work</a:t>
            </a:r>
          </a:p>
          <a:p>
            <a:pPr>
              <a:spcBef>
                <a:spcPts val="3000"/>
              </a:spcBef>
            </a:pPr>
            <a:r>
              <a:rPr lang="en-001" dirty="0"/>
              <a:t>Second order algorithm and results</a:t>
            </a:r>
          </a:p>
          <a:p>
            <a:pPr>
              <a:spcBef>
                <a:spcPts val="3000"/>
              </a:spcBef>
            </a:pPr>
            <a:r>
              <a:rPr lang="en-001" dirty="0"/>
              <a:t>Main ideas of the proof</a:t>
            </a:r>
          </a:p>
          <a:p>
            <a:pPr>
              <a:spcBef>
                <a:spcPts val="3000"/>
              </a:spcBef>
            </a:pPr>
            <a:r>
              <a:rPr lang="en-001" dirty="0"/>
              <a:t>Application to Control</a:t>
            </a:r>
          </a:p>
          <a:p>
            <a:pPr>
              <a:spcBef>
                <a:spcPts val="3000"/>
              </a:spcBef>
            </a:pPr>
            <a:r>
              <a:rPr lang="en-001" dirty="0"/>
              <a:t>Conclusion and open questions</a:t>
            </a:r>
          </a:p>
        </p:txBody>
      </p:sp>
    </p:spTree>
    <p:extLst>
      <p:ext uri="{BB962C8B-B14F-4D97-AF65-F5344CB8AC3E}">
        <p14:creationId xmlns:p14="http://schemas.microsoft.com/office/powerpoint/2010/main" val="9102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29D9-96C6-EEFF-6647-390CB52A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Online nonstochastic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B2D72-4A61-250F-3F09-E9F9B7DCB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949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2,⋯</m:t>
                    </m:r>
                  </m:oMath>
                </a14:m>
                <a:br>
                  <a:rPr lang="en-US" dirty="0"/>
                </a:br>
                <a:endParaRPr lang="en-US" sz="1200" dirty="0"/>
              </a:p>
              <a:p>
                <a:r>
                  <a:rPr lang="en-US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play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sz="1200" dirty="0"/>
              </a:p>
              <a:p>
                <a:r>
                  <a:rPr lang="en-US" dirty="0"/>
                  <a:t>Incur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endParaRPr lang="en-US" sz="1300" dirty="0"/>
              </a:p>
              <a:p>
                <a:r>
                  <a:rPr lang="en-US" dirty="0"/>
                  <a:t>Goal: minimize regret vs. best policy in class</a:t>
                </a:r>
              </a:p>
              <a:p>
                <a:endParaRPr lang="en-US" sz="11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br>
                  <a:rPr lang="en-US" dirty="0"/>
                </a:br>
                <a:br>
                  <a:rPr lang="en-US" sz="1000" dirty="0"/>
                </a:br>
                <a:r>
                  <a:rPr lang="en-US" dirty="0"/>
                  <a:t>vs. best policy in hindsight in certain class, with different states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B2D72-4A61-250F-3F09-E9F9B7DCB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94983"/>
              </a:xfrm>
              <a:blipFill>
                <a:blip r:embed="rId2"/>
                <a:stretch>
                  <a:fillRect l="-1086" t="-2111" b="-24802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54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4048E-9A0F-6B6B-FF2F-330F77EF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6" y="628649"/>
            <a:ext cx="11646587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0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27138E-B679-F384-7D58-A47969AD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" y="386862"/>
            <a:ext cx="11670694" cy="58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92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326F-7D1C-A527-1351-6DAB826C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Ingredient 2: Bandit Convex Optimization with Memory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BE845-1BED-7D52-BAC0-11912A351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000"/>
                  </a:spcBef>
                </a:pPr>
                <a:r>
                  <a:rPr lang="en-001" dirty="0"/>
                  <a:t>Player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 and adversary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001" dirty="0"/>
                  <a:t> independently.</a:t>
                </a:r>
              </a:p>
              <a:p>
                <a:pPr>
                  <a:spcBef>
                    <a:spcPts val="2000"/>
                  </a:spcBef>
                </a:pPr>
                <a:r>
                  <a:rPr lang="en-001" dirty="0"/>
                  <a:t>Player suffers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001" dirty="0"/>
                  <a:t> and observes only that value.</a:t>
                </a:r>
              </a:p>
              <a:p>
                <a:pPr>
                  <a:spcBef>
                    <a:spcPts val="2000"/>
                  </a:spcBef>
                </a:pPr>
                <a:r>
                  <a:rPr lang="en-001" dirty="0"/>
                  <a:t>Adversary can choose loss functions adaptively, but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001" dirty="0"/>
                  <a:t> steps earlier.</a:t>
                </a:r>
              </a:p>
              <a:p>
                <a:pPr>
                  <a:spcBef>
                    <a:spcPts val="2000"/>
                  </a:spcBef>
                </a:pPr>
                <a:r>
                  <a:rPr lang="en-001" dirty="0"/>
                  <a:t>Regret with respect to best fixed point in hindsight: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endParaRPr lang="en-001" sz="500" dirty="0"/>
              </a:p>
              <a:p>
                <a:pPr marL="0" indent="0" algn="ctr">
                  <a:spcBef>
                    <a:spcPts val="2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,⋯,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00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BE845-1BED-7D52-BAC0-11912A351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35756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35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97B2-EF73-9B86-8973-899B8422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Main Result II: A 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E88C6-D9DE-5B1E-6951-E13ABE789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19047"/>
                <a:ext cx="10515600" cy="3257916"/>
              </a:xfrm>
            </p:spPr>
            <p:txBody>
              <a:bodyPr/>
              <a:lstStyle/>
              <a:p>
                <a:r>
                  <a:rPr lang="en-001" dirty="0"/>
                  <a:t>There exists an instance such that the best loss achieved by any algorithm is significantly larger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≫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001" dirty="0"/>
                  <a:t>.</a:t>
                </a:r>
              </a:p>
              <a:p>
                <a:r>
                  <a:rPr lang="en-001" dirty="0"/>
                  <a:t>Our hard instance builds upon that introduced in [Dekel et al. 2014], who only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0−1</m:t>
                    </m:r>
                  </m:oMath>
                </a14:m>
                <a:r>
                  <a:rPr lang="en-001" dirty="0"/>
                  <a:t> costs.</a:t>
                </a:r>
              </a:p>
              <a:p>
                <a:r>
                  <a:rPr lang="en-001" dirty="0"/>
                  <a:t>Matching upper bound in [Cassel and Koren, 2020].</a:t>
                </a:r>
              </a:p>
              <a:p>
                <a:r>
                  <a:rPr lang="en-001" dirty="0"/>
                  <a:t>Is this the best regret we can get for control?</a:t>
                </a:r>
              </a:p>
              <a:p>
                <a:endParaRPr lang="en-00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E88C6-D9DE-5B1E-6951-E13ABE789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19047"/>
                <a:ext cx="10515600" cy="3257916"/>
              </a:xfrm>
              <a:blipFill>
                <a:blip r:embed="rId2"/>
                <a:stretch>
                  <a:fillRect l="-1086" t="-3101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6EE7D1C-120F-2201-E6E8-876CA18B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69" y="1520272"/>
            <a:ext cx="10108165" cy="12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9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9767-787B-6D7A-E382-9375861A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70"/>
            <a:ext cx="10515600" cy="1600200"/>
          </a:xfrm>
        </p:spPr>
        <p:txBody>
          <a:bodyPr>
            <a:normAutofit/>
          </a:bodyPr>
          <a:lstStyle/>
          <a:p>
            <a:r>
              <a:rPr lang="en-001" dirty="0"/>
              <a:t>Bandit convex optimization – Affine memory (BCO-AM)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3EEBE-FF2C-202F-98A3-EDB48FEF9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81554"/>
                <a:ext cx="10515600" cy="4752610"/>
              </a:xfrm>
            </p:spPr>
            <p:txBody>
              <a:bodyPr/>
              <a:lstStyle/>
              <a:p>
                <a:r>
                  <a:rPr lang="en-001" dirty="0"/>
                  <a:t>Player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 and adversary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.</a:t>
                </a:r>
              </a:p>
              <a:p>
                <a:r>
                  <a:rPr lang="en-001" dirty="0"/>
                  <a:t>Player observes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001" dirty="0"/>
                  <a:t>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  <m:r>
                            <m:rPr>
                              <m:nor/>
                            </m:rPr>
                            <a:rPr lang="en-001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001" dirty="0"/>
              </a:p>
              <a:p>
                <a:r>
                  <a:rPr lang="en-001" dirty="0"/>
                  <a:t>Full information of the Hessian but only partial information of the linear component.</a:t>
                </a:r>
              </a:p>
              <a:p>
                <a:r>
                  <a:rPr lang="en-001" dirty="0"/>
                  <a:t>Crucial reduction of control problem to BCO-AM due to [Simchowitz, 2020]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3EEBE-FF2C-202F-98A3-EDB48FEF9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81554"/>
                <a:ext cx="10515600" cy="4752610"/>
              </a:xfrm>
              <a:blipFill>
                <a:blip r:embed="rId2"/>
                <a:stretch>
                  <a:fillRect l="-1086" t="-10933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70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793D-AA09-BA17-4FE2-1B76D4CA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31"/>
            <a:ext cx="10515600" cy="1441938"/>
          </a:xfrm>
        </p:spPr>
        <p:txBody>
          <a:bodyPr>
            <a:normAutofit/>
          </a:bodyPr>
          <a:lstStyle/>
          <a:p>
            <a:r>
              <a:rPr lang="en-001" dirty="0"/>
              <a:t>Bandit Newton Algorithm with Affine Memory (BNS-AM)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26CF5-F8E6-4DB6-531A-3F4A34D4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30" y="1512694"/>
            <a:ext cx="9366340" cy="52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0B82-8A06-D65A-BAE5-51A90856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Main result III: Optimal regret for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B27EF-B947-66DA-A689-2DA388565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23083"/>
              </a:xfrm>
            </p:spPr>
            <p:txBody>
              <a:bodyPr/>
              <a:lstStyle/>
              <a:p>
                <a:r>
                  <a:rPr lang="en-001" b="1" u="sng" dirty="0"/>
                  <a:t>Theorem</a:t>
                </a:r>
                <a:r>
                  <a:rPr lang="en-001" dirty="0"/>
                  <a:t> (Informal): For bandit linear control problems (under appropriate assumptions), BNS-AM achieves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001" dirty="0"/>
                  <a:t> regret.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B27EF-B947-66DA-A689-2DA388565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23083"/>
              </a:xfrm>
              <a:blipFill>
                <a:blip r:embed="rId2"/>
                <a:stretch>
                  <a:fillRect l="-1086" t="-9756" b="-4878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CF3606-9723-D7EF-09D3-4941896D1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00" y="2989262"/>
            <a:ext cx="8865599" cy="30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63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EFA5-F01E-A9CF-31C1-44C28271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9CC5A-51AF-5D7C-79A8-0A2DEF8E8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001" dirty="0"/>
                  <a:t>Simple and efficient Newton algorithm for bandit optimization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001" dirty="0"/>
                  <a:t>-convex functions with regret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001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001" dirty="0"/>
                  <a:t>Efficient algorithm achieving optimal regret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001" dirty="0"/>
                  <a:t> for LQR/LQG, through bandit convex optimization with affine memory.</a:t>
                </a:r>
              </a:p>
              <a:p>
                <a:pPr>
                  <a:spcBef>
                    <a:spcPts val="1200"/>
                  </a:spcBef>
                </a:pPr>
                <a:r>
                  <a:rPr lang="en-001" dirty="0"/>
                  <a:t>Strictly worse lower bound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001" dirty="0"/>
                  <a:t> for the general problem of bandit convex optimization with memory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001" dirty="0"/>
                  <a:t>.</a:t>
                </a:r>
              </a:p>
              <a:p>
                <a:pPr>
                  <a:spcBef>
                    <a:spcPts val="1200"/>
                  </a:spcBef>
                </a:pPr>
                <a:endParaRPr lang="en-00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9CC5A-51AF-5D7C-79A8-0A2DEF8E8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303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B065-E372-0771-6F8A-383A5293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Open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C370-CF19-4150-1627-C9D85B04D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000"/>
                  </a:spcBef>
                </a:pPr>
                <a:r>
                  <a:rPr lang="en-001" dirty="0"/>
                  <a:t>Proper BCO algorithm – need to tackle challenges with the barrier.</a:t>
                </a:r>
              </a:p>
              <a:p>
                <a:pPr>
                  <a:spcBef>
                    <a:spcPts val="2000"/>
                  </a:spcBef>
                </a:pPr>
                <a:r>
                  <a:rPr lang="en-001" dirty="0"/>
                  <a:t>Going beyond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001" dirty="0"/>
                  <a:t> convexity – Hessian is only useful locally.</a:t>
                </a:r>
              </a:p>
              <a:p>
                <a:pPr>
                  <a:spcBef>
                    <a:spcPts val="2000"/>
                  </a:spcBef>
                </a:pPr>
                <a:r>
                  <a:rPr lang="en-001" dirty="0"/>
                  <a:t>Non-stochastic control with more general losses e.g., generalized linear losses?</a:t>
                </a:r>
              </a:p>
              <a:p>
                <a:pPr>
                  <a:spcBef>
                    <a:spcPts val="2000"/>
                  </a:spcBef>
                </a:pPr>
                <a:r>
                  <a:rPr lang="en-001" dirty="0"/>
                  <a:t>Extending the bandit quadratic optimization with memory lower bound to oblivious adversaries.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DC370-CF19-4150-1627-C9D85B04D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4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99F9-93D6-3D4A-72D2-43960474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Bandit convex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6B695-E476-7F8D-4B66-9A17FE944C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0731"/>
                <a:ext cx="10515600" cy="4726232"/>
              </a:xfrm>
            </p:spPr>
            <p:txBody>
              <a:bodyPr>
                <a:normAutofit/>
              </a:bodyPr>
              <a:lstStyle/>
              <a:p>
                <a:r>
                  <a:rPr lang="en-001" dirty="0"/>
                  <a:t>Two players: </a:t>
                </a:r>
                <a:r>
                  <a:rPr lang="en-001" u="sng" dirty="0"/>
                  <a:t>Player </a:t>
                </a:r>
                <a:r>
                  <a:rPr lang="en-001" dirty="0"/>
                  <a:t>and </a:t>
                </a:r>
                <a:r>
                  <a:rPr lang="en-001" u="sng" dirty="0"/>
                  <a:t>adversary</a:t>
                </a:r>
                <a:r>
                  <a:rPr lang="en-001" dirty="0"/>
                  <a:t>.</a:t>
                </a:r>
              </a:p>
              <a:p>
                <a:r>
                  <a:rPr lang="en-001" dirty="0"/>
                  <a:t>In each round, play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 and adversary picks a convex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.</a:t>
                </a:r>
              </a:p>
              <a:p>
                <a:r>
                  <a:rPr lang="en-001" dirty="0"/>
                  <a:t>Player suffers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001" dirty="0"/>
                  <a:t> and observes only this value.</a:t>
                </a:r>
              </a:p>
              <a:p>
                <a:r>
                  <a:rPr lang="en-001" dirty="0"/>
                  <a:t>Player’s objective: Sublinear regret compared to best fixed point in hindsight.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001" dirty="0">
                  <a:solidFill>
                    <a:srgbClr val="0070C0"/>
                  </a:solidFill>
                </a:endParaRPr>
              </a:p>
              <a:p>
                <a:r>
                  <a:rPr lang="en-001" dirty="0"/>
                  <a:t>Proper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001" dirty="0"/>
                  <a:t> and improper otherwise.</a:t>
                </a:r>
              </a:p>
              <a:p>
                <a:r>
                  <a:rPr lang="en-001" dirty="0"/>
                  <a:t>Much more general than multi-armed bandits.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6B695-E476-7F8D-4B66-9A17FE944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0731"/>
                <a:ext cx="10515600" cy="4726232"/>
              </a:xfrm>
              <a:blipFill>
                <a:blip r:embed="rId2"/>
                <a:stretch>
                  <a:fillRect l="-1086" t="-2145" b="-18231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59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A4CE-D7D4-4EA6-6570-A93FD20D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Rich history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C9B85-3980-702F-30E0-2BDEC37B25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001" dirty="0"/>
                  <a:t>[Flaxman, Kalai, McMahan, 2004]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5/6</m:t>
                            </m:r>
                          </m:sup>
                        </m:sSup>
                      </m:e>
                    </m:d>
                  </m:oMath>
                </a14:m>
                <a:r>
                  <a:rPr lang="en-001" dirty="0"/>
                  <a:t> for bounded functions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001" dirty="0"/>
                  <a:t> for Lipschitz continuous functions.</a:t>
                </a:r>
              </a:p>
              <a:p>
                <a:r>
                  <a:rPr lang="en-001" dirty="0"/>
                  <a:t>[Tewari and Saha, 2011]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001" dirty="0"/>
                  <a:t> for smooth functions (i.e., those with Lipschitz continuous gradients)</a:t>
                </a:r>
              </a:p>
              <a:p>
                <a:r>
                  <a:rPr lang="en-001" dirty="0"/>
                  <a:t>Long line of work aiming to obtain optimal rate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endParaRPr lang="en-001" dirty="0"/>
              </a:p>
              <a:p>
                <a:r>
                  <a:rPr lang="en-001" dirty="0"/>
                  <a:t>Initially for very special cases e.g., linear losses, but culminating in a very general result by [Eldan, Lee, Bubeck, 2017].</a:t>
                </a:r>
              </a:p>
              <a:p>
                <a:r>
                  <a:rPr lang="en-001" b="1" u="sng" dirty="0"/>
                  <a:t>Catch</a:t>
                </a:r>
                <a:r>
                  <a:rPr lang="en-001" dirty="0"/>
                  <a:t>: Dimension dependence of the general result extremely large.</a:t>
                </a:r>
              </a:p>
              <a:p>
                <a:endParaRPr lang="en-00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C9B85-3980-702F-30E0-2BDEC37B2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53" r="-1327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49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14D8-165F-09BF-28BB-D6ACCF2F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18"/>
            <a:ext cx="10515600" cy="830629"/>
          </a:xfrm>
        </p:spPr>
        <p:txBody>
          <a:bodyPr/>
          <a:lstStyle/>
          <a:p>
            <a:r>
              <a:rPr lang="en-001" dirty="0"/>
              <a:t>Overview of previous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76193-1825-3620-BAEC-7A9B4184B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11785"/>
                <a:ext cx="10515600" cy="2011360"/>
              </a:xfrm>
            </p:spPr>
            <p:txBody>
              <a:bodyPr>
                <a:normAutofit/>
              </a:bodyPr>
              <a:lstStyle/>
              <a:p>
                <a:r>
                  <a:rPr lang="en-001" dirty="0"/>
                  <a:t>Running time and/or regret very high polynomials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001" dirty="0"/>
                  <a:t>, except for linear functions.</a:t>
                </a:r>
              </a:p>
              <a:p>
                <a:r>
                  <a:rPr lang="en-001" b="1" u="sng" dirty="0">
                    <a:solidFill>
                      <a:srgbClr val="C00000"/>
                    </a:solidFill>
                  </a:rPr>
                  <a:t>Question I</a:t>
                </a:r>
                <a:r>
                  <a:rPr lang="en-001" dirty="0"/>
                  <a:t>: Simple, efficient (low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001" dirty="0"/>
                  <a:t> dependence) regret and runtime algorithm for a large class of convex functions.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76193-1825-3620-BAEC-7A9B4184B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11785"/>
                <a:ext cx="10515600" cy="2011360"/>
              </a:xfrm>
              <a:blipFill>
                <a:blip r:embed="rId2"/>
                <a:stretch>
                  <a:fillRect l="-1086" t="-5031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882764-EC26-363F-7D82-0280B8628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09" y="1075228"/>
            <a:ext cx="10084381" cy="26750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E956A1-FB1C-2D13-C66A-4224ABE083C0}"/>
              </a:ext>
            </a:extLst>
          </p:cNvPr>
          <p:cNvSpPr/>
          <p:nvPr/>
        </p:nvSpPr>
        <p:spPr>
          <a:xfrm>
            <a:off x="1053809" y="3182817"/>
            <a:ext cx="10084381" cy="6770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E5DF4-96BF-0821-F88E-DC68A7F06E66}"/>
              </a:ext>
            </a:extLst>
          </p:cNvPr>
          <p:cNvSpPr txBox="1"/>
          <p:nvPr/>
        </p:nvSpPr>
        <p:spPr>
          <a:xfrm>
            <a:off x="9795895" y="3873323"/>
            <a:ext cx="1336431" cy="4308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001" sz="2200" dirty="0"/>
              <a:t>Stochastic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37EE01-9479-C77B-6765-A311984CA928}"/>
              </a:ext>
            </a:extLst>
          </p:cNvPr>
          <p:cNvCxnSpPr>
            <a:stCxn id="6" idx="1"/>
            <a:endCxn id="5" idx="2"/>
          </p:cNvCxnSpPr>
          <p:nvPr/>
        </p:nvCxnSpPr>
        <p:spPr>
          <a:xfrm flipH="1" flipV="1">
            <a:off x="6096000" y="3859825"/>
            <a:ext cx="3699895" cy="228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246364-58BF-BBD7-7D21-396556DBC739}"/>
              </a:ext>
            </a:extLst>
          </p:cNvPr>
          <p:cNvSpPr/>
          <p:nvPr/>
        </p:nvSpPr>
        <p:spPr>
          <a:xfrm>
            <a:off x="1047945" y="1439093"/>
            <a:ext cx="10084381" cy="17437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98BCA-DEB7-66D5-DE8D-0A3F50EE6D12}"/>
              </a:ext>
            </a:extLst>
          </p:cNvPr>
          <p:cNvSpPr txBox="1"/>
          <p:nvPr/>
        </p:nvSpPr>
        <p:spPr>
          <a:xfrm>
            <a:off x="9540921" y="219411"/>
            <a:ext cx="1597269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001" sz="2200" dirty="0"/>
              <a:t>Adversarial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309E86-750C-3CA1-FA47-72B946C804A3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011007" y="434855"/>
            <a:ext cx="3529914" cy="10039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9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CE4BEC-44E2-0B0A-3932-E193B6F167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001" dirty="0"/>
                  <a:t>This work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001" dirty="0"/>
                  <a:t>-convex functions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CE4BEC-44E2-0B0A-3932-E193B6F16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FDD19-8228-D765-F7DE-FC3A8EF45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001" dirty="0"/>
                  <a:t>A function is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001" dirty="0"/>
                  <a:t>-convex if there exists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001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001" dirty="0"/>
                  <a:t>, and a positive semidefinite (PSD)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001" dirty="0"/>
                  <a:t> such that: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𝑐𝐻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001" dirty="0">
                    <a:solidFill>
                      <a:schemeClr val="tx1"/>
                    </a:solidFill>
                  </a:rPr>
                  <a:t> 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001" dirty="0">
                  <a:solidFill>
                    <a:srgbClr val="C00000"/>
                  </a:solidFill>
                </a:endParaRPr>
              </a:p>
              <a:p>
                <a:r>
                  <a:rPr lang="en-001" b="1" u="sng" dirty="0"/>
                  <a:t>Examples</a:t>
                </a:r>
                <a:r>
                  <a:rPr lang="en-001" dirty="0"/>
                  <a:t>: linear functions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001" dirty="0"/>
                  <a:t>, generalized linear functions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</m:oMath>
                </a14:m>
                <a:r>
                  <a:rPr lang="en-001" dirty="0"/>
                  <a:t>, quadratic functions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00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FDD19-8228-D765-F7DE-FC3A8EF45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46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48CD-039D-6E1B-61A4-86475057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/>
          <a:lstStyle/>
          <a:p>
            <a:r>
              <a:rPr lang="en-001" dirty="0"/>
              <a:t>Main Result 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B3B1D-57A4-0322-4F18-11EEAA1935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8426"/>
                <a:ext cx="10679723" cy="1251682"/>
              </a:xfrm>
            </p:spPr>
            <p:txBody>
              <a:bodyPr/>
              <a:lstStyle/>
              <a:p>
                <a:r>
                  <a:rPr lang="en-001" dirty="0"/>
                  <a:t>Efficient bandit Newton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001" dirty="0"/>
                  <a:t>-convex functions.</a:t>
                </a:r>
              </a:p>
              <a:p>
                <a:r>
                  <a:rPr lang="en-001" b="1" u="sng" dirty="0"/>
                  <a:t>Theorem</a:t>
                </a:r>
                <a:r>
                  <a:rPr lang="en-001" dirty="0"/>
                  <a:t> (Informal):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2.5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001" dirty="0"/>
                  <a:t> regret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001" dirty="0"/>
                  <a:t> per step complexity.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B3B1D-57A4-0322-4F18-11EEAA193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8426"/>
                <a:ext cx="10679723" cy="1251682"/>
              </a:xfrm>
              <a:blipFill>
                <a:blip r:embed="rId2"/>
                <a:stretch>
                  <a:fillRect l="-950" t="-8000" r="-713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8B45817-ED89-087F-A26A-71FAF6B90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99" y="2974981"/>
            <a:ext cx="11921401" cy="22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6091-DAA7-19C8-E146-11FE560E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8"/>
            <a:ext cx="10515600" cy="857006"/>
          </a:xfrm>
        </p:spPr>
        <p:txBody>
          <a:bodyPr/>
          <a:lstStyle/>
          <a:p>
            <a:r>
              <a:rPr lang="en-001" dirty="0"/>
              <a:t>The bandit Newton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1A4B5-6603-D30E-981D-7347ABE0F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07" y="1086676"/>
            <a:ext cx="8551985" cy="55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5BB3-66DD-A14A-E9DB-D29D659F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Main Ideas of the proof 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45C7D-9541-6A98-9B90-10BDE2403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3000"/>
                  </a:spcBef>
                </a:pPr>
                <a:r>
                  <a:rPr lang="en-001" dirty="0"/>
                  <a:t>Consider for simplicity, quadratic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001" dirty="0"/>
                  <a:t>.</a:t>
                </a:r>
              </a:p>
              <a:p>
                <a:pPr>
                  <a:spcBef>
                    <a:spcPts val="3000"/>
                  </a:spcBef>
                </a:pPr>
                <a:r>
                  <a:rPr lang="en-001" dirty="0"/>
                  <a:t>Gradient and Hessian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001" dirty="0"/>
                  <a:t> are unbiased.</a:t>
                </a:r>
              </a:p>
              <a:p>
                <a:pPr>
                  <a:spcBef>
                    <a:spcPts val="3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001" dirty="0"/>
              </a:p>
              <a:p>
                <a:pPr>
                  <a:spcBef>
                    <a:spcPts val="3000"/>
                  </a:spcBef>
                </a:pPr>
                <a:r>
                  <a:rPr lang="en-001" dirty="0"/>
                  <a:t>Consider the potential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00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00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45C7D-9541-6A98-9B90-10BDE2403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973</Words>
  <Application>Microsoft Macintosh PowerPoint</Application>
  <PresentationFormat>Widescreen</PresentationFormat>
  <Paragraphs>105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Second order methods for bandit convex optimization and control</vt:lpstr>
      <vt:lpstr>Outline</vt:lpstr>
      <vt:lpstr>Bandit convex optimization</vt:lpstr>
      <vt:lpstr>Rich history</vt:lpstr>
      <vt:lpstr>Overview of previous results</vt:lpstr>
      <vt:lpstr>This work – κ-convex functions</vt:lpstr>
      <vt:lpstr>Main Result I</vt:lpstr>
      <vt:lpstr>The bandit Newton algorithm</vt:lpstr>
      <vt:lpstr>Main Ideas of the proof I</vt:lpstr>
      <vt:lpstr>Main Ideas of the proof II</vt:lpstr>
      <vt:lpstr>Main ideas of the proof III</vt:lpstr>
      <vt:lpstr>Application to control</vt:lpstr>
      <vt:lpstr>Control: basic formulation</vt:lpstr>
      <vt:lpstr>Control: basic formulation (Lyapunov)</vt:lpstr>
      <vt:lpstr>Optimal control for stochastic noise</vt:lpstr>
      <vt:lpstr>PowerPoint Presentation</vt:lpstr>
      <vt:lpstr>PowerPoint Presentation</vt:lpstr>
      <vt:lpstr>PowerPoint Presentation</vt:lpstr>
      <vt:lpstr>PowerPoint Presentation</vt:lpstr>
      <vt:lpstr>Online nonstochastic control</vt:lpstr>
      <vt:lpstr>PowerPoint Presentation</vt:lpstr>
      <vt:lpstr>PowerPoint Presentation</vt:lpstr>
      <vt:lpstr>Ingredient 2: Bandit Convex Optimization with Memory</vt:lpstr>
      <vt:lpstr>Main Result II: A lower bound</vt:lpstr>
      <vt:lpstr>Bandit convex optimization – Affine memory (BCO-AM)</vt:lpstr>
      <vt:lpstr>Bandit Newton Algorithm with Affine Memory (BNS-AM)</vt:lpstr>
      <vt:lpstr>Main result III: Optimal regret for control</vt:lpstr>
      <vt:lpstr>Conclusions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order methods for bandit convex optimization and control</dc:title>
  <dc:creator>Microsoft Office User</dc:creator>
  <cp:lastModifiedBy>Microsoft Office User</cp:lastModifiedBy>
  <cp:revision>107</cp:revision>
  <dcterms:created xsi:type="dcterms:W3CDTF">2024-02-25T12:42:15Z</dcterms:created>
  <dcterms:modified xsi:type="dcterms:W3CDTF">2024-02-25T20:21:17Z</dcterms:modified>
</cp:coreProperties>
</file>