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71" r:id="rId3"/>
    <p:sldId id="385" r:id="rId4"/>
    <p:sldId id="450" r:id="rId5"/>
    <p:sldId id="487" r:id="rId6"/>
    <p:sldId id="474" r:id="rId7"/>
    <p:sldId id="281" r:id="rId8"/>
    <p:sldId id="282" r:id="rId9"/>
    <p:sldId id="473" r:id="rId10"/>
    <p:sldId id="439" r:id="rId11"/>
    <p:sldId id="451" r:id="rId12"/>
    <p:sldId id="454" r:id="rId13"/>
    <p:sldId id="455" r:id="rId14"/>
    <p:sldId id="438" r:id="rId15"/>
    <p:sldId id="314" r:id="rId16"/>
    <p:sldId id="456" r:id="rId17"/>
    <p:sldId id="407" r:id="rId18"/>
    <p:sldId id="497" r:id="rId19"/>
    <p:sldId id="498" r:id="rId20"/>
    <p:sldId id="499" r:id="rId21"/>
    <p:sldId id="490" r:id="rId22"/>
    <p:sldId id="491" r:id="rId23"/>
    <p:sldId id="492" r:id="rId24"/>
    <p:sldId id="496" r:id="rId25"/>
    <p:sldId id="495" r:id="rId26"/>
    <p:sldId id="501" r:id="rId27"/>
    <p:sldId id="502" r:id="rId28"/>
    <p:sldId id="517" r:id="rId29"/>
    <p:sldId id="516" r:id="rId30"/>
    <p:sldId id="507" r:id="rId31"/>
    <p:sldId id="508" r:id="rId32"/>
    <p:sldId id="509" r:id="rId33"/>
    <p:sldId id="511" r:id="rId34"/>
    <p:sldId id="489" r:id="rId35"/>
    <p:sldId id="512" r:id="rId36"/>
    <p:sldId id="513" r:id="rId37"/>
    <p:sldId id="514" r:id="rId38"/>
    <p:sldId id="51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EC7"/>
    <a:srgbClr val="4F81BD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75" d="100"/>
          <a:sy n="75" d="100"/>
        </p:scale>
        <p:origin x="-9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0359-60B2-4A89-A0DF-2D3099322F6D}" type="datetimeFigureOut">
              <a:rPr lang="zh-CN" altLang="en-US" smtClean="0"/>
              <a:t>1/5/15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EE961-D9B9-472F-B7A9-4C0BF64F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9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69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Anandkumar</a:t>
            </a:r>
            <a:r>
              <a:rPr lang="en-US" dirty="0" smtClean="0"/>
              <a:t> et al result uses 3</a:t>
            </a:r>
            <a:r>
              <a:rPr lang="en-US" baseline="30000" dirty="0" smtClean="0"/>
              <a:t>rd</a:t>
            </a:r>
            <a:r>
              <a:rPr lang="en-US" dirty="0" smtClean="0"/>
              <a:t> moments and is not as practical.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84B7-8A3F-4A5F-8CDE-0ACC638362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2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things can be represented by sparsely combination of dictionary elements.</a:t>
            </a:r>
          </a:p>
          <a:p>
            <a:r>
              <a:rPr lang="en-US" dirty="0" smtClean="0"/>
              <a:t>goal: try to learn</a:t>
            </a:r>
            <a:r>
              <a:rPr lang="en-US" baseline="0" dirty="0" smtClean="0"/>
              <a:t> the “dictionary” (and the representation)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6D10-192E-4AD7-A1AC-32CECF79A6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6D10-192E-4AD7-A1AC-32CECF79A6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Olshausen</a:t>
            </a:r>
            <a:r>
              <a:rPr lang="en-US" dirty="0" smtClean="0"/>
              <a:t> Field, visual cortex,</a:t>
            </a:r>
            <a:r>
              <a:rPr lang="en-US" baseline="0" dirty="0" smtClean="0"/>
              <a:t> Gabor filters. Suggest effectiveness in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6D10-192E-4AD7-A1AC-32CECF79A6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\min_{B, x_1, x_2,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||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||_2^2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$x_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$'s are $k$-sparse}\\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85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Aside: Exact nonlinearity</a:t>
            </a:r>
            <a:r>
              <a:rPr lang="en-US" baseline="0" dirty="0" smtClean="0"/>
              <a:t> is not going to be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8E85-B8B2-D24E-9ACC-54BDEB0E0A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2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\|Ax -b\|^2 \quad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{(Least squares fit)}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 = b \quad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}~x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  \quad\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{(LP)}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1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NELL is</a:t>
            </a:r>
            <a:r>
              <a:rPr lang="en-US" baseline="0" dirty="0" smtClean="0"/>
              <a:t> a CMU system that keeps learning (</a:t>
            </a:r>
            <a:r>
              <a:rPr lang="en-US" baseline="0" dirty="0" err="1" smtClean="0"/>
              <a:t>infering</a:t>
            </a:r>
            <a:r>
              <a:rPr lang="en-US" baseline="0" dirty="0" smtClean="0"/>
              <a:t>) facts about the world in unsupervised fashion by trawling the web. Challenging to even formalize!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94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distributions</a:t>
            </a:r>
            <a:r>
              <a:rPr lang="en-US" baseline="0" dirty="0" smtClean="0"/>
              <a:t> that are not identifiable from their moments.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3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Bag of words</a:t>
            </a:r>
          </a:p>
          <a:p>
            <a:r>
              <a:rPr lang="en-US" altLang="zh-CN" dirty="0" smtClean="0"/>
              <a:t>Doc1</a:t>
            </a:r>
            <a:r>
              <a:rPr lang="en-US" altLang="zh-CN" baseline="0" dirty="0" smtClean="0"/>
              <a:t> = ½ politics ½ economics 2/3 sports + 1/3 entertainment</a:t>
            </a:r>
          </a:p>
          <a:p>
            <a:r>
              <a:rPr lang="en-US" altLang="zh-CN" baseline="0" dirty="0" smtClean="0"/>
              <a:t>Hidden variable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10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2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1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0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Describe algorithms first.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9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E961-D9B9-472F-B7A9-4C0BF64F355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0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7.png"/><Relationship Id="rId5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91" y="304800"/>
            <a:ext cx="2641600" cy="255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9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  <a:cs typeface="Century Gothic"/>
              </a:rPr>
              <a:t>Overcoming intractability for </a:t>
            </a:r>
            <a:br>
              <a:rPr lang="en-US" sz="3200" dirty="0" smtClean="0">
                <a:solidFill>
                  <a:srgbClr val="0000FF"/>
                </a:solidFill>
                <a:latin typeface="+mn-lt"/>
                <a:cs typeface="Century Gothic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cs typeface="Century Gothic"/>
              </a:rPr>
              <a:t>Unsupervised Learning</a:t>
            </a:r>
            <a:endParaRPr lang="zh-CN" altLang="en-US" sz="3200" dirty="0">
              <a:solidFill>
                <a:srgbClr val="0000FF"/>
              </a:solidFill>
              <a:latin typeface="+mn-lt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Sanjeev </a:t>
            </a:r>
            <a:r>
              <a:rPr lang="en-US" altLang="zh-CN" sz="2800" b="1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Arora</a:t>
            </a:r>
            <a:r>
              <a:rPr lang="en-US" altLang="zh-CN" sz="2800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n-US" altLang="zh-CN" sz="2800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n-US" altLang="zh-CN" sz="2800" dirty="0" smtClean="0">
                <a:solidFill>
                  <a:srgbClr val="008000"/>
                </a:solidFill>
                <a:latin typeface="Century Gothic"/>
                <a:cs typeface="Century Gothic"/>
              </a:rPr>
              <a:t/>
            </a:r>
            <a:br>
              <a:rPr lang="en-US" altLang="zh-CN" sz="2800" dirty="0" smtClean="0">
                <a:solidFill>
                  <a:srgbClr val="008000"/>
                </a:solidFill>
                <a:latin typeface="Century Gothic"/>
                <a:cs typeface="Century Gothic"/>
              </a:rPr>
            </a:br>
            <a:r>
              <a:rPr lang="en-US" altLang="zh-CN" sz="28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Princeton University</a:t>
            </a:r>
          </a:p>
          <a:p>
            <a:r>
              <a:rPr lang="en-US" altLang="zh-CN" sz="24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Computer Science + Center for Computational Intractability</a:t>
            </a:r>
            <a:r>
              <a:rPr lang="en-US" altLang="zh-CN" sz="2400" dirty="0" smtClean="0">
                <a:latin typeface="Century Gothic"/>
                <a:cs typeface="Century Gothic"/>
              </a:rPr>
              <a:t/>
            </a:r>
            <a:br>
              <a:rPr lang="en-US" altLang="zh-CN" sz="2400" dirty="0" smtClean="0">
                <a:latin typeface="Century Gothic"/>
                <a:cs typeface="Century Gothic"/>
              </a:rPr>
            </a:br>
            <a:endParaRPr lang="en-US" altLang="zh-CN" sz="24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72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Maryland Theory Day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172200"/>
            <a:ext cx="381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(Funding: NSF and Simons Foundation)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"/>
    </mc:Choice>
    <mc:Fallback xmlns="">
      <p:transition xmlns:p14="http://schemas.microsoft.com/office/powerpoint/2010/main" spd="slow" advTm="29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5400"/>
            <a:ext cx="9525000" cy="1173162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</a:rPr>
              <a:t>Nonnegative Matrix Factorization (NMF)</a:t>
            </a:r>
            <a:br>
              <a:rPr lang="en-US" altLang="zh-CN" sz="3600" dirty="0" smtClean="0">
                <a:solidFill>
                  <a:srgbClr val="0000FF"/>
                </a:solidFill>
              </a:rPr>
            </a:br>
            <a:r>
              <a:rPr lang="en-US" altLang="zh-CN" sz="2800" dirty="0" smtClean="0">
                <a:solidFill>
                  <a:srgbClr val="0000FF"/>
                </a:solidFill>
              </a:rPr>
              <a:t>[Lee Seung’99]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762000" y="2057400"/>
            <a:ext cx="2209800" cy="1905000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981200"/>
            <a:ext cx="4191000" cy="1905000"/>
            <a:chOff x="3810000" y="2715986"/>
            <a:chExt cx="4191000" cy="1905000"/>
          </a:xfrm>
        </p:grpSpPr>
        <p:sp>
          <p:nvSpPr>
            <p:cNvPr id="5" name="Double Bracket 4"/>
            <p:cNvSpPr/>
            <p:nvPr/>
          </p:nvSpPr>
          <p:spPr>
            <a:xfrm>
              <a:off x="4724400" y="2715986"/>
              <a:ext cx="685800" cy="1905000"/>
            </a:xfrm>
            <a:prstGeom prst="bracketPair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A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Double Bracket 5"/>
            <p:cNvSpPr/>
            <p:nvPr/>
          </p:nvSpPr>
          <p:spPr>
            <a:xfrm>
              <a:off x="5791200" y="2715986"/>
              <a:ext cx="2209800" cy="685800"/>
            </a:xfrm>
            <a:prstGeom prst="bracketPair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W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331454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=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1295400"/>
            <a:ext cx="759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Given: Nonnegative n x m</a:t>
            </a:r>
            <a:r>
              <a:rPr lang="en-US" sz="2800" dirty="0"/>
              <a:t> </a:t>
            </a:r>
            <a:r>
              <a:rPr lang="en-US" sz="2800" dirty="0" smtClean="0"/>
              <a:t>matrix M (all entries ≥ 0)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267200"/>
            <a:ext cx="69704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Want: </a:t>
            </a:r>
            <a:r>
              <a:rPr lang="en-US" sz="2400" dirty="0" smtClean="0">
                <a:solidFill>
                  <a:srgbClr val="FF0000"/>
                </a:solidFill>
              </a:rPr>
              <a:t>Nonnegative</a:t>
            </a:r>
            <a:r>
              <a:rPr lang="en-US" sz="2400" dirty="0" smtClean="0">
                <a:solidFill>
                  <a:srgbClr val="008000"/>
                </a:solidFill>
              </a:rPr>
              <a:t> matrices </a:t>
            </a:r>
            <a:r>
              <a:rPr lang="en-US" sz="2400" dirty="0" smtClean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rgbClr val="008000"/>
                </a:solidFill>
              </a:rPr>
              <a:t>  (n x r) and </a:t>
            </a:r>
            <a:r>
              <a:rPr lang="en-US" sz="2400" dirty="0" smtClean="0">
                <a:solidFill>
                  <a:srgbClr val="4F81BD"/>
                </a:solidFill>
              </a:rPr>
              <a:t>W</a:t>
            </a:r>
            <a:r>
              <a:rPr lang="en-US" sz="2400" dirty="0" smtClean="0">
                <a:solidFill>
                  <a:srgbClr val="008000"/>
                </a:solidFill>
              </a:rPr>
              <a:t> (r x m),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s.t.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M = AW</a:t>
            </a:r>
            <a:r>
              <a:rPr lang="en-US" sz="2400" dirty="0" smtClean="0">
                <a:solidFill>
                  <a:srgbClr val="008000"/>
                </a:solidFill>
              </a:rPr>
              <a:t>.   </a:t>
            </a:r>
            <a:r>
              <a:rPr lang="en-US" sz="2400" dirty="0" smtClean="0"/>
              <a:t>(Aside: Given W, easy to find A via linear </a:t>
            </a:r>
            <a:br>
              <a:rPr lang="en-US" sz="2400" dirty="0" smtClean="0"/>
            </a:br>
            <a:r>
              <a:rPr lang="en-US" sz="2400" dirty="0" smtClean="0"/>
              <a:t>			programming.)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562600"/>
            <a:ext cx="635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Applications: Image Segmentation, Info Retrieval,</a:t>
            </a:r>
            <a:br>
              <a:rPr lang="en-US" sz="2400" dirty="0" smtClean="0"/>
            </a:br>
            <a:r>
              <a:rPr lang="en-US" sz="2400" dirty="0" smtClean="0"/>
              <a:t>Collaborative filtering, 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document classification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3048000"/>
            <a:ext cx="2286000" cy="990600"/>
          </a:xfrm>
          <a:prstGeom prst="wedgeRoundRectCallout">
            <a:avLst>
              <a:gd name="adj1" fmla="val -227913"/>
              <a:gd name="adj2" fmla="val 125778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NP-hard [</a:t>
            </a:r>
            <a:r>
              <a:rPr lang="en-US" sz="2400" dirty="0" err="1" smtClean="0">
                <a:solidFill>
                  <a:schemeClr val="tx1"/>
                </a:solidFill>
              </a:rPr>
              <a:t>Vavasis</a:t>
            </a:r>
            <a:r>
              <a:rPr lang="en-US" sz="2400" dirty="0" smtClean="0">
                <a:solidFill>
                  <a:schemeClr val="tx1"/>
                </a:solidFill>
              </a:rPr>
              <a:t> 09]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1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341" y="1676400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/>
              <a:t>Banana </a:t>
            </a:r>
            <a:r>
              <a:rPr lang="en-US" altLang="zh-CN" sz="3200" dirty="0" smtClean="0"/>
              <a:t>         0</a:t>
            </a:r>
            <a:endParaRPr lang="en-US" altLang="zh-CN" sz="3200" dirty="0"/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Snow           4%</a:t>
            </a:r>
          </a:p>
          <a:p>
            <a:pPr algn="r"/>
            <a:r>
              <a:rPr lang="en-US" altLang="zh-CN" sz="3200" dirty="0" smtClean="0"/>
              <a:t>Soccer             0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Walnut           0</a:t>
            </a:r>
          </a:p>
          <a:p>
            <a:pPr algn="r"/>
            <a:r>
              <a:rPr lang="en-US" altLang="zh-CN" sz="3200" dirty="0"/>
              <a:t>.</a:t>
            </a:r>
            <a:endParaRPr lang="zh-CN" altLang="en-US" sz="3200" dirty="0"/>
          </a:p>
        </p:txBody>
      </p:sp>
      <p:pic>
        <p:nvPicPr>
          <p:cNvPr id="5" name="Picture 3" descr="C:\Users\rongge\AppData\Local\Microsoft\Windows\Temporary Internet Files\Content.IE5\9ENSQ8LU\MC900282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90865"/>
            <a:ext cx="838200" cy="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ngge\AppData\Local\Microsoft\Windows\Temporary Internet Files\Content.IE5\CQ3P2I9Z\MC9002159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61" y="634580"/>
            <a:ext cx="980340" cy="10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803208"/>
            <a:ext cx="1066799" cy="8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1676400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/>
              <a:t>0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b="1" dirty="0" smtClean="0">
                <a:solidFill>
                  <a:srgbClr val="FF0000"/>
                </a:solidFill>
              </a:rPr>
              <a:t>0</a:t>
            </a:r>
          </a:p>
          <a:p>
            <a:pPr algn="r"/>
            <a:r>
              <a:rPr lang="en-US" altLang="zh-CN" sz="3200" dirty="0" smtClean="0"/>
              <a:t> 8%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/>
              <a:t>0</a:t>
            </a:r>
            <a:endParaRPr lang="en-US" altLang="zh-CN" sz="3200" dirty="0" smtClean="0"/>
          </a:p>
          <a:p>
            <a:pPr algn="r"/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666103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  <a:endParaRPr lang="en-US" altLang="zh-CN" sz="3200" dirty="0"/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b="1" dirty="0" smtClean="0">
                <a:solidFill>
                  <a:srgbClr val="FF0000"/>
                </a:solidFill>
              </a:rPr>
              <a:t>0</a:t>
            </a:r>
          </a:p>
          <a:p>
            <a:pPr algn="r"/>
            <a:r>
              <a:rPr lang="en-US" altLang="zh-CN" sz="3200" dirty="0" smtClean="0"/>
              <a:t> 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666103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  <a:endParaRPr lang="en-US" altLang="zh-CN" sz="3200" dirty="0"/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b="1" dirty="0" smtClean="0">
                <a:solidFill>
                  <a:srgbClr val="FF0000"/>
                </a:solidFill>
              </a:rPr>
              <a:t>0</a:t>
            </a:r>
          </a:p>
          <a:p>
            <a:pPr algn="r"/>
            <a:r>
              <a:rPr lang="en-US" altLang="zh-CN" sz="3200" dirty="0" smtClean="0"/>
              <a:t> 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31341" y="3616326"/>
            <a:ext cx="8307859" cy="609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 descr="C:\Users\rongge\AppData\Local\Microsoft\Windows\Temporary Internet Files\Content.IE5\83OPH5BW\MC9002372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8997"/>
            <a:ext cx="786143" cy="9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1936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“Separable”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 Topic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 Matrices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>
            <a:off x="6477000" y="2057400"/>
            <a:ext cx="1905000" cy="1981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+mn-lt"/>
                <a:cs typeface="Century Gothic"/>
              </a:rPr>
              <a:t>Geometric restatement of NMF</a:t>
            </a:r>
            <a:br>
              <a:rPr lang="en-US" sz="4000" dirty="0" smtClean="0">
                <a:solidFill>
                  <a:srgbClr val="0000FF"/>
                </a:solidFill>
                <a:latin typeface="+mn-lt"/>
                <a:cs typeface="Century Gothic"/>
              </a:rPr>
            </a:br>
            <a:r>
              <a:rPr lang="en-US" sz="2400" dirty="0" smtClean="0">
                <a:latin typeface="+mn-lt"/>
                <a:cs typeface="Century Gothic"/>
              </a:rPr>
              <a:t>(after some trivial rescaling)</a:t>
            </a:r>
            <a:endParaRPr lang="en-US" sz="2400" dirty="0">
              <a:latin typeface="+mn-lt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782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Given n nonnegative vectors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(namely, rows of M)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2"/>
                </a:solidFill>
              </a:rPr>
              <a:t>Find r-dimensional simplex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with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nonnegative vertices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that contains all.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/>
              <a:t>(rows of W = vertices of this simplex;</a:t>
            </a:r>
          </a:p>
          <a:p>
            <a:r>
              <a:rPr lang="en-US" sz="2400" dirty="0" smtClean="0"/>
              <a:t>Rows of A = convex combinations)</a:t>
            </a:r>
          </a:p>
          <a:p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391400" y="25908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7600" y="30480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27432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28956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33528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28956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33528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35814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37338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39624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39624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77200" y="35052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51816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Separable </a:t>
            </a:r>
            <a:r>
              <a:rPr lang="en-US" sz="2800" dirty="0">
                <a:sym typeface="Wingdings"/>
              </a:rPr>
              <a:t> Vertices of simplex appear among rows of M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7391400" y="1981200"/>
            <a:ext cx="76200" cy="1524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3962400"/>
            <a:ext cx="76200" cy="1524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82000" y="3962400"/>
            <a:ext cx="76200" cy="1524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8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Finding Separable Factorization</a:t>
            </a:r>
            <a:br>
              <a:rPr lang="en-US" altLang="zh-CN" dirty="0" smtClean="0">
                <a:solidFill>
                  <a:srgbClr val="0000FF"/>
                </a:solidFill>
              </a:rPr>
            </a:br>
            <a:r>
              <a:rPr lang="en-US" altLang="zh-CN" sz="2700" dirty="0" smtClean="0"/>
              <a:t>[</a:t>
            </a:r>
            <a:r>
              <a:rPr lang="en-US" altLang="zh-CN" sz="2700" dirty="0" err="1" smtClean="0"/>
              <a:t>A,Ge</a:t>
            </a:r>
            <a:r>
              <a:rPr lang="en-US" altLang="zh-CN" sz="2700" dirty="0" smtClean="0"/>
              <a:t>, </a:t>
            </a:r>
            <a:r>
              <a:rPr lang="en-US" altLang="zh-CN" sz="2700" dirty="0" err="1" smtClean="0"/>
              <a:t>Kannan</a:t>
            </a:r>
            <a:r>
              <a:rPr lang="en-US" altLang="zh-CN" sz="2700" dirty="0" smtClean="0"/>
              <a:t>, </a:t>
            </a:r>
            <a:r>
              <a:rPr lang="en-US" altLang="zh-CN" sz="2700" dirty="0" err="1" smtClean="0"/>
              <a:t>Moitra</a:t>
            </a:r>
            <a:r>
              <a:rPr lang="en-US" altLang="zh-CN" sz="2700" dirty="0" smtClean="0"/>
              <a:t> STOC’12]</a:t>
            </a:r>
            <a:endParaRPr lang="zh-CN" altLang="en-US" dirty="0"/>
          </a:p>
        </p:txBody>
      </p:sp>
      <p:sp>
        <p:nvSpPr>
          <p:cNvPr id="4" name="Isosceles Triangle 3"/>
          <p:cNvSpPr/>
          <p:nvPr/>
        </p:nvSpPr>
        <p:spPr>
          <a:xfrm rot="2115655">
            <a:off x="1268850" y="2913687"/>
            <a:ext cx="3434689" cy="27477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2561864" y="4501415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1796941" y="4276279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1999564" y="4959928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2190064" y="4501415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2832028" y="5150428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3244741" y="4501415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2657114" y="3893128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653941" y="4310915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3339991" y="6188626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3695700" y="3162300"/>
            <a:ext cx="190500" cy="190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038600" y="2743200"/>
            <a:ext cx="46920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Case 1: Inside Row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Can be represented by other rows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Case 2: Row at a vertex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Cannot be represented by other rows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</p:txBody>
      </p:sp>
      <p:cxnSp>
        <p:nvCxnSpPr>
          <p:cNvPr id="18" name="Straight Connector 17"/>
          <p:cNvCxnSpPr>
            <a:stCxn id="13" idx="6"/>
          </p:cNvCxnSpPr>
          <p:nvPr/>
        </p:nvCxnSpPr>
        <p:spPr>
          <a:xfrm flipV="1">
            <a:off x="844441" y="3985304"/>
            <a:ext cx="1901402" cy="42086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95600" y="3318184"/>
            <a:ext cx="804618" cy="72041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48486" y="3985304"/>
            <a:ext cx="591505" cy="229857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727364" y="3955473"/>
            <a:ext cx="2701636" cy="2369127"/>
          </a:xfrm>
          <a:custGeom>
            <a:avLst/>
            <a:gdLst>
              <a:gd name="connsiteX0" fmla="*/ 0 w 2701636"/>
              <a:gd name="connsiteY0" fmla="*/ 471054 h 2369127"/>
              <a:gd name="connsiteX1" fmla="*/ 2008909 w 2701636"/>
              <a:gd name="connsiteY1" fmla="*/ 0 h 2369127"/>
              <a:gd name="connsiteX2" fmla="*/ 2632363 w 2701636"/>
              <a:gd name="connsiteY2" fmla="*/ 623454 h 2369127"/>
              <a:gd name="connsiteX3" fmla="*/ 2701636 w 2701636"/>
              <a:gd name="connsiteY3" fmla="*/ 2369127 h 2369127"/>
              <a:gd name="connsiteX4" fmla="*/ 0 w 2701636"/>
              <a:gd name="connsiteY4" fmla="*/ 471054 h 23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636" h="2369127">
                <a:moveTo>
                  <a:pt x="0" y="471054"/>
                </a:moveTo>
                <a:lnTo>
                  <a:pt x="2008909" y="0"/>
                </a:lnTo>
                <a:lnTo>
                  <a:pt x="2632363" y="623454"/>
                </a:lnTo>
                <a:lnTo>
                  <a:pt x="2701636" y="2369127"/>
                </a:lnTo>
                <a:lnTo>
                  <a:pt x="0" y="471054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90600" y="1676399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800" dirty="0" smtClean="0"/>
              <a:t>Algorithm: Remove a row, test if it is in the convex hull of other rows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5715000"/>
            <a:ext cx="5870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Important: Procedure can tolerate </a:t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noisy data</a:t>
            </a:r>
            <a:r>
              <a:rPr lang="en-US" sz="2800" dirty="0" smtClean="0"/>
              <a:t>” if simplex is “</a:t>
            </a:r>
            <a:r>
              <a:rPr lang="en-US" sz="2800" dirty="0" smtClean="0">
                <a:solidFill>
                  <a:srgbClr val="FF0000"/>
                </a:solidFill>
              </a:rPr>
              <a:t>not too flat</a:t>
            </a:r>
            <a:r>
              <a:rPr lang="en-US" sz="2800" dirty="0" smtClean="0"/>
              <a:t>.” </a:t>
            </a:r>
            <a:endParaRPr lang="en-US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381000" y="5638800"/>
            <a:ext cx="2057400" cy="990600"/>
          </a:xfrm>
          <a:prstGeom prst="wedgeRectCallout">
            <a:avLst>
              <a:gd name="adj1" fmla="val 291831"/>
              <a:gd name="adj2" fmla="val 34192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“Robustly </a:t>
            </a:r>
            <a:r>
              <a:rPr lang="en-US" sz="2400" dirty="0" err="1" smtClean="0">
                <a:solidFill>
                  <a:srgbClr val="000000"/>
                </a:solidFill>
              </a:rPr>
              <a:t>Simplicial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6" grpId="0" uiExpand="1" build="p"/>
      <p:bldP spid="26" grpId="0" animBg="1"/>
      <p:bldP spid="42" grpId="0"/>
      <p:bldP spid="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Learning Topic Models</a:t>
            </a:r>
            <a:br>
              <a:rPr lang="en-US" altLang="zh-CN" dirty="0" smtClean="0">
                <a:solidFill>
                  <a:srgbClr val="0000FF"/>
                </a:solidFill>
              </a:rPr>
            </a:br>
            <a:r>
              <a:rPr lang="en-US" altLang="zh-CN" sz="2700" dirty="0" smtClean="0">
                <a:solidFill>
                  <a:srgbClr val="000090"/>
                </a:solidFill>
              </a:rPr>
              <a:t>[Papadimitriou et al.’98, Hoffman’99, </a:t>
            </a:r>
            <a:r>
              <a:rPr lang="en-US" altLang="zh-CN" sz="2700" dirty="0" err="1" smtClean="0">
                <a:solidFill>
                  <a:srgbClr val="000090"/>
                </a:solidFill>
              </a:rPr>
              <a:t>Blei</a:t>
            </a:r>
            <a:r>
              <a:rPr lang="en-US" altLang="zh-CN" sz="2700" dirty="0">
                <a:solidFill>
                  <a:srgbClr val="000090"/>
                </a:solidFill>
              </a:rPr>
              <a:t> </a:t>
            </a:r>
            <a:r>
              <a:rPr lang="en-US" altLang="zh-CN" sz="2700" dirty="0" smtClean="0">
                <a:solidFill>
                  <a:srgbClr val="000090"/>
                </a:solidFill>
              </a:rPr>
              <a:t>et al.’03]</a:t>
            </a:r>
            <a:endParaRPr lang="zh-CN" altLang="en-US" sz="2700" dirty="0">
              <a:solidFill>
                <a:srgbClr val="000090"/>
              </a:solidFill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990600" y="1600200"/>
            <a:ext cx="1752600" cy="1676400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4724400" y="1600200"/>
            <a:ext cx="685800" cy="1600200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5791200" y="2057400"/>
            <a:ext cx="2209800" cy="685800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W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981200"/>
            <a:ext cx="15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Sampled from</a:t>
            </a:r>
            <a:br>
              <a:rPr lang="en-US" dirty="0" smtClean="0"/>
            </a:br>
            <a:r>
              <a:rPr lang="en-US" dirty="0" smtClean="0"/>
              <a:t>columns of 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81400"/>
            <a:ext cx="78149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opic matrix </a:t>
            </a:r>
            <a:r>
              <a:rPr lang="en-US" sz="2400" dirty="0" smtClean="0"/>
              <a:t>A (n x r) arbitrary, nonnegative.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Stochastic</a:t>
            </a:r>
            <a:r>
              <a:rPr lang="en-US" sz="2400" dirty="0" smtClean="0"/>
              <a:t> W (r x m). Columns </a:t>
            </a:r>
            <a:r>
              <a:rPr lang="en-US" sz="2400" dirty="0" err="1" smtClean="0"/>
              <a:t>iid</a:t>
            </a:r>
            <a:r>
              <a:rPr lang="en-US" sz="2400" dirty="0" smtClean="0"/>
              <a:t> from unknown </a:t>
            </a:r>
            <a:r>
              <a:rPr lang="en-US" sz="2400" dirty="0" err="1" smtClean="0"/>
              <a:t>distrib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Given: M (n x m). </a:t>
            </a:r>
            <a:r>
              <a:rPr lang="en-US" sz="2400" dirty="0" err="1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column has 100 samples</a:t>
            </a:r>
            <a:br>
              <a:rPr lang="en-US" sz="2400" dirty="0" smtClean="0"/>
            </a:br>
            <a:r>
              <a:rPr lang="en-US" sz="2400" dirty="0" smtClean="0"/>
              <a:t>from distribution given by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column of AW.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Goal: </a:t>
            </a:r>
            <a:r>
              <a:rPr lang="en-US" sz="2400" dirty="0" smtClean="0">
                <a:solidFill>
                  <a:srgbClr val="008000"/>
                </a:solidFill>
              </a:rPr>
              <a:t>Find A and </a:t>
            </a:r>
            <a:r>
              <a:rPr lang="en-US" sz="2400" dirty="0" smtClean="0">
                <a:solidFill>
                  <a:schemeClr val="accent2"/>
                </a:solidFill>
              </a:rPr>
              <a:t>parameters</a:t>
            </a:r>
            <a:r>
              <a:rPr lang="en-US" sz="2400" dirty="0" smtClean="0">
                <a:solidFill>
                  <a:srgbClr val="008000"/>
                </a:solidFill>
              </a:rPr>
              <a:t> of distribution that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generated W.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Popular choice of distribution: </a:t>
            </a:r>
            <a:r>
              <a:rPr lang="en-US" sz="2000" dirty="0" err="1" smtClean="0"/>
              <a:t>Dirichlet</a:t>
            </a:r>
            <a:r>
              <a:rPr lang="en-US" sz="2000" dirty="0" smtClean="0"/>
              <a:t>. (“LDA”  </a:t>
            </a:r>
            <a:r>
              <a:rPr lang="en-US" sz="2000" dirty="0" err="1" smtClean="0"/>
              <a:t>Blei</a:t>
            </a:r>
            <a:r>
              <a:rPr lang="en-US" sz="2000" dirty="0" smtClean="0"/>
              <a:t>, Jordan, Ng</a:t>
            </a:r>
            <a:r>
              <a:rPr lang="en-US" sz="2000" dirty="0"/>
              <a:t> </a:t>
            </a:r>
            <a:r>
              <a:rPr lang="en-US" sz="2000" dirty="0" smtClean="0"/>
              <a:t>‘03.)</a:t>
            </a:r>
            <a:endParaRPr lang="en-US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62600" y="2895600"/>
            <a:ext cx="3352800" cy="914400"/>
          </a:xfrm>
          <a:prstGeom prst="wedgeRoundRectCallout">
            <a:avLst>
              <a:gd name="adj1" fmla="val -49528"/>
              <a:gd name="adj2" fmla="val 220972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Max-likelihood solution is NP-hard for adversarial data, even for r=2  (AGM’12)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The main difficulty (why LDA learning ≠ NMF)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1295400"/>
            <a:ext cx="8458200" cy="5334000"/>
            <a:chOff x="381000" y="1295400"/>
            <a:chExt cx="8458200" cy="53340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1295400"/>
              <a:ext cx="8458200" cy="5334000"/>
            </a:xfrm>
            <a:prstGeom prst="roundRect">
              <a:avLst>
                <a:gd name="adj" fmla="val 716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3190" y="1341951"/>
              <a:ext cx="2185972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/>
                <a:t>Banana </a:t>
              </a:r>
              <a:r>
                <a:rPr lang="en-US" altLang="zh-CN" sz="3200" dirty="0" smtClean="0"/>
                <a:t> 3</a:t>
              </a:r>
              <a:endParaRPr lang="en-US" altLang="zh-CN" sz="3200" dirty="0"/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Snow  1</a:t>
              </a:r>
            </a:p>
            <a:p>
              <a:pPr algn="r"/>
              <a:r>
                <a:rPr lang="en-US" altLang="zh-CN" sz="3200" dirty="0" smtClean="0"/>
                <a:t>Soccer  0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Walnut  5</a:t>
              </a:r>
            </a:p>
            <a:p>
              <a:pPr algn="r"/>
              <a:endParaRPr lang="zh-CN" altLang="en-US" sz="3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05600" y="1395948"/>
              <a:ext cx="533400" cy="454765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395948"/>
              <a:ext cx="289560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/>
                <a:t>Banana </a:t>
              </a:r>
              <a:r>
                <a:rPr lang="en-US" altLang="zh-CN" sz="3200" dirty="0" smtClean="0"/>
                <a:t> 0.03</a:t>
              </a:r>
              <a:endParaRPr lang="en-US" altLang="zh-CN" sz="3200" dirty="0"/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Snow  0.02</a:t>
              </a:r>
            </a:p>
            <a:p>
              <a:pPr algn="r"/>
              <a:r>
                <a:rPr lang="en-US" altLang="zh-CN" sz="3200" dirty="0" smtClean="0"/>
                <a:t>Soccer       0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.</a:t>
              </a:r>
            </a:p>
            <a:p>
              <a:pPr algn="r"/>
              <a:r>
                <a:rPr lang="en-US" altLang="zh-CN" sz="3200" dirty="0" smtClean="0"/>
                <a:t>Walnut  0.07</a:t>
              </a:r>
            </a:p>
            <a:p>
              <a:pPr algn="r"/>
              <a:endParaRPr lang="zh-CN" altLang="en-US" sz="3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51177" y="1331654"/>
              <a:ext cx="882623" cy="461194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69536" y="3053834"/>
              <a:ext cx="1281128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965415" y="3904327"/>
              <a:ext cx="1281128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27009" y="3595756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X</a:t>
              </a:r>
              <a:endParaRPr lang="en-US" altLang="zh-C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3053834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NMF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6981" y="3053834"/>
            <a:ext cx="84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LDA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371600" y="5257800"/>
            <a:ext cx="5867400" cy="1143000"/>
          </a:xfrm>
          <a:prstGeom prst="wedgeRectCallout">
            <a:avLst>
              <a:gd name="adj1" fmla="val -981"/>
              <a:gd name="adj2" fmla="val -127151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660066"/>
                </a:solidFill>
              </a:rPr>
              <a:t> Small sample is </a:t>
            </a:r>
            <a:r>
              <a:rPr lang="en-US" altLang="zh-CN" sz="2400" dirty="0">
                <a:solidFill>
                  <a:schemeClr val="accent2"/>
                </a:solidFill>
              </a:rPr>
              <a:t>poor </a:t>
            </a:r>
            <a:r>
              <a:rPr lang="en-US" altLang="zh-CN" sz="2400" dirty="0">
                <a:solidFill>
                  <a:srgbClr val="660066"/>
                </a:solidFill>
              </a:rPr>
              <a:t>representation of distribution; </a:t>
            </a:r>
            <a:r>
              <a:rPr lang="en-US" altLang="zh-CN" sz="2400" dirty="0" smtClean="0">
                <a:solidFill>
                  <a:srgbClr val="660066"/>
                </a:solidFill>
              </a:rPr>
              <a:t> cannot </a:t>
            </a:r>
            <a:r>
              <a:rPr lang="en-US" altLang="zh-CN" sz="2400" dirty="0">
                <a:solidFill>
                  <a:srgbClr val="660066"/>
                </a:solidFill>
              </a:rPr>
              <a:t>be treated as “noise”.</a:t>
            </a:r>
            <a:endParaRPr lang="zh-CN" altLang="en-US" sz="2400" dirty="0">
              <a:solidFill>
                <a:srgbClr val="660066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75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Reducing topic modeling to NMF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2000" dirty="0" smtClean="0"/>
              <a:t>[A, </a:t>
            </a:r>
            <a:r>
              <a:rPr lang="en-US" sz="2000" dirty="0" err="1" smtClean="0"/>
              <a:t>Ge</a:t>
            </a:r>
            <a:r>
              <a:rPr lang="en-US" sz="2000" dirty="0" smtClean="0"/>
              <a:t> , </a:t>
            </a:r>
            <a:r>
              <a:rPr lang="en-US" sz="2000" dirty="0" err="1" smtClean="0"/>
              <a:t>Moitra</a:t>
            </a:r>
            <a:r>
              <a:rPr lang="en-US" sz="2000" dirty="0" smtClean="0"/>
              <a:t> FOCS’12]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371600"/>
            <a:ext cx="5791200" cy="1143000"/>
            <a:chOff x="990600" y="1600200"/>
            <a:chExt cx="7010400" cy="1905000"/>
          </a:xfrm>
        </p:grpSpPr>
        <p:sp>
          <p:nvSpPr>
            <p:cNvPr id="4" name="Double Bracket 3"/>
            <p:cNvSpPr/>
            <p:nvPr/>
          </p:nvSpPr>
          <p:spPr>
            <a:xfrm>
              <a:off x="990600" y="1600200"/>
              <a:ext cx="2209800" cy="1905000"/>
            </a:xfrm>
            <a:prstGeom prst="bracketPair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M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Double Bracket 4"/>
            <p:cNvSpPr/>
            <p:nvPr/>
          </p:nvSpPr>
          <p:spPr>
            <a:xfrm>
              <a:off x="4724400" y="1600200"/>
              <a:ext cx="685800" cy="1905000"/>
            </a:xfrm>
            <a:prstGeom prst="bracketPair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A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Double Bracket 5"/>
            <p:cNvSpPr/>
            <p:nvPr/>
          </p:nvSpPr>
          <p:spPr>
            <a:xfrm>
              <a:off x="5791200" y="2057400"/>
              <a:ext cx="2209800" cy="685800"/>
            </a:xfrm>
            <a:prstGeom prst="bracketPair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W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3527" y="2133600"/>
              <a:ext cx="996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Sampled</a:t>
              </a:r>
              <a:br>
                <a:rPr lang="en-US" dirty="0" smtClean="0"/>
              </a:br>
              <a:r>
                <a:rPr lang="en-US" dirty="0" smtClean="0"/>
                <a:t>from</a:t>
              </a:r>
              <a:endParaRPr lang="en-US" sz="11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38200" y="26670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Word-word </a:t>
            </a:r>
            <a:r>
              <a:rPr lang="en-US" sz="2400" dirty="0" smtClean="0">
                <a:solidFill>
                  <a:srgbClr val="FF0000"/>
                </a:solidFill>
              </a:rPr>
              <a:t>co-</a:t>
            </a:r>
            <a:r>
              <a:rPr lang="en-US" sz="2400" dirty="0" err="1" smtClean="0">
                <a:solidFill>
                  <a:srgbClr val="FF0000"/>
                </a:solidFill>
              </a:rPr>
              <a:t>occurence</a:t>
            </a:r>
            <a:r>
              <a:rPr lang="en-US" sz="2400" dirty="0" smtClean="0">
                <a:solidFill>
                  <a:srgbClr val="008000"/>
                </a:solidFill>
              </a:rPr>
              <a:t> matrix = MM</a:t>
            </a:r>
            <a:r>
              <a:rPr lang="en-US" sz="2400" baseline="30000" dirty="0" smtClean="0">
                <a:solidFill>
                  <a:srgbClr val="008000"/>
                </a:solidFill>
              </a:rPr>
              <a:t>T</a:t>
            </a:r>
            <a:r>
              <a:rPr lang="en-US" sz="2400" baseline="300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(2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Moment)</a:t>
            </a:r>
            <a:r>
              <a:rPr lang="en-US" sz="2400" baseline="30000" dirty="0" smtClean="0">
                <a:solidFill>
                  <a:srgbClr val="008000"/>
                </a:solidFill>
              </a:rPr>
              <a:t>   		</a:t>
            </a:r>
            <a:r>
              <a:rPr lang="en-US" sz="2400" dirty="0" smtClean="0">
                <a:solidFill>
                  <a:srgbClr val="008000"/>
                </a:solidFill>
              </a:rPr>
              <a:t> 				≈  AWW</a:t>
            </a:r>
            <a:r>
              <a:rPr lang="en-US" sz="2400" baseline="30000" dirty="0" smtClean="0">
                <a:solidFill>
                  <a:srgbClr val="008000"/>
                </a:solidFill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30000" dirty="0" smtClean="0">
                <a:solidFill>
                  <a:srgbClr val="008000"/>
                </a:solidFill>
              </a:rPr>
              <a:t>T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(up to scaling)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581400"/>
            <a:ext cx="64183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AW</a:t>
            </a:r>
            <a:r>
              <a:rPr lang="en-US" sz="2400" baseline="-25000" dirty="0" err="1" smtClean="0"/>
              <a:t>new</a:t>
            </a:r>
            <a:r>
              <a:rPr lang="en-US" sz="2400" dirty="0"/>
              <a:t> </a:t>
            </a:r>
            <a:r>
              <a:rPr lang="en-US" sz="2400" dirty="0" smtClean="0"/>
              <a:t> where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= WW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A</a:t>
            </a:r>
            <a:r>
              <a:rPr lang="en-US" sz="2400" baseline="30000" dirty="0" smtClean="0"/>
              <a:t>T</a:t>
            </a:r>
            <a:br>
              <a:rPr lang="en-US" sz="2400" baseline="30000" dirty="0" smtClean="0"/>
            </a:br>
            <a:endParaRPr lang="en-US" sz="2400" baseline="30000" dirty="0" smtClean="0"/>
          </a:p>
          <a:p>
            <a:r>
              <a:rPr lang="en-US" sz="2400" dirty="0" smtClean="0"/>
              <a:t>Can factorize using noise tolerant NMF algorithm!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181600"/>
            <a:ext cx="694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Important: Need for </a:t>
            </a:r>
            <a:r>
              <a:rPr lang="en-US" sz="2400" dirty="0" err="1" smtClean="0">
                <a:solidFill>
                  <a:srgbClr val="FF0000"/>
                </a:solidFill>
              </a:rPr>
              <a:t>separability</a:t>
            </a:r>
            <a:r>
              <a:rPr lang="en-US" sz="2400" dirty="0" smtClean="0">
                <a:solidFill>
                  <a:srgbClr val="FF0000"/>
                </a:solidFill>
              </a:rPr>
              <a:t> assumption removed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by [</a:t>
            </a:r>
            <a:r>
              <a:rPr lang="en-US" sz="2400" dirty="0" err="1" smtClean="0">
                <a:solidFill>
                  <a:srgbClr val="FF0000"/>
                </a:solidFill>
              </a:rPr>
              <a:t>Anandkumar</a:t>
            </a:r>
            <a:r>
              <a:rPr lang="en-US" sz="2400" dirty="0" smtClean="0">
                <a:solidFill>
                  <a:srgbClr val="FF0000"/>
                </a:solidFill>
              </a:rPr>
              <a:t>, Hsu, Kakade’12]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(slower algorithm).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Empirical Results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700" dirty="0" smtClean="0"/>
              <a:t>[A, </a:t>
            </a:r>
            <a:r>
              <a:rPr lang="en-US" sz="2700" dirty="0" err="1" smtClean="0"/>
              <a:t>Ge</a:t>
            </a:r>
            <a:r>
              <a:rPr lang="en-US" sz="2700" dirty="0" smtClean="0"/>
              <a:t>, Halpern, </a:t>
            </a:r>
            <a:r>
              <a:rPr lang="en-US" sz="2700" dirty="0" err="1" smtClean="0"/>
              <a:t>Mimno</a:t>
            </a:r>
            <a:r>
              <a:rPr lang="en-US" sz="2700" dirty="0" smtClean="0"/>
              <a:t>, </a:t>
            </a:r>
            <a:r>
              <a:rPr lang="en-US" sz="2700" dirty="0" err="1" smtClean="0"/>
              <a:t>Moitra</a:t>
            </a:r>
            <a:r>
              <a:rPr lang="en-US" sz="2700" dirty="0" smtClean="0"/>
              <a:t>, Sontag, Wu, Zhu ICML’13]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" y="2108717"/>
            <a:ext cx="9142445" cy="28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50x faster on realistic data sizes.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Comparable error on synthetic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Similar quality scores on real-life data (NYT corpus).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Works better than theory </a:t>
            </a:r>
            <a:r>
              <a:rPr lang="en-US" sz="2400" smtClean="0"/>
              <a:t>can explain.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91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447800"/>
            <a:ext cx="69824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2: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i="1" dirty="0" smtClean="0">
                <a:solidFill>
                  <a:srgbClr val="0000FF"/>
                </a:solidFill>
              </a:rPr>
              <a:t>“The unreasonable effectiveness of </a:t>
            </a:r>
            <a:r>
              <a:rPr lang="en-US" sz="2800" i="1" dirty="0" err="1" smtClean="0">
                <a:solidFill>
                  <a:srgbClr val="0000FF"/>
                </a:solidFill>
              </a:rPr>
              <a:t>nonconvex</a:t>
            </a:r>
            <a:r>
              <a:rPr lang="en-US" sz="2800" i="1" dirty="0" smtClean="0">
                <a:solidFill>
                  <a:srgbClr val="0000FF"/>
                </a:solidFill>
              </a:rPr>
              <a:t/>
            </a:r>
            <a:br>
              <a:rPr lang="en-US" sz="2800" i="1" dirty="0" smtClean="0">
                <a:solidFill>
                  <a:srgbClr val="0000FF"/>
                </a:solidFill>
              </a:rPr>
            </a:br>
            <a:r>
              <a:rPr lang="en-US" sz="2800" i="1" dirty="0" smtClean="0">
                <a:solidFill>
                  <a:srgbClr val="0000FF"/>
                </a:solidFill>
              </a:rPr>
              <a:t>heuristics.”</a:t>
            </a:r>
            <a:br>
              <a:rPr lang="en-US" sz="2800" i="1" dirty="0" smtClean="0">
                <a:solidFill>
                  <a:srgbClr val="0000FF"/>
                </a:solidFill>
              </a:rPr>
            </a:b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3" name="Picture 2" descr="nonconvexsurfa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0"/>
            <a:ext cx="1892300" cy="15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ldth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140891" cy="2942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438400"/>
            <a:ext cx="121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Theorist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219200"/>
            <a:ext cx="141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Heuristics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Branch &amp; Bound for </a:t>
            </a:r>
            <a:r>
              <a:rPr lang="en-US" sz="2400" dirty="0" smtClean="0">
                <a:solidFill>
                  <a:srgbClr val="FF0000"/>
                </a:solidFill>
              </a:rPr>
              <a:t>integer programming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DPLL-family for </a:t>
            </a:r>
            <a:r>
              <a:rPr lang="en-US" sz="2400" dirty="0" smtClean="0">
                <a:solidFill>
                  <a:srgbClr val="FF0000"/>
                </a:solidFill>
              </a:rPr>
              <a:t>SAT solving/Software verification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Markov Chain Monte Carlo for </a:t>
            </a:r>
            <a:r>
              <a:rPr lang="en-US" sz="2400" dirty="0" smtClean="0">
                <a:solidFill>
                  <a:srgbClr val="FF0000"/>
                </a:solidFill>
              </a:rPr>
              <a:t>counting problems (#P)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Belief propagation for </a:t>
            </a:r>
            <a:r>
              <a:rPr lang="en-US" sz="2400" dirty="0" smtClean="0">
                <a:solidFill>
                  <a:srgbClr val="FF0000"/>
                </a:solidFill>
              </a:rPr>
              <a:t>Bayes Nets</a:t>
            </a:r>
            <a:r>
              <a:rPr lang="en-US" sz="2400" dirty="0" smtClean="0"/>
              <a:t>,..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0" name="Cloud Callout 9"/>
          <p:cNvSpPr/>
          <p:nvPr/>
        </p:nvSpPr>
        <p:spPr>
          <a:xfrm>
            <a:off x="4800600" y="228600"/>
            <a:ext cx="4114800" cy="1447800"/>
          </a:xfrm>
          <a:prstGeom prst="cloudCallout">
            <a:avLst>
              <a:gd name="adj1" fmla="val 7450"/>
              <a:gd name="adj2" fmla="val 11162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Real life instances must have special structure… Shrug..</a:t>
            </a:r>
            <a:endParaRPr lang="en-US" sz="2000" b="1" i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926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Supervised </a:t>
            </a:r>
            <a:r>
              <a:rPr lang="en-US" dirty="0" err="1" smtClean="0">
                <a:solidFill>
                  <a:srgbClr val="0000FF"/>
                </a:solidFill>
              </a:rPr>
              <a:t>vs</a:t>
            </a:r>
            <a:r>
              <a:rPr lang="en-US" dirty="0" smtClean="0">
                <a:solidFill>
                  <a:srgbClr val="0000FF"/>
                </a:solidFill>
              </a:rPr>
              <a:t> Unsupervised learning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591728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Supervised: </a:t>
            </a:r>
            <a:r>
              <a:rPr lang="en-US" sz="2400" dirty="0" smtClean="0"/>
              <a:t>Given many photos labeled with 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hether or not they contain a face,  generate </a:t>
            </a:r>
          </a:p>
          <a:p>
            <a:r>
              <a:rPr lang="en-US" sz="2400" dirty="0" smtClean="0"/>
              <a:t>labels for new photos.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i="1" dirty="0" smtClean="0"/>
              <a:t>(STOC/FOCS: PAC learning.</a:t>
            </a:r>
            <a:r>
              <a:rPr lang="en-US" sz="2000" i="1" smtClean="0"/>
              <a:t/>
            </a:r>
            <a:br>
              <a:rPr lang="en-US" sz="2000" i="1" smtClean="0"/>
            </a:br>
            <a:r>
              <a:rPr lang="en-US" sz="2000" i="1" smtClean="0"/>
              <a:t>In </a:t>
            </a:r>
            <a:r>
              <a:rPr lang="en-US" sz="2000" i="1" dirty="0" smtClean="0"/>
              <a:t>ML: Support vector machines,</a:t>
            </a:r>
            <a:br>
              <a:rPr lang="en-US" sz="2000" i="1" dirty="0" smtClean="0"/>
            </a:br>
            <a:r>
              <a:rPr lang="en-US" sz="2000" i="1" dirty="0" smtClean="0"/>
              <a:t>online prediction, logistic regression, Neural nets etc…)</a:t>
            </a:r>
            <a:endParaRPr lang="en-US" sz="2000" i="1" dirty="0"/>
          </a:p>
        </p:txBody>
      </p:sp>
      <p:pic>
        <p:nvPicPr>
          <p:cNvPr id="6" name="Picture 5" descr="facetrai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2006739" cy="2171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267200"/>
            <a:ext cx="8458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Unsupervised: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/>
              <a:t>Use </a:t>
            </a:r>
            <a:r>
              <a:rPr lang="en-US" sz="2400" dirty="0" err="1"/>
              <a:t>google</a:t>
            </a:r>
            <a:r>
              <a:rPr lang="en-US" sz="2400" dirty="0"/>
              <a:t> news corpus to answer analogy queries</a:t>
            </a:r>
            <a:br>
              <a:rPr lang="en-US" sz="2400" dirty="0"/>
            </a:br>
            <a:r>
              <a:rPr lang="en-US" sz="2400" i="1" dirty="0" smtClean="0"/>
              <a:t>King: Queen :: Waiter </a:t>
            </a:r>
            <a:r>
              <a:rPr lang="en-US" sz="2400" i="1" dirty="0"/>
              <a:t>:</a:t>
            </a:r>
            <a:r>
              <a:rPr lang="en-US" sz="2400" i="1" dirty="0" smtClean="0"/>
              <a:t> </a:t>
            </a:r>
            <a:r>
              <a:rPr lang="en-US" sz="2400" i="1" dirty="0"/>
              <a:t>?</a:t>
            </a:r>
            <a:r>
              <a:rPr lang="en-US" sz="2400" i="1" dirty="0" smtClean="0"/>
              <a:t>? 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4385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Unlabeled data  &gt;&gt;   labeled data.</a:t>
            </a:r>
            <a:br>
              <a:rPr lang="en-US" sz="2400" dirty="0" smtClean="0">
                <a:solidFill>
                  <a:srgbClr val="660066"/>
                </a:solidFill>
              </a:rPr>
            </a:br>
            <a:r>
              <a:rPr lang="en-US" sz="2400" dirty="0" smtClean="0">
                <a:solidFill>
                  <a:srgbClr val="660066"/>
                </a:solidFill>
              </a:rPr>
              <a:t>	(“Big data” world) 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9" name="Picture 8" descr="nell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76800"/>
            <a:ext cx="15240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7200" y="5943600"/>
            <a:ext cx="65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6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7609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 C</a:t>
            </a:r>
            <a:r>
              <a:rPr lang="en-US" sz="2400" dirty="0" smtClean="0"/>
              <a:t>lean models of how data was </a:t>
            </a:r>
            <a:r>
              <a:rPr lang="en-US" sz="2400" dirty="0" smtClean="0">
                <a:solidFill>
                  <a:srgbClr val="FF0000"/>
                </a:solidFill>
              </a:rPr>
              <a:t>generated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Heuristics so “natural” that even </a:t>
            </a:r>
            <a:r>
              <a:rPr lang="en-US" sz="2400" dirty="0" smtClean="0">
                <a:solidFill>
                  <a:srgbClr val="FF0000"/>
                </a:solidFill>
              </a:rPr>
              <a:t>natural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systems</a:t>
            </a:r>
            <a:r>
              <a:rPr lang="en-US" sz="2400" dirty="0" smtClean="0"/>
              <a:t> use them (e.g., neurons).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Theorists understand hardness; hence well-equipped to</a:t>
            </a:r>
            <a:br>
              <a:rPr lang="en-US" sz="2400" dirty="0" smtClean="0"/>
            </a:br>
            <a:r>
              <a:rPr lang="en-US" sz="2400" dirty="0" smtClean="0"/>
              <a:t> identify </a:t>
            </a:r>
            <a:r>
              <a:rPr lang="en-US" sz="2400" dirty="0" smtClean="0">
                <a:solidFill>
                  <a:srgbClr val="FF0000"/>
                </a:solidFill>
              </a:rPr>
              <a:t>assumptions</a:t>
            </a:r>
            <a:r>
              <a:rPr lang="en-US" sz="2400" dirty="0"/>
              <a:t> </a:t>
            </a:r>
            <a:r>
              <a:rPr lang="en-US" sz="2400" dirty="0" smtClean="0"/>
              <a:t>that provably simplify the problem. </a:t>
            </a:r>
          </a:p>
        </p:txBody>
      </p:sp>
      <p:pic>
        <p:nvPicPr>
          <p:cNvPr id="5" name="Picture 4" descr="wildthing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51761"/>
            <a:ext cx="3429000" cy="2555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09600"/>
            <a:ext cx="6303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ML : </a:t>
            </a:r>
            <a:r>
              <a:rPr lang="en-US" sz="3200" dirty="0">
                <a:solidFill>
                  <a:srgbClr val="0000FF"/>
                </a:solidFill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reat setting to study heuristics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5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Example 1: Dictionary Learning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(aka Sparse Coding)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216" y="1447800"/>
            <a:ext cx="8780317" cy="46583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Simple</a:t>
            </a:r>
            <a:r>
              <a:rPr lang="en-US" dirty="0" smtClean="0"/>
              <a:t> “dictionary elements” build </a:t>
            </a:r>
            <a:r>
              <a:rPr lang="en-US" dirty="0" smtClean="0">
                <a:solidFill>
                  <a:srgbClr val="FF0000"/>
                </a:solidFill>
              </a:rPr>
              <a:t>complicated </a:t>
            </a:r>
            <a:r>
              <a:rPr lang="en-US" dirty="0" smtClean="0"/>
              <a:t>objects.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object composed of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 # of dictionary elements  (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assumption)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Given the objects, can we </a:t>
            </a:r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 the dictionary?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13" b="89771" l="3556" r="97778">
                        <a14:foregroundMark x1="22667" y1="18871" x2="22667" y2="18871"/>
                        <a14:foregroundMark x1="26444" y1="17460" x2="26444" y2="17460"/>
                        <a14:foregroundMark x1="26444" y1="25397" x2="26444" y2="25397"/>
                        <a14:foregroundMark x1="23222" y1="35802" x2="23222" y2="35802"/>
                        <a14:foregroundMark x1="26444" y1="41093" x2="26444" y2="41093"/>
                        <a14:foregroundMark x1="41000" y1="23457" x2="41000" y2="23457"/>
                        <a14:foregroundMark x1="41778" y1="8113" x2="41778" y2="8113"/>
                        <a14:foregroundMark x1="62333" y1="17108" x2="62333" y2="17108"/>
                        <a14:foregroundMark x1="62111" y1="21164" x2="62111" y2="21164"/>
                        <a14:foregroundMark x1="50000" y1="74603" x2="50000" y2="74603"/>
                        <a14:foregroundMark x1="44111" y1="76014" x2="44111" y2="76014"/>
                        <a14:foregroundMark x1="27778" y1="74956" x2="27778" y2="74956"/>
                        <a14:foregroundMark x1="25000" y1="75132" x2="25000" y2="75132"/>
                        <a14:foregroundMark x1="5778" y1="78660" x2="5778" y2="78660"/>
                        <a14:foregroundMark x1="3556" y1="80071" x2="3556" y2="80071"/>
                        <a14:foregroundMark x1="63556" y1="41799" x2="62111" y2="40388"/>
                        <a14:foregroundMark x1="63000" y1="30335" x2="63000" y2="30335"/>
                        <a14:foregroundMark x1="60333" y1="44268" x2="60333" y2="44268"/>
                        <a14:foregroundMark x1="88889" y1="40388" x2="88889" y2="40388"/>
                        <a14:foregroundMark x1="82222" y1="35979" x2="82222" y2="35979"/>
                        <a14:foregroundMark x1="83000" y1="47972" x2="83000" y2="47972"/>
                        <a14:foregroundMark x1="89111" y1="28571" x2="89111" y2="28571"/>
                        <a14:foregroundMark x1="75556" y1="30335" x2="75556" y2="30335"/>
                        <a14:foregroundMark x1="77556" y1="49206" x2="77556" y2="49206"/>
                        <a14:foregroundMark x1="71444" y1="76014" x2="71444" y2="76014"/>
                        <a14:foregroundMark x1="87889" y1="74074" x2="87889" y2="74074"/>
                        <a14:foregroundMark x1="91667" y1="64374" x2="91667" y2="64374"/>
                        <a14:foregroundMark x1="93556" y1="78836" x2="93556" y2="78836"/>
                        <a14:foregroundMark x1="97778" y1="77954" x2="97778" y2="77954"/>
                        <a14:foregroundMark x1="94667" y1="88007" x2="94667" y2="88007"/>
                        <a14:foregroundMark x1="7222" y1="76367" x2="7222" y2="76367"/>
                        <a14:foregroundMark x1="49333" y1="82363" x2="49333" y2="823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524000"/>
            <a:ext cx="4572000" cy="288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0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3"/>
    </mc:Choice>
    <mc:Fallback xmlns="">
      <p:transition spd="slow" advTm="331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Learning: 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981950" cy="44022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samples of the form </a:t>
            </a:r>
            <a:r>
              <a:rPr lang="en-US" sz="2400" dirty="0" smtClean="0">
                <a:solidFill>
                  <a:schemeClr val="accent1"/>
                </a:solidFill>
              </a:rPr>
              <a:t>Y = AX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X</a:t>
            </a:r>
            <a:r>
              <a:rPr lang="en-US" sz="2400" dirty="0" smtClean="0"/>
              <a:t> is unknown matrix with </a:t>
            </a:r>
            <a:r>
              <a:rPr lang="en-US" sz="2400" dirty="0" smtClean="0">
                <a:solidFill>
                  <a:srgbClr val="FF0000"/>
                </a:solidFill>
              </a:rPr>
              <a:t>sparse columns</a:t>
            </a:r>
            <a:r>
              <a:rPr lang="en-US" sz="2400" dirty="0" smtClean="0"/>
              <a:t>;  m X 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/>
              <a:t> (dictionary): n x </a:t>
            </a:r>
            <a:r>
              <a:rPr lang="en-US" sz="2400" dirty="0" smtClean="0"/>
              <a:t>m, unknown. Has to be learnt</a:t>
            </a:r>
            <a:endParaRPr lang="en-US" sz="2400" dirty="0"/>
          </a:p>
          <a:p>
            <a:r>
              <a:rPr lang="en-US" sz="2400" dirty="0" smtClean="0"/>
              <a:t>Interesting case: </a:t>
            </a:r>
            <a:r>
              <a:rPr lang="en-US" sz="2400" dirty="0" smtClean="0">
                <a:solidFill>
                  <a:schemeClr val="accent1"/>
                </a:solidFill>
              </a:rPr>
              <a:t>m &gt; n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overcomplete</a:t>
            </a:r>
            <a:r>
              <a:rPr lang="en-US" sz="2400" dirty="0" smtClean="0"/>
              <a:t>) 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ssumption: Columns of X </a:t>
            </a:r>
            <a:r>
              <a:rPr lang="en-US" sz="2400" dirty="0" err="1" smtClean="0">
                <a:solidFill>
                  <a:srgbClr val="FF0000"/>
                </a:solidFill>
              </a:rPr>
              <a:t>iid</a:t>
            </a:r>
            <a:r>
              <a:rPr lang="en-US" sz="2400" dirty="0" smtClean="0">
                <a:solidFill>
                  <a:srgbClr val="FF0000"/>
                </a:solidFill>
              </a:rPr>
              <a:t> from suitable </a:t>
            </a:r>
            <a:r>
              <a:rPr lang="en-US" sz="2400" dirty="0" err="1" smtClean="0">
                <a:solidFill>
                  <a:srgbClr val="FF0000"/>
                </a:solidFill>
              </a:rPr>
              <a:t>distrib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56259"/>
              </p:ext>
            </p:extLst>
          </p:nvPr>
        </p:nvGraphicFramePr>
        <p:xfrm>
          <a:off x="3615690" y="4337151"/>
          <a:ext cx="22631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"/>
                <a:gridCol w="377190"/>
                <a:gridCol w="377190"/>
                <a:gridCol w="377190"/>
                <a:gridCol w="377190"/>
                <a:gridCol w="37719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352150"/>
              </p:ext>
            </p:extLst>
          </p:nvPr>
        </p:nvGraphicFramePr>
        <p:xfrm>
          <a:off x="6076950" y="4342231"/>
          <a:ext cx="38862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43723"/>
              </p:ext>
            </p:extLst>
          </p:nvPr>
        </p:nvGraphicFramePr>
        <p:xfrm>
          <a:off x="8126730" y="4380331"/>
          <a:ext cx="38862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280074"/>
              </p:ext>
            </p:extLst>
          </p:nvPr>
        </p:nvGraphicFramePr>
        <p:xfrm>
          <a:off x="6473190" y="4342231"/>
          <a:ext cx="38862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39336"/>
              </p:ext>
            </p:extLst>
          </p:nvPr>
        </p:nvGraphicFramePr>
        <p:xfrm>
          <a:off x="773430" y="4332071"/>
          <a:ext cx="396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5745"/>
              </p:ext>
            </p:extLst>
          </p:nvPr>
        </p:nvGraphicFramePr>
        <p:xfrm>
          <a:off x="1177290" y="4332071"/>
          <a:ext cx="396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79643"/>
              </p:ext>
            </p:extLst>
          </p:nvPr>
        </p:nvGraphicFramePr>
        <p:xfrm>
          <a:off x="2625090" y="4354931"/>
          <a:ext cx="396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6410" y="4680845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50" y="469687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3765" y="46353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6409" y="6149185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4745" y="610005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223098" y="613844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7" name="Left Brace 16"/>
          <p:cNvSpPr/>
          <p:nvPr/>
        </p:nvSpPr>
        <p:spPr>
          <a:xfrm>
            <a:off x="457200" y="4299051"/>
            <a:ext cx="171450" cy="157734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0706" y="487257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674959" y="4926004"/>
            <a:ext cx="150316" cy="226504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65773" y="608355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3971499" y="4148919"/>
            <a:ext cx="409432" cy="1934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71321" y="4123896"/>
            <a:ext cx="409432" cy="262248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75979" y="4164841"/>
            <a:ext cx="409432" cy="1934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43700" y="3725839"/>
            <a:ext cx="21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Dictionary Element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98110" y="3728113"/>
            <a:ext cx="227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Sparse Combination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43964" y="3714465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Samples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63"/>
    </mc:Choice>
    <mc:Fallback xmlns="">
      <p:transition spd="slow" advTm="94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Why dictionary </a:t>
            </a:r>
            <a:r>
              <a:rPr lang="en-US" sz="4000" dirty="0">
                <a:solidFill>
                  <a:srgbClr val="0000FF"/>
                </a:solidFill>
              </a:rPr>
              <a:t>learning</a:t>
            </a:r>
            <a:r>
              <a:rPr lang="en-US" dirty="0"/>
              <a:t>? </a:t>
            </a:r>
            <a:r>
              <a:rPr lang="en-US" sz="2800" dirty="0"/>
              <a:t>[</a:t>
            </a:r>
            <a:r>
              <a:rPr lang="en-US" sz="2800" dirty="0" err="1"/>
              <a:t>Olshausen</a:t>
            </a:r>
            <a:r>
              <a:rPr lang="en-US" sz="2800" dirty="0"/>
              <a:t> Field ’96</a:t>
            </a:r>
            <a:r>
              <a:rPr lang="en-US" sz="2800" dirty="0" smtClean="0"/>
              <a:t>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" y="1690689"/>
            <a:ext cx="2875597" cy="294227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28003"/>
              </p:ext>
            </p:extLst>
          </p:nvPr>
        </p:nvGraphicFramePr>
        <p:xfrm>
          <a:off x="434340" y="1690689"/>
          <a:ext cx="2875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50"/>
                <a:gridCol w="359450"/>
                <a:gridCol w="359450"/>
                <a:gridCol w="359450"/>
                <a:gridCol w="359450"/>
                <a:gridCol w="359450"/>
                <a:gridCol w="359450"/>
                <a:gridCol w="359450"/>
              </a:tblGrid>
              <a:tr h="359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0" y="4747260"/>
            <a:ext cx="22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image patches</a:t>
            </a: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3657600" y="2781300"/>
            <a:ext cx="1943100" cy="571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3208" y="3352324"/>
            <a:ext cx="19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3" y="1533163"/>
            <a:ext cx="2377440" cy="2358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4985" y="3998714"/>
            <a:ext cx="17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Gabor-like Filters</a:t>
            </a:r>
            <a:endParaRPr lang="en-US" dirty="0"/>
          </a:p>
        </p:txBody>
      </p:sp>
      <p:pic>
        <p:nvPicPr>
          <p:cNvPr id="1026" name="Picture 2" descr="http://webvision.med.utah.edu/imageswv/capas-corte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8"/>
          <a:stretch/>
        </p:blipFill>
        <p:spPr bwMode="auto">
          <a:xfrm>
            <a:off x="5109777" y="4557838"/>
            <a:ext cx="2864553" cy="16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410200"/>
            <a:ext cx="48531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Other uses: Image </a:t>
            </a:r>
            <a:r>
              <a:rPr lang="en-US" sz="2400" dirty="0" err="1" smtClean="0">
                <a:solidFill>
                  <a:srgbClr val="008000"/>
                </a:solidFill>
              </a:rPr>
              <a:t>Denoising</a:t>
            </a:r>
            <a:r>
              <a:rPr lang="en-US" sz="2400" dirty="0" smtClean="0">
                <a:solidFill>
                  <a:srgbClr val="008000"/>
                </a:solidFill>
              </a:rPr>
              <a:t>,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Compression, etc.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Good example of “neural algorithm”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46"/>
    </mc:Choice>
    <mc:Fallback xmlns="">
      <p:transition spd="slow" advTm="835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“Energy minimization” heuristic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834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[A., Ge,Ma,Moitra’14] </a:t>
            </a:r>
            <a:r>
              <a:rPr lang="en-US" sz="2400" dirty="0" smtClean="0">
                <a:solidFill>
                  <a:srgbClr val="FF0000"/>
                </a:solidFill>
              </a:rPr>
              <a:t>Finds approx. global optimum in poly time.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(updates will steadily decrease distance to optimum)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4648200" cy="1553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971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8000"/>
                </a:solidFill>
              </a:rPr>
              <a:t>Nonconvex</a:t>
            </a:r>
            <a:r>
              <a:rPr lang="en-US" sz="2400" dirty="0" smtClean="0"/>
              <a:t>; heuristics use approximate gradient descent (“neural” algorithm)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nonconvexsurfac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1800"/>
            <a:ext cx="1816100" cy="1467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4864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unknown A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“incoherent” </a:t>
            </a:r>
            <a:r>
              <a:rPr lang="en-US" sz="2000" dirty="0" smtClean="0"/>
              <a:t> (</a:t>
            </a:r>
            <a:r>
              <a:rPr lang="en-US" sz="2000" dirty="0"/>
              <a:t>columns have low pairwise inner product</a:t>
            </a:r>
            <a:r>
              <a:rPr lang="en-US" sz="2000" dirty="0" smtClean="0"/>
              <a:t>) and has low matrix norm.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X </a:t>
            </a:r>
            <a:r>
              <a:rPr lang="en-US" sz="2000" dirty="0"/>
              <a:t>has </a:t>
            </a:r>
            <a:r>
              <a:rPr lang="en-US" sz="2000" dirty="0">
                <a:solidFill>
                  <a:srgbClr val="FF0000"/>
                </a:solidFill>
              </a:rPr>
              <a:t>pairwise </a:t>
            </a:r>
            <a:r>
              <a:rPr lang="en-US" sz="2000" dirty="0" err="1">
                <a:solidFill>
                  <a:srgbClr val="FF0000"/>
                </a:solidFill>
              </a:rPr>
              <a:t>indep</a:t>
            </a:r>
            <a:r>
              <a:rPr lang="en-US" sz="2000" dirty="0">
                <a:solidFill>
                  <a:srgbClr val="FF0000"/>
                </a:solidFill>
              </a:rPr>
              <a:t>. coordinates</a:t>
            </a:r>
            <a:r>
              <a:rPr lang="en-US" sz="2000" dirty="0"/>
              <a:t>; </a:t>
            </a:r>
            <a:r>
              <a:rPr lang="en-US" sz="2000" dirty="0" smtClean="0"/>
              <a:t> is </a:t>
            </a:r>
            <a:r>
              <a:rPr lang="en-US" sz="2000" dirty="0">
                <a:solidFill>
                  <a:srgbClr val="FF0000"/>
                </a:solidFill>
              </a:rPr>
              <a:t>√n-sparse.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187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Assumptions: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Builds upon recent progress in Dictionary Learning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366119" cy="4585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Poly-time algorithm when dictionary is </a:t>
            </a:r>
            <a:r>
              <a:rPr lang="en-US" sz="2400" dirty="0" smtClean="0">
                <a:solidFill>
                  <a:srgbClr val="008000"/>
                </a:solidFill>
              </a:rPr>
              <a:t>full-rank (m =n)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0000FF"/>
                </a:solidFill>
              </a:rPr>
              <a:t>sparsity</a:t>
            </a:r>
            <a:r>
              <a:rPr lang="en-US" sz="2400" dirty="0" smtClean="0"/>
              <a:t> of X &lt; </a:t>
            </a:r>
            <a:r>
              <a:rPr lang="en-US" sz="2400" dirty="0"/>
              <a:t>√</a:t>
            </a:r>
            <a:r>
              <a:rPr lang="en-US" sz="2400" dirty="0" smtClean="0"/>
              <a:t>n. (Uses LP; not noise-tolerant) 	</a:t>
            </a:r>
            <a:br>
              <a:rPr lang="en-US" sz="24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Spielman</a:t>
            </a:r>
            <a:r>
              <a:rPr lang="en-US" sz="2000" dirty="0" smtClean="0"/>
              <a:t>, Wang, Wright, COLT’12]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Polytime</a:t>
            </a:r>
            <a:r>
              <a:rPr lang="en-US" sz="2400" dirty="0" smtClean="0"/>
              <a:t> algorithm for </a:t>
            </a:r>
            <a:r>
              <a:rPr lang="en-US" sz="2400" dirty="0" err="1" smtClean="0">
                <a:solidFill>
                  <a:srgbClr val="FF0000"/>
                </a:solidFill>
              </a:rPr>
              <a:t>overcomplete</a:t>
            </a:r>
            <a:r>
              <a:rPr lang="en-US" sz="2400" dirty="0" smtClean="0">
                <a:solidFill>
                  <a:srgbClr val="FF0000"/>
                </a:solidFill>
              </a:rPr>
              <a:t> case (m &gt; n) 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A has to be </a:t>
            </a:r>
            <a:r>
              <a:rPr lang="en-US" sz="2400" dirty="0" smtClean="0">
                <a:solidFill>
                  <a:srgbClr val="0000FF"/>
                </a:solidFill>
              </a:rPr>
              <a:t>“incoherent;” </a:t>
            </a:r>
            <a:r>
              <a:rPr lang="en-US" sz="2400" dirty="0" err="1" smtClean="0"/>
              <a:t>sparsity</a:t>
            </a:r>
            <a:r>
              <a:rPr lang="en-US" sz="2400" dirty="0" smtClean="0"/>
              <a:t>   &lt;&lt; √n      </a:t>
            </a:r>
            <a:br>
              <a:rPr lang="en-US" sz="2400" dirty="0" smtClean="0"/>
            </a:br>
            <a:r>
              <a:rPr lang="en-US" sz="2000" dirty="0" smtClean="0"/>
              <a:t> [A., </a:t>
            </a:r>
            <a:r>
              <a:rPr lang="en-US" sz="2000" dirty="0" err="1" smtClean="0"/>
              <a:t>Ge</a:t>
            </a:r>
            <a:r>
              <a:rPr lang="en-US" sz="2000" dirty="0" smtClean="0"/>
              <a:t>, Moitra’13], </a:t>
            </a:r>
            <a:r>
              <a:rPr lang="en-US" sz="2000" dirty="0"/>
              <a:t>[</a:t>
            </a:r>
            <a:r>
              <a:rPr lang="en-US" sz="2000" dirty="0" err="1" smtClean="0"/>
              <a:t>Agarwal</a:t>
            </a:r>
            <a:r>
              <a:rPr lang="en-US" sz="2000" dirty="0" smtClean="0"/>
              <a:t>, </a:t>
            </a:r>
            <a:r>
              <a:rPr lang="en-US" sz="2000" dirty="0" err="1" smtClean="0"/>
              <a:t>Anankumar</a:t>
            </a:r>
            <a:r>
              <a:rPr lang="en-US" sz="2000" dirty="0" smtClean="0"/>
              <a:t>, Netrapalli’13]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algorithms that allow </a:t>
            </a:r>
            <a:r>
              <a:rPr lang="en-US" sz="2400" dirty="0" smtClean="0">
                <a:solidFill>
                  <a:srgbClr val="660066"/>
                </a:solidFill>
              </a:rPr>
              <a:t>almost-dense </a:t>
            </a:r>
            <a:r>
              <a:rPr lang="en-US" sz="2400" dirty="0" smtClean="0"/>
              <a:t>X</a:t>
            </a:r>
            <a:br>
              <a:rPr lang="en-US" sz="2400" dirty="0" smtClean="0"/>
            </a:br>
            <a:r>
              <a:rPr lang="en-US" sz="2000" dirty="0" smtClean="0"/>
              <a:t>[A., </a:t>
            </a:r>
            <a:r>
              <a:rPr lang="en-US" sz="2000" dirty="0" err="1" smtClean="0"/>
              <a:t>Bhaskara</a:t>
            </a:r>
            <a:r>
              <a:rPr lang="en-US" sz="2000" dirty="0" smtClean="0"/>
              <a:t>, </a:t>
            </a:r>
            <a:r>
              <a:rPr lang="en-US" sz="2000" dirty="0" err="1" smtClean="0"/>
              <a:t>Ge</a:t>
            </a:r>
            <a:r>
              <a:rPr lang="en-US" sz="2000" dirty="0" smtClean="0"/>
              <a:t>, Ma’14], [Barak, </a:t>
            </a:r>
            <a:r>
              <a:rPr lang="en-US" sz="2000" dirty="0" err="1" smtClean="0"/>
              <a:t>Kelner</a:t>
            </a:r>
            <a:r>
              <a:rPr lang="en-US" sz="2000" dirty="0" smtClean="0"/>
              <a:t>, Steurer’14]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Alternating minimization </a:t>
            </a:r>
            <a:r>
              <a:rPr lang="en-US" sz="2400" dirty="0" smtClean="0">
                <a:solidFill>
                  <a:srgbClr val="FF0000"/>
                </a:solidFill>
              </a:rPr>
              <a:t>works in poly time</a:t>
            </a:r>
            <a:r>
              <a:rPr lang="en-US" sz="2400" dirty="0" smtClean="0"/>
              <a:t>.  </a:t>
            </a:r>
            <a:br>
              <a:rPr lang="en-US" sz="2400" dirty="0" smtClean="0"/>
            </a:br>
            <a:r>
              <a:rPr lang="en-US" sz="2400" dirty="0" smtClean="0"/>
              <a:t>	 </a:t>
            </a:r>
            <a:r>
              <a:rPr lang="en-US" sz="2000" dirty="0" smtClean="0"/>
              <a:t>[A., </a:t>
            </a:r>
            <a:r>
              <a:rPr lang="en-US" sz="2000" dirty="0" err="1" smtClean="0"/>
              <a:t>Ge</a:t>
            </a:r>
            <a:r>
              <a:rPr lang="en-US" sz="2000" dirty="0" smtClean="0"/>
              <a:t>, Ma, </a:t>
            </a:r>
            <a:r>
              <a:rPr lang="en-US" sz="2000" dirty="0" err="1" smtClean="0"/>
              <a:t>Moitra</a:t>
            </a:r>
            <a:r>
              <a:rPr lang="en-US" sz="2000" dirty="0"/>
              <a:t> </a:t>
            </a:r>
            <a:r>
              <a:rPr lang="en-US" sz="2000" dirty="0" smtClean="0"/>
              <a:t>‘14]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36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Crucial idea in all: Stability of SVD/PCA; allows digging for “signal”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40269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Comic Sans MS"/>
              </a:rPr>
              <a:t>Deep learning</a:t>
            </a:r>
            <a:r>
              <a:rPr lang="en-US" sz="2400" dirty="0" smtClean="0">
                <a:cs typeface="Comic Sans MS"/>
              </a:rPr>
              <a:t>: learn </a:t>
            </a:r>
            <a:r>
              <a:rPr lang="en-US" sz="2400" dirty="0" smtClean="0">
                <a:solidFill>
                  <a:srgbClr val="FF0000"/>
                </a:solidFill>
                <a:cs typeface="Comic Sans MS"/>
              </a:rPr>
              <a:t>multilevel</a:t>
            </a:r>
            <a:r>
              <a:rPr lang="en-US" sz="2400" dirty="0" smtClean="0">
                <a:cs typeface="Comic Sans MS"/>
              </a:rPr>
              <a:t> </a:t>
            </a:r>
            <a:br>
              <a:rPr lang="en-US" sz="2400" dirty="0" smtClean="0">
                <a:cs typeface="Comic Sans MS"/>
              </a:rPr>
            </a:br>
            <a:r>
              <a:rPr lang="en-US" sz="2400" dirty="0" smtClean="0">
                <a:cs typeface="Comic Sans MS"/>
              </a:rPr>
              <a:t>representation of data </a:t>
            </a:r>
            <a:br>
              <a:rPr lang="en-US" sz="2400" dirty="0" smtClean="0">
                <a:cs typeface="Comic Sans MS"/>
              </a:rPr>
            </a:br>
            <a:r>
              <a:rPr lang="en-US" sz="2400" dirty="0" smtClean="0">
                <a:cs typeface="Comic Sans MS"/>
              </a:rPr>
              <a:t>(nonlinear)</a:t>
            </a:r>
          </a:p>
          <a:p>
            <a:endParaRPr lang="en-US" sz="2400" dirty="0">
              <a:cs typeface="Comic Sans MS"/>
            </a:endParaRPr>
          </a:p>
          <a:p>
            <a:r>
              <a:rPr lang="en-US" sz="2400" dirty="0" smtClean="0">
                <a:cs typeface="Comic Sans MS"/>
              </a:rPr>
              <a:t>(inspired e.g. by 7-8 levels of </a:t>
            </a:r>
          </a:p>
          <a:p>
            <a:r>
              <a:rPr lang="en-US" sz="2400" dirty="0" smtClean="0">
                <a:cs typeface="Comic Sans MS"/>
              </a:rPr>
              <a:t>visual cortex) </a:t>
            </a:r>
          </a:p>
          <a:p>
            <a:endParaRPr lang="en-US" sz="2400" dirty="0">
              <a:cs typeface="Comic Sans MS"/>
            </a:endParaRPr>
          </a:p>
        </p:txBody>
      </p:sp>
      <p:pic>
        <p:nvPicPr>
          <p:cNvPr id="3" name="Picture 2" descr="Deep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15" y="1193018"/>
            <a:ext cx="4565711" cy="273942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4800" y="3276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cs typeface="Comic Sans MS"/>
              </a:rPr>
              <a:t>Successes: speech recognition, image </a:t>
            </a:r>
            <a:br>
              <a:rPr lang="en-US" sz="2000" dirty="0" smtClean="0">
                <a:cs typeface="Comic Sans MS"/>
              </a:rPr>
            </a:br>
            <a:r>
              <a:rPr lang="en-US" sz="2000" dirty="0" smtClean="0">
                <a:cs typeface="Comic Sans MS"/>
              </a:rPr>
              <a:t>recognition, etc.</a:t>
            </a:r>
            <a:br>
              <a:rPr lang="en-US" sz="2000" dirty="0" smtClean="0">
                <a:cs typeface="Comic Sans MS"/>
              </a:rPr>
            </a:br>
            <a:endParaRPr lang="en-US" sz="2000" dirty="0" smtClean="0">
              <a:cs typeface="Comic Sans MS"/>
            </a:endParaRPr>
          </a:p>
          <a:p>
            <a:r>
              <a:rPr lang="en-US" sz="2000" dirty="0" smtClean="0">
                <a:cs typeface="Comic Sans MS"/>
              </a:rPr>
              <a:t>[</a:t>
            </a:r>
            <a:r>
              <a:rPr lang="en-US" sz="2000" dirty="0" err="1" smtClean="0">
                <a:cs typeface="Comic Sans MS"/>
              </a:rPr>
              <a:t>Krizhevsky</a:t>
            </a:r>
            <a:r>
              <a:rPr lang="en-US" sz="2000" dirty="0" smtClean="0">
                <a:cs typeface="Comic Sans MS"/>
              </a:rPr>
              <a:t> et al NIPS’12.]</a:t>
            </a:r>
            <a:br>
              <a:rPr lang="en-US" sz="2000" dirty="0" smtClean="0">
                <a:cs typeface="Comic Sans MS"/>
              </a:rPr>
            </a:br>
            <a:r>
              <a:rPr lang="en-US" sz="2000" dirty="0" smtClean="0">
                <a:solidFill>
                  <a:srgbClr val="008000"/>
                </a:solidFill>
                <a:cs typeface="Comic Sans MS"/>
              </a:rPr>
              <a:t>600K variables; Millions </a:t>
            </a:r>
            <a:r>
              <a:rPr lang="en-US" sz="2000" dirty="0" smtClean="0">
                <a:cs typeface="Comic Sans MS"/>
              </a:rPr>
              <a:t>of training images. 84% success rate on IMAGENET  (multiclass prediction).</a:t>
            </a:r>
            <a:br>
              <a:rPr lang="en-US" sz="2000" dirty="0" smtClean="0">
                <a:cs typeface="Comic Sans MS"/>
              </a:rPr>
            </a:br>
            <a:r>
              <a:rPr lang="en-US" sz="2000" dirty="0">
                <a:cs typeface="Comic Sans MS"/>
              </a:rPr>
              <a:t/>
            </a:r>
            <a:br>
              <a:rPr lang="en-US" sz="2000" dirty="0">
                <a:cs typeface="Comic Sans MS"/>
              </a:rPr>
            </a:br>
            <a:r>
              <a:rPr lang="en-US" sz="2000" dirty="0">
                <a:cs typeface="Comic Sans MS"/>
              </a:rPr>
              <a:t>(Current best: 94% [</a:t>
            </a:r>
            <a:r>
              <a:rPr lang="en-US" sz="2000" dirty="0" err="1">
                <a:cs typeface="Comic Sans MS"/>
              </a:rPr>
              <a:t>Szegedy</a:t>
            </a:r>
            <a:r>
              <a:rPr lang="en-US" sz="2000" dirty="0">
                <a:cs typeface="Comic Sans MS"/>
              </a:rPr>
              <a:t> et al’14]) </a:t>
            </a:r>
            <a:br>
              <a:rPr lang="en-US" sz="2000" dirty="0">
                <a:cs typeface="Comic Sans MS"/>
              </a:rPr>
            </a:br>
            <a:endParaRPr lang="en-US" sz="2000" dirty="0">
              <a:cs typeface="Comic Sans MS"/>
            </a:endParaRPr>
          </a:p>
          <a:p>
            <a:r>
              <a:rPr lang="en-US" sz="2000" dirty="0" smtClean="0">
                <a:cs typeface="Comic Sans MS"/>
              </a:rPr>
              <a:t> </a:t>
            </a:r>
            <a:br>
              <a:rPr lang="en-US" sz="2000" dirty="0" smtClean="0">
                <a:cs typeface="Comic Sans MS"/>
              </a:rPr>
            </a:br>
            <a:endParaRPr lang="en-US" sz="2000" dirty="0">
              <a:cs typeface="Comic Sans M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105400" y="4191000"/>
            <a:ext cx="2334465" cy="1898818"/>
            <a:chOff x="5133573" y="4439708"/>
            <a:chExt cx="2334465" cy="1898818"/>
          </a:xfrm>
        </p:grpSpPr>
        <p:grpSp>
          <p:nvGrpSpPr>
            <p:cNvPr id="63" name="Group 62"/>
            <p:cNvGrpSpPr/>
            <p:nvPr/>
          </p:nvGrpSpPr>
          <p:grpSpPr>
            <a:xfrm>
              <a:off x="5207470" y="4901373"/>
              <a:ext cx="2260568" cy="1437153"/>
              <a:chOff x="5196736" y="4556951"/>
              <a:chExt cx="2260568" cy="143715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289452" y="5433352"/>
                <a:ext cx="160774" cy="1607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683007" y="5441077"/>
                <a:ext cx="160774" cy="1607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86861" y="5441077"/>
                <a:ext cx="160774" cy="1607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065665" y="5433352"/>
                <a:ext cx="160774" cy="1607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736" y="5507945"/>
                <a:ext cx="421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83007" y="5489326"/>
                <a:ext cx="421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r>
                  <a:rPr lang="en-US" sz="2400" baseline="-25000" dirty="0"/>
                  <a:t>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98102" y="5497051"/>
                <a:ext cx="592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r>
                  <a:rPr lang="en-US" sz="2400" baseline="-25000" dirty="0" smtClean="0"/>
                  <a:t>n-1</a:t>
                </a:r>
                <a:endParaRPr lang="en-US" sz="2400" baseline="-250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104967" y="4556951"/>
                <a:ext cx="160774" cy="1607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31536" y="5532439"/>
                <a:ext cx="42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n</a:t>
                </a:r>
                <a:endParaRPr lang="en-US" sz="2400" baseline="-25000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5450226" y="4717725"/>
                <a:ext cx="654741" cy="7156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3" idx="0"/>
                <a:endCxn id="49" idx="4"/>
              </p:cNvCxnSpPr>
              <p:nvPr/>
            </p:nvCxnSpPr>
            <p:spPr>
              <a:xfrm flipV="1">
                <a:off x="5763394" y="4717725"/>
                <a:ext cx="421960" cy="7233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4" idx="1"/>
                <a:endCxn id="49" idx="5"/>
              </p:cNvCxnSpPr>
              <p:nvPr/>
            </p:nvCxnSpPr>
            <p:spPr>
              <a:xfrm flipH="1" flipV="1">
                <a:off x="6242196" y="4694180"/>
                <a:ext cx="268210" cy="7704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5" idx="0"/>
              </p:cNvCxnSpPr>
              <p:nvPr/>
            </p:nvCxnSpPr>
            <p:spPr>
              <a:xfrm flipH="1" flipV="1">
                <a:off x="6337754" y="4694181"/>
                <a:ext cx="808298" cy="7391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133573" y="4439708"/>
              <a:ext cx="2275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</a:t>
              </a:r>
              <a:r>
                <a:rPr lang="en-US" sz="2400" dirty="0" err="1" smtClean="0"/>
                <a:t>iff</a:t>
              </a:r>
              <a:r>
                <a:rPr lang="en-US" sz="2400" dirty="0" smtClean="0"/>
                <a:t>   </a:t>
              </a:r>
              <a:r>
                <a:rPr lang="en-US" sz="2400" dirty="0" smtClean="0">
                  <a:latin typeface="Symbol" charset="2"/>
                  <a:cs typeface="Symbol" charset="2"/>
                </a:rPr>
                <a:t>S</a:t>
              </a:r>
              <a:r>
                <a:rPr lang="en-US" sz="2400" baseline="-25000" dirty="0" smtClean="0"/>
                <a:t>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 x</a:t>
              </a:r>
              <a:r>
                <a:rPr lang="en-US" sz="2400" baseline="-25000" dirty="0" smtClean="0"/>
                <a:t>i</a:t>
              </a:r>
              <a:r>
                <a:rPr lang="en-US" sz="2400" dirty="0" smtClean="0"/>
                <a:t>  &gt; </a:t>
              </a:r>
              <a:r>
                <a:rPr lang="en-US" sz="2400" dirty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01108" y="526917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18326" y="5233965"/>
            <a:ext cx="4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514600" y="228600"/>
            <a:ext cx="38407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Example 2: </a:t>
            </a:r>
            <a:r>
              <a:rPr lang="en-US" sz="3200" dirty="0">
                <a:solidFill>
                  <a:srgbClr val="0000FF"/>
                </a:solidFill>
              </a:rPr>
              <a:t>D</a:t>
            </a:r>
            <a:r>
              <a:rPr lang="en-US" sz="3200" dirty="0" smtClean="0">
                <a:solidFill>
                  <a:srgbClr val="0000FF"/>
                </a:solidFill>
              </a:rPr>
              <a:t>eep Nets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			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Deep Nets at a glance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447800" y="5403950"/>
            <a:ext cx="624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941737"/>
            <a:ext cx="624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2537619"/>
            <a:ext cx="624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33600" y="4207360"/>
            <a:ext cx="5105400" cy="1371600"/>
            <a:chOff x="2133600" y="4610100"/>
            <a:chExt cx="5105400" cy="13716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133600" y="4610100"/>
              <a:ext cx="6096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62200" y="4610100"/>
              <a:ext cx="6858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67000" y="4610100"/>
              <a:ext cx="76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43200" y="4610100"/>
              <a:ext cx="5334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048000" y="4610100"/>
              <a:ext cx="838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962400" y="4610100"/>
              <a:ext cx="1524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24200" y="4610100"/>
              <a:ext cx="1219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43400" y="4610100"/>
              <a:ext cx="9906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0" y="4610100"/>
              <a:ext cx="5334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334000" y="4610100"/>
              <a:ext cx="7620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914900" y="4610100"/>
              <a:ext cx="838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4610100"/>
              <a:ext cx="6858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981700" y="4610100"/>
              <a:ext cx="5715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24600" y="4610100"/>
              <a:ext cx="457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086600" y="4610100"/>
              <a:ext cx="1524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3276600" y="1417638"/>
            <a:ext cx="2990850" cy="563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Classifier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91217" y="5178547"/>
            <a:ext cx="1185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Observed</a:t>
            </a:r>
            <a:br>
              <a:rPr lang="en-US" sz="2000" dirty="0" smtClean="0"/>
            </a:br>
            <a:r>
              <a:rPr lang="en-US" sz="2000" dirty="0" smtClean="0"/>
              <a:t>Variables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83824" y="4008317"/>
            <a:ext cx="108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Layer-1</a:t>
            </a:r>
          </a:p>
          <a:p>
            <a:pPr algn="ctr"/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3824" y="2374176"/>
            <a:ext cx="108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Layer-L</a:t>
            </a:r>
          </a:p>
          <a:p>
            <a:pPr algn="ctr"/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0036" y="3397592"/>
            <a:ext cx="183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…Neural Nets….</a:t>
            </a:r>
            <a:endParaRPr lang="en-US" sz="20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133600" y="1699419"/>
            <a:ext cx="1366436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76600" y="1748519"/>
            <a:ext cx="358703" cy="97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886200" y="1748519"/>
            <a:ext cx="76200" cy="964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343400" y="1810145"/>
            <a:ext cx="120794" cy="86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72025" y="1826432"/>
            <a:ext cx="282503" cy="898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224570" y="1896611"/>
            <a:ext cx="463478" cy="831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562600" y="1826432"/>
            <a:ext cx="877923" cy="844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858090" y="1810145"/>
            <a:ext cx="1228510" cy="86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ertical Scroll 5"/>
          <p:cNvSpPr/>
          <p:nvPr/>
        </p:nvSpPr>
        <p:spPr>
          <a:xfrm>
            <a:off x="5105400" y="2728119"/>
            <a:ext cx="3450756" cy="2596114"/>
          </a:xfrm>
          <a:prstGeom prst="verticalScroll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“Hierarchy of features; each layer defined using  </a:t>
            </a:r>
            <a:r>
              <a:rPr lang="en-US" sz="2400" dirty="0" err="1" smtClean="0">
                <a:solidFill>
                  <a:srgbClr val="FF0000"/>
                </a:solidFill>
              </a:rPr>
              <a:t>thresholded</a:t>
            </a:r>
            <a:r>
              <a:rPr lang="en-US" sz="2400" dirty="0" smtClean="0">
                <a:solidFill>
                  <a:srgbClr val="FF0000"/>
                </a:solidFill>
              </a:rPr>
              <a:t> weighted sums of previous layers”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1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“randomly-wired” deep nets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410" y="2743200"/>
            <a:ext cx="851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[A.,</a:t>
            </a:r>
            <a:r>
              <a:rPr lang="en-US" sz="2000" dirty="0" err="1" smtClean="0"/>
              <a:t>Bhaskara</a:t>
            </a:r>
            <a:r>
              <a:rPr lang="en-US" sz="2000" dirty="0" smtClean="0"/>
              <a:t>, </a:t>
            </a:r>
            <a:r>
              <a:rPr lang="en-US" sz="2000" dirty="0" err="1" smtClean="0"/>
              <a:t>Ge</a:t>
            </a:r>
            <a:r>
              <a:rPr lang="en-US" sz="2000" dirty="0" smtClean="0"/>
              <a:t>, Ma, ICML’14</a:t>
            </a:r>
            <a:r>
              <a:rPr lang="en-US" sz="2400" dirty="0" smtClean="0"/>
              <a:t>] </a:t>
            </a:r>
            <a:r>
              <a:rPr lang="en-US" sz="2400" dirty="0" smtClean="0">
                <a:solidFill>
                  <a:srgbClr val="FF0000"/>
                </a:solidFill>
              </a:rPr>
              <a:t>Provable learning in Hinton’s generative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model. Proof of hypothesized “</a:t>
            </a:r>
            <a:r>
              <a:rPr lang="en-US" sz="2400" dirty="0" err="1" smtClean="0">
                <a:solidFill>
                  <a:srgbClr val="FF0000"/>
                </a:solidFill>
              </a:rPr>
              <a:t>autoencoder</a:t>
            </a:r>
            <a:r>
              <a:rPr lang="en-US" sz="2400" dirty="0" smtClean="0">
                <a:solidFill>
                  <a:srgbClr val="FF0000"/>
                </a:solidFill>
              </a:rPr>
              <a:t>” property.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789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Inspirations: Random error correcting codes, expanders, etc…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657600"/>
            <a:ext cx="595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No nonlinear optimization.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Combinatorial algorithm that leverages correlations.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691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“Inspired and guided” Google’s leading deep net code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 err="1" smtClean="0">
                <a:solidFill>
                  <a:srgbClr val="FF0000"/>
                </a:solidFill>
              </a:rPr>
              <a:t>Szegedy</a:t>
            </a:r>
            <a:r>
              <a:rPr lang="en-US" sz="2400" dirty="0" smtClean="0">
                <a:solidFill>
                  <a:srgbClr val="FF0000"/>
                </a:solidFill>
              </a:rPr>
              <a:t> et al., Sept 2014]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0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114800"/>
            <a:ext cx="64361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 heart of these ML problems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(extends classical Linear Algebra, problems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usually NP-hard)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30433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3: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i="1" dirty="0" smtClean="0">
                <a:solidFill>
                  <a:srgbClr val="0000FF"/>
                </a:solidFill>
              </a:rPr>
              <a:t>“Linear Algebra++”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4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cs typeface="Century Gothic"/>
              </a:rPr>
              <a:t> Main paradigm for unsupervised Learning</a:t>
            </a:r>
            <a:endParaRPr lang="en-US" sz="2400" dirty="0">
              <a:latin typeface="+mn-lt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omic Sans MS"/>
              </a:rPr>
              <a:t>Given: Data</a:t>
            </a:r>
            <a:endParaRPr lang="en-US" sz="2400" dirty="0"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552955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omic Sans MS"/>
              </a:rPr>
              <a:t>Assumption: </a:t>
            </a:r>
            <a:r>
              <a:rPr lang="en-US" sz="2400" dirty="0">
                <a:cs typeface="Comic Sans MS"/>
              </a:rPr>
              <a:t>I</a:t>
            </a:r>
            <a:r>
              <a:rPr lang="en-US" sz="2400" dirty="0" smtClean="0">
                <a:cs typeface="Comic Sans MS"/>
              </a:rPr>
              <a:t>s </a:t>
            </a:r>
            <a:r>
              <a:rPr lang="en-US" sz="2400" dirty="0" smtClean="0">
                <a:solidFill>
                  <a:srgbClr val="FF0000"/>
                </a:solidFill>
                <a:cs typeface="Comic Sans MS"/>
              </a:rPr>
              <a:t>generated</a:t>
            </a:r>
            <a:r>
              <a:rPr lang="en-US" sz="2400" dirty="0" smtClean="0">
                <a:cs typeface="Comic Sans MS"/>
              </a:rPr>
              <a:t> from</a:t>
            </a:r>
            <a:br>
              <a:rPr lang="en-US" sz="2400" dirty="0" smtClean="0">
                <a:cs typeface="Comic Sans MS"/>
              </a:rPr>
            </a:br>
            <a:r>
              <a:rPr lang="en-US" sz="2400" dirty="0" smtClean="0">
                <a:cs typeface="Comic Sans MS"/>
              </a:rPr>
              <a:t>prob</a:t>
            </a:r>
            <a:r>
              <a:rPr lang="en-US" sz="2400" dirty="0" smtClean="0">
                <a:cs typeface="Comic Sans MS"/>
              </a:rPr>
              <a:t>. </a:t>
            </a:r>
            <a:r>
              <a:rPr lang="en-US" sz="2400" dirty="0">
                <a:cs typeface="Comic Sans MS"/>
              </a:rPr>
              <a:t>d</a:t>
            </a:r>
            <a:r>
              <a:rPr lang="en-US" sz="2400" dirty="0" smtClean="0">
                <a:cs typeface="Comic Sans MS"/>
              </a:rPr>
              <a:t>istribution </a:t>
            </a:r>
            <a:r>
              <a:rPr lang="en-US" sz="2400" dirty="0" smtClean="0">
                <a:cs typeface="Comic Sans MS"/>
              </a:rPr>
              <a:t>with</a:t>
            </a:r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 small </a:t>
            </a:r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# of </a:t>
            </a:r>
            <a:endParaRPr lang="en-US" sz="2400" dirty="0" smtClean="0">
              <a:solidFill>
                <a:srgbClr val="000090"/>
              </a:solidFill>
              <a:cs typeface="Comic Sans MS"/>
            </a:endParaRPr>
          </a:p>
          <a:p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parameters</a:t>
            </a:r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. </a:t>
            </a:r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 (</a:t>
            </a:r>
            <a:r>
              <a:rPr lang="en-US" sz="2400" dirty="0" smtClean="0">
                <a:solidFill>
                  <a:srgbClr val="000090"/>
                </a:solidFill>
                <a:cs typeface="Comic Sans MS"/>
              </a:rPr>
              <a:t>“Model”).</a:t>
            </a:r>
            <a:br>
              <a:rPr lang="en-US" sz="2400" dirty="0" smtClean="0">
                <a:solidFill>
                  <a:srgbClr val="000090"/>
                </a:solidFill>
                <a:cs typeface="Comic Sans MS"/>
              </a:rPr>
            </a:br>
            <a:endParaRPr lang="en-US" sz="2400" dirty="0" smtClean="0">
              <a:solidFill>
                <a:srgbClr val="000090"/>
              </a:solidFill>
              <a:cs typeface="Comic Sans MS"/>
            </a:endParaRPr>
          </a:p>
          <a:p>
            <a:r>
              <a:rPr lang="en-US" sz="2000" dirty="0" smtClean="0">
                <a:solidFill>
                  <a:srgbClr val="000090"/>
                </a:solidFill>
                <a:cs typeface="Comic Sans MS"/>
              </a:rPr>
              <a:t>HMMs, Topic Models, Bayes nets, Sparse Coding, …</a:t>
            </a:r>
            <a:endParaRPr lang="en-US" sz="2000" dirty="0">
              <a:solidFill>
                <a:srgbClr val="000090"/>
              </a:solidFill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19600"/>
            <a:ext cx="586740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cs typeface="Comic Sans MS"/>
              </a:rPr>
              <a:t>Learning </a:t>
            </a:r>
            <a:r>
              <a:rPr lang="en-US" sz="2800" dirty="0" smtClean="0">
                <a:solidFill>
                  <a:srgbClr val="008000"/>
                </a:solidFill>
                <a:ea typeface="ＭＳ ゴシック"/>
                <a:cs typeface="Comic Sans MS"/>
              </a:rPr>
              <a:t>≅ </a:t>
            </a:r>
            <a:r>
              <a:rPr lang="en-US" sz="2400" dirty="0" smtClean="0">
                <a:solidFill>
                  <a:srgbClr val="008000"/>
                </a:solidFill>
                <a:ea typeface="ＭＳ ゴシック"/>
                <a:cs typeface="Comic Sans MS"/>
              </a:rPr>
              <a:t>Find good fit to parameter values</a:t>
            </a:r>
            <a:br>
              <a:rPr lang="en-US" sz="2400" dirty="0" smtClean="0">
                <a:solidFill>
                  <a:srgbClr val="008000"/>
                </a:solidFill>
                <a:ea typeface="ＭＳ ゴシック"/>
                <a:cs typeface="Comic Sans MS"/>
              </a:rPr>
            </a:br>
            <a:r>
              <a:rPr lang="en-US" sz="2400" dirty="0" smtClean="0">
                <a:solidFill>
                  <a:srgbClr val="008000"/>
                </a:solidFill>
                <a:ea typeface="ＭＳ ゴシック"/>
                <a:cs typeface="Comic Sans MS"/>
              </a:rPr>
              <a:t>(usually, “Max-Likelihood”) </a:t>
            </a:r>
            <a:endParaRPr lang="en-US" sz="2800" dirty="0">
              <a:solidFill>
                <a:srgbClr val="008000"/>
              </a:solidFill>
              <a:cs typeface="Comic Sans MS"/>
            </a:endParaRPr>
          </a:p>
        </p:txBody>
      </p:sp>
      <p:pic>
        <p:nvPicPr>
          <p:cNvPr id="9" name="Picture 8" descr="gaussianpoi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590800" cy="1965131"/>
          </a:xfrm>
          <a:prstGeom prst="rect">
            <a:avLst/>
          </a:prstGeom>
        </p:spPr>
      </p:pic>
      <p:pic>
        <p:nvPicPr>
          <p:cNvPr id="10" name="Picture 9" descr="Gaussian_graph_and_eq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0"/>
            <a:ext cx="1981200" cy="1803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715000"/>
            <a:ext cx="4364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Difficulty: NP-hard in many </a:t>
            </a:r>
            <a:r>
              <a:rPr lang="en-US" sz="2400" dirty="0" smtClean="0">
                <a:solidFill>
                  <a:srgbClr val="FF0000"/>
                </a:solidFill>
              </a:rPr>
              <a:t>cases.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Nonconvex</a:t>
            </a:r>
            <a:r>
              <a:rPr lang="en-US" sz="2400" dirty="0" smtClean="0">
                <a:solidFill>
                  <a:srgbClr val="FF0000"/>
                </a:solidFill>
              </a:rPr>
              <a:t>; solved via heuristics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nonconvexsurfac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76800"/>
            <a:ext cx="1892300" cy="1528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4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0"/>
    </mc:Choice>
    <mc:Fallback xmlns="">
      <p:transition xmlns:p14="http://schemas.microsoft.com/office/powerpoint/2010/main" spd="slow" advTm="241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Classical linear algebra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58400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Solving linear systems:   </a:t>
            </a:r>
            <a:r>
              <a:rPr lang="en-US" sz="2400" dirty="0" smtClean="0"/>
              <a:t>Ax =b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Matrix factorization/rank</a:t>
            </a:r>
            <a:r>
              <a:rPr lang="en-US" sz="2400" dirty="0" smtClean="0"/>
              <a:t>   M =AB;   </a:t>
            </a:r>
            <a:br>
              <a:rPr lang="en-US" sz="2400" dirty="0" smtClean="0"/>
            </a:br>
            <a:r>
              <a:rPr lang="en-US" sz="2400" dirty="0" smtClean="0"/>
              <a:t>	(A has much fewer columns than M)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Eigenvalues/eigenvectors. </a:t>
            </a:r>
            <a:r>
              <a:rPr lang="en-US" sz="2400" dirty="0" smtClean="0"/>
              <a:t>(“Nice basis”)</a:t>
            </a:r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53665"/>
            <a:ext cx="4876800" cy="7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Classical  Lin. Algebra: least square variants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56364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Solving linear systems:   </a:t>
            </a:r>
            <a:r>
              <a:rPr lang="en-US" sz="2400" dirty="0" smtClean="0"/>
              <a:t>Ax =b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Matrix factorization/rank</a:t>
            </a:r>
            <a:r>
              <a:rPr lang="en-US" sz="2400" dirty="0" smtClean="0"/>
              <a:t>   M = AB;   </a:t>
            </a:r>
            <a:br>
              <a:rPr lang="en-US" sz="2400" dirty="0" smtClean="0"/>
            </a:br>
            <a:r>
              <a:rPr lang="en-US" sz="2400" dirty="0" smtClean="0"/>
              <a:t>	(A has much fewer columns than M)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5029200" cy="5010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1663"/>
            <a:ext cx="7086600" cy="363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800600"/>
            <a:ext cx="328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(“Finding a </a:t>
            </a:r>
            <a:r>
              <a:rPr lang="en-US" sz="2400" dirty="0" smtClean="0">
                <a:solidFill>
                  <a:srgbClr val="FF0000"/>
                </a:solidFill>
              </a:rPr>
              <a:t>better </a:t>
            </a:r>
            <a:r>
              <a:rPr lang="en-US" sz="2400" dirty="0" smtClean="0"/>
              <a:t>basis”)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45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(“PCA” [</a:t>
            </a:r>
            <a:r>
              <a:rPr lang="en-US" sz="2400" dirty="0" err="1" smtClean="0"/>
              <a:t>Hotelling</a:t>
            </a:r>
            <a:r>
              <a:rPr lang="en-US" sz="2400" dirty="0" smtClean="0"/>
              <a:t>, Pearson, 1930s])</a:t>
            </a:r>
            <a:endParaRPr lang="en-US" sz="2400" dirty="0"/>
          </a:p>
        </p:txBody>
      </p:sp>
      <p:pic>
        <p:nvPicPr>
          <p:cNvPr id="9" name="Picture 8" descr="Linear_regressi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2794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Semi-classical linear algebra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55428"/>
            <a:ext cx="4953000" cy="44807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2314286" cy="96520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4876800" y="2819400"/>
            <a:ext cx="3581400" cy="1143000"/>
          </a:xfrm>
          <a:prstGeom prst="wedgeRoundRectCallout">
            <a:avLst>
              <a:gd name="adj1" fmla="val -70289"/>
              <a:gd name="adj2" fmla="val 671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 be solved via LP if A is random/incoherent/RIP  (</a:t>
            </a:r>
            <a:r>
              <a:rPr lang="en-US" sz="2000" dirty="0" err="1" smtClean="0">
                <a:solidFill>
                  <a:schemeClr val="tx1"/>
                </a:solidFill>
              </a:rPr>
              <a:t>Candes,Romberg</a:t>
            </a:r>
            <a:r>
              <a:rPr lang="en-US" sz="2000" dirty="0" smtClean="0">
                <a:solidFill>
                  <a:schemeClr val="tx1"/>
                </a:solidFill>
              </a:rPr>
              <a:t>, Tao;06)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(“l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-trick”)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14400" y="3733800"/>
            <a:ext cx="609600" cy="457200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467600" y="2133600"/>
            <a:ext cx="533400" cy="609600"/>
          </a:xfrm>
          <a:prstGeom prst="leftArrow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4958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Goal in several machine learning settings: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Matrix factorization </a:t>
            </a:r>
            <a:r>
              <a:rPr lang="en-US" sz="2400" dirty="0" smtClean="0"/>
              <a:t>analogs  of above: Find M =AB with such </a:t>
            </a:r>
            <a:r>
              <a:rPr lang="en-US" sz="2400" dirty="0" smtClean="0">
                <a:solidFill>
                  <a:srgbClr val="FF0000"/>
                </a:solidFill>
              </a:rPr>
              <a:t>constraints</a:t>
            </a:r>
            <a:r>
              <a:rPr lang="en-US" sz="2400" dirty="0" smtClean="0"/>
              <a:t> on A, B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(NP-hard </a:t>
            </a:r>
            <a:r>
              <a:rPr lang="en-US" sz="2400" dirty="0" smtClean="0">
                <a:solidFill>
                  <a:srgbClr val="000000"/>
                </a:solidFill>
              </a:rPr>
              <a:t>in worst case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419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(Buzzwords: Sparse PCA, Nonnegative matrix factorization, Sparse </a:t>
            </a:r>
            <a:br>
              <a:rPr lang="en-US" sz="2400" dirty="0" smtClean="0"/>
            </a:br>
            <a:r>
              <a:rPr lang="en-US" sz="2400" dirty="0" smtClean="0"/>
              <a:t>coding, Learning PCFGs,…)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68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atrix factorization: Nonlinear variants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949" y="2057400"/>
            <a:ext cx="831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Given M produced as follows: Generate low-rank A, B, apply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nonlinear</a:t>
            </a:r>
            <a:r>
              <a:rPr lang="en-US" sz="2400" dirty="0" smtClean="0">
                <a:solidFill>
                  <a:srgbClr val="008000"/>
                </a:solidFill>
              </a:rPr>
              <a:t> operator f on each entry of AB. </a:t>
            </a:r>
          </a:p>
          <a:p>
            <a:endParaRPr lang="en-US" sz="2400" dirty="0"/>
          </a:p>
          <a:p>
            <a:r>
              <a:rPr lang="en-US" sz="2400" dirty="0" smtClean="0"/>
              <a:t>Goal: Recover A, B       </a:t>
            </a:r>
            <a:r>
              <a:rPr lang="en-US" sz="2400" dirty="0" smtClean="0">
                <a:solidFill>
                  <a:srgbClr val="FF0000"/>
                </a:solidFill>
              </a:rPr>
              <a:t>“Nonlinear PCA”</a:t>
            </a:r>
            <a:r>
              <a:rPr lang="en-US" sz="2000" dirty="0" smtClean="0"/>
              <a:t>[Collins, </a:t>
            </a:r>
            <a:r>
              <a:rPr lang="en-US" sz="2000" dirty="0" err="1" smtClean="0"/>
              <a:t>Dasgupta</a:t>
            </a:r>
            <a:r>
              <a:rPr lang="en-US" sz="2000" dirty="0" smtClean="0"/>
              <a:t>, Schapire’03]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8390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Possible general approach? Convex relaxation via </a:t>
            </a:r>
            <a:r>
              <a:rPr lang="en-US" sz="2400" dirty="0" smtClean="0">
                <a:solidFill>
                  <a:srgbClr val="FF0000"/>
                </a:solidFill>
              </a:rPr>
              <a:t>nuclear norm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minimization </a:t>
            </a:r>
            <a:r>
              <a:rPr lang="en-US" sz="2400" dirty="0"/>
              <a:t> </a:t>
            </a:r>
            <a:r>
              <a:rPr lang="en-US" sz="2000" dirty="0" smtClean="0"/>
              <a:t>[Candes,Recht’09] [</a:t>
            </a:r>
            <a:r>
              <a:rPr lang="en-US" sz="2000" dirty="0" err="1" smtClean="0"/>
              <a:t>Davenport,Plan,van</a:t>
            </a:r>
            <a:r>
              <a:rPr lang="en-US" sz="2000" dirty="0" smtClean="0"/>
              <a:t> den Berg, Wooters’12]</a:t>
            </a:r>
            <a:endParaRPr lang="en-US" sz="2000" dirty="0"/>
          </a:p>
        </p:txBody>
      </p:sp>
      <p:pic>
        <p:nvPicPr>
          <p:cNvPr id="8" name="Picture 7" descr="netflix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90600"/>
            <a:ext cx="1828800" cy="8484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48483"/>
              </p:ext>
            </p:extLst>
          </p:nvPr>
        </p:nvGraphicFramePr>
        <p:xfrm>
          <a:off x="838200" y="3810000"/>
          <a:ext cx="7467600" cy="17679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33800"/>
                <a:gridCol w="3733800"/>
              </a:tblGrid>
              <a:tr h="38856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Deep Learning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f(x)</a:t>
                      </a:r>
                      <a:r>
                        <a:rPr lang="en-US" sz="2000" b="0" baseline="0" dirty="0" smtClean="0"/>
                        <a:t> = </a:t>
                      </a:r>
                      <a:r>
                        <a:rPr lang="en-US" sz="2000" b="0" baseline="0" dirty="0" err="1" smtClean="0"/>
                        <a:t>sgn</a:t>
                      </a:r>
                      <a:r>
                        <a:rPr lang="en-US" sz="2000" b="0" baseline="0" dirty="0" smtClean="0"/>
                        <a:t>(x) or sigmoid(x)</a:t>
                      </a:r>
                      <a:endParaRPr lang="en-US" sz="2000" b="0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 Modeling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f(x)</a:t>
                      </a:r>
                      <a:r>
                        <a:rPr lang="en-US" sz="2000" baseline="0" dirty="0" smtClean="0"/>
                        <a:t> = output 1 with Prob.  x .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(Also, columns of B are </a:t>
                      </a:r>
                      <a:r>
                        <a:rPr lang="en-US" sz="2000" baseline="0" dirty="0" err="1" smtClean="0"/>
                        <a:t>iid</a:t>
                      </a:r>
                      <a:r>
                        <a:rPr lang="en-US" sz="2000" baseline="0" dirty="0" smtClean="0"/>
                        <a:t>.) </a:t>
                      </a:r>
                      <a:endParaRPr lang="en-US" sz="2000" dirty="0"/>
                    </a:p>
                  </a:txBody>
                  <a:tcPr/>
                </a:tc>
              </a:tr>
              <a:tr h="6706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Matrix completion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f(x)</a:t>
                      </a:r>
                      <a:r>
                        <a:rPr lang="en-US" sz="2000" baseline="0" dirty="0" smtClean="0"/>
                        <a:t> = output x with prob. p, else 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6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Concluding Thoughts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9144000" cy="464820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Can circumvent intractability by novel assumptions  </a:t>
            </a:r>
            <a:r>
              <a:rPr lang="en-US" altLang="zh-CN" sz="2400" dirty="0" smtClean="0">
                <a:solidFill>
                  <a:srgbClr val="FF0000"/>
                </a:solidFill>
              </a:rPr>
              <a:t>between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avg</a:t>
            </a:r>
            <a:r>
              <a:rPr lang="en-US" altLang="zh-CN" sz="2400" dirty="0" smtClean="0">
                <a:solidFill>
                  <a:srgbClr val="FF0000"/>
                </a:solidFill>
              </a:rPr>
              <a:t> case and worst case</a:t>
            </a:r>
            <a:r>
              <a:rPr lang="en-US" altLang="zh-CN" sz="2400" dirty="0" smtClean="0"/>
              <a:t>): e.g., </a:t>
            </a:r>
            <a:r>
              <a:rPr lang="en-US" altLang="zh-CN" sz="2400" dirty="0" err="1" smtClean="0"/>
              <a:t>separability</a:t>
            </a:r>
            <a:r>
              <a:rPr lang="en-US" altLang="zh-CN" sz="2400" dirty="0" smtClean="0"/>
              <a:t>; randomly wired neural nets, etc.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Thinking of provable bounds often leads to </a:t>
            </a:r>
            <a:r>
              <a:rPr lang="en-US" altLang="zh-CN" sz="2400" dirty="0" smtClean="0">
                <a:solidFill>
                  <a:srgbClr val="FF0000"/>
                </a:solidFill>
              </a:rPr>
              <a:t>new kinds </a:t>
            </a:r>
            <a:r>
              <a:rPr lang="en-US" altLang="zh-CN" sz="2400" dirty="0" smtClean="0"/>
              <a:t>of algorithms. (Sometimes can </a:t>
            </a:r>
            <a:r>
              <a:rPr lang="en-US" altLang="zh-CN" sz="2400" dirty="0" err="1" smtClean="0"/>
              <a:t>analyse</a:t>
            </a:r>
            <a:r>
              <a:rPr lang="en-US" altLang="zh-CN" sz="2400" dirty="0" smtClean="0"/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existing heuristics </a:t>
            </a:r>
            <a:r>
              <a:rPr lang="en-US" altLang="zh-CN" sz="2400" dirty="0" smtClean="0"/>
              <a:t>..)</a:t>
            </a:r>
            <a:br>
              <a:rPr lang="en-US" altLang="zh-CN" sz="2400" dirty="0" smtClean="0"/>
            </a:br>
            <a:endParaRPr lang="en-US" altLang="zh-CN" sz="2400" dirty="0" smtClean="0"/>
          </a:p>
          <a:p>
            <a:r>
              <a:rPr lang="en-US" altLang="zh-CN" sz="2400" dirty="0" smtClean="0"/>
              <a:t>Algorithms with provable bounds can be </a:t>
            </a:r>
            <a:r>
              <a:rPr lang="en-US" altLang="zh-CN" sz="2400" dirty="0" smtClean="0">
                <a:solidFill>
                  <a:srgbClr val="FF0000"/>
                </a:solidFill>
              </a:rPr>
              <a:t>practical, </a:t>
            </a:r>
            <a:r>
              <a:rPr lang="en-US" altLang="zh-CN" sz="2400" dirty="0" smtClean="0"/>
              <a:t>or give </a:t>
            </a:r>
            <a:r>
              <a:rPr lang="en-US" altLang="zh-CN" sz="2400" dirty="0" smtClean="0">
                <a:solidFill>
                  <a:srgbClr val="FF0000"/>
                </a:solidFill>
              </a:rPr>
              <a:t>new insights</a:t>
            </a:r>
            <a:r>
              <a:rPr lang="en-US" altLang="zh-CN" sz="2400" dirty="0" smtClean="0"/>
              <a:t>. </a:t>
            </a:r>
            <a:br>
              <a:rPr lang="en-US" altLang="zh-CN" sz="2400" dirty="0" smtClean="0"/>
            </a:br>
            <a:endParaRPr lang="en-US" altLang="zh-CN" sz="2400" dirty="0" smtClean="0"/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ime to </a:t>
            </a:r>
            <a:r>
              <a:rPr lang="en-US" altLang="zh-CN" sz="2400" dirty="0" smtClean="0">
                <a:solidFill>
                  <a:srgbClr val="FF0000"/>
                </a:solidFill>
              </a:rPr>
              <a:t>rethink 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ugrad</a:t>
            </a:r>
            <a:r>
              <a:rPr lang="en-US" altLang="zh-CN" sz="2400" dirty="0" smtClean="0"/>
              <a:t>/grad algorithms courses?  </a:t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r>
              <a:rPr lang="en-US" altLang="zh-CN" sz="2000" dirty="0" smtClean="0"/>
              <a:t>An attempt</a:t>
            </a:r>
            <a:r>
              <a:rPr lang="en-US" altLang="zh-CN" sz="2000" dirty="0"/>
              <a:t>: http://</a:t>
            </a:r>
            <a:r>
              <a:rPr lang="en-US" altLang="zh-CN" sz="2000" dirty="0" err="1"/>
              <a:t>www.cs.princeton.edu</a:t>
            </a:r>
            <a:r>
              <a:rPr lang="en-US" altLang="zh-CN" sz="2000" dirty="0"/>
              <a:t>/courses/archive/fall13/cos521/</a:t>
            </a:r>
            <a:endParaRPr lang="en-US" altLang="zh-CN" sz="2000" dirty="0" smtClean="0"/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19800"/>
            <a:ext cx="193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THANK YOU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5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77231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Part 4: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i="1" dirty="0" smtClean="0">
                <a:solidFill>
                  <a:srgbClr val="0000FF"/>
                </a:solidFill>
              </a:rPr>
              <a:t>“Some favorite open problems/research directions”</a:t>
            </a:r>
            <a:br>
              <a:rPr lang="en-US" sz="2800" i="1" dirty="0" smtClean="0">
                <a:solidFill>
                  <a:srgbClr val="0000FF"/>
                </a:solidFill>
              </a:rPr>
            </a:b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Inference via Bayes Nets </a:t>
            </a:r>
            <a:r>
              <a:rPr lang="en-US" sz="2400" dirty="0" smtClean="0"/>
              <a:t>[Pearl’88]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Your </a:t>
            </a:r>
            <a:r>
              <a:rPr lang="en-US" sz="2400" dirty="0" smtClean="0">
                <a:solidFill>
                  <a:srgbClr val="008000"/>
                </a:solidFill>
              </a:rPr>
              <a:t>symptoms</a:t>
            </a:r>
            <a:r>
              <a:rPr lang="en-US" sz="2400" dirty="0" smtClean="0"/>
              <a:t>: fever + red spots.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meas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538185" cy="1505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362200"/>
            <a:ext cx="469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Probability </a:t>
            </a:r>
            <a:r>
              <a:rPr lang="en-US" sz="2400" dirty="0" smtClean="0"/>
              <a:t>that you have measles??</a:t>
            </a:r>
            <a:endParaRPr lang="en-US" sz="2400" dirty="0"/>
          </a:p>
        </p:txBody>
      </p:sp>
      <p:pic>
        <p:nvPicPr>
          <p:cNvPr id="6" name="Picture 5" descr="qmrbay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2590800" cy="177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953000"/>
            <a:ext cx="416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Bayes net succinctly </a:t>
            </a:r>
            <a:r>
              <a:rPr lang="en-US" sz="2400" dirty="0" smtClean="0"/>
              <a:t>describes 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[symptom| diseases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,..]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429000"/>
            <a:ext cx="3853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Desired: </a:t>
            </a:r>
            <a:r>
              <a:rPr lang="en-US" sz="2400" dirty="0" smtClean="0">
                <a:solidFill>
                  <a:srgbClr val="000090"/>
                </a:solidFill>
              </a:rPr>
              <a:t>Posterior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[disease| symptom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,..]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45402" y="4495800"/>
            <a:ext cx="4890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#P-complete</a:t>
            </a:r>
            <a:r>
              <a:rPr lang="en-US" sz="2400" dirty="0" smtClean="0"/>
              <a:t>, currently estimated</a:t>
            </a:r>
            <a:br>
              <a:rPr lang="en-US" sz="2400" dirty="0" smtClean="0"/>
            </a:br>
            <a:r>
              <a:rPr lang="en-US" sz="2400" dirty="0" smtClean="0"/>
              <a:t>via heuristics (MCMC, </a:t>
            </a:r>
            <a:r>
              <a:rPr lang="en-US" sz="2400" dirty="0" err="1" smtClean="0"/>
              <a:t>Variational</a:t>
            </a:r>
            <a:r>
              <a:rPr lang="en-US" sz="2400" dirty="0" smtClean="0"/>
              <a:t> Inf.,</a:t>
            </a:r>
          </a:p>
          <a:p>
            <a:r>
              <a:rPr lang="en-US" sz="2400" dirty="0" smtClean="0"/>
              <a:t>Message Propagation..)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715000"/>
            <a:ext cx="46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Realistic</a:t>
            </a:r>
            <a:r>
              <a:rPr lang="en-US" sz="2400" dirty="0" smtClean="0">
                <a:solidFill>
                  <a:srgbClr val="0000FF"/>
                </a:solidFill>
              </a:rPr>
              <a:t> assumptions that simplify?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9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85800"/>
            <a:ext cx="7338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Provable versions of </a:t>
            </a:r>
            <a:r>
              <a:rPr lang="en-US" sz="3200" dirty="0" err="1" smtClean="0">
                <a:solidFill>
                  <a:srgbClr val="0000FF"/>
                </a:solidFill>
              </a:rPr>
              <a:t>Variational</a:t>
            </a:r>
            <a:r>
              <a:rPr lang="en-US" sz="3200" dirty="0" smtClean="0">
                <a:solidFill>
                  <a:srgbClr val="0000FF"/>
                </a:solidFill>
              </a:rPr>
              <a:t> Inference?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/>
              <a:t> 			</a:t>
            </a:r>
            <a:r>
              <a:rPr lang="en-US" sz="2000" dirty="0" smtClean="0"/>
              <a:t>(reference:  </a:t>
            </a:r>
            <a:r>
              <a:rPr lang="en-US" sz="2000" dirty="0"/>
              <a:t>[</a:t>
            </a:r>
            <a:r>
              <a:rPr lang="en-US" sz="2000" dirty="0" err="1" smtClean="0"/>
              <a:t>Jaakola</a:t>
            </a:r>
            <a:r>
              <a:rPr lang="en-US" sz="2000" dirty="0" smtClean="0"/>
              <a:t>, Jordan] survey)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5868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Very general setting: Prob. Distribution p(x, z)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(</a:t>
            </a:r>
            <a:r>
              <a:rPr lang="en-US" sz="2400" dirty="0" smtClean="0">
                <a:solidFill>
                  <a:srgbClr val="FF0000"/>
                </a:solidFill>
              </a:rPr>
              <a:t>explicit</a:t>
            </a:r>
            <a:r>
              <a:rPr lang="en-US" sz="2400" dirty="0" smtClean="0"/>
              <a:t> formula)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895600"/>
            <a:ext cx="772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  <a:r>
              <a:rPr lang="en-US" sz="2400" dirty="0" smtClean="0"/>
              <a:t> is observed. Estimate Bayesian Posterior p(</a:t>
            </a:r>
            <a:r>
              <a:rPr lang="en-US" sz="2400" dirty="0" err="1" smtClean="0"/>
              <a:t>x|z</a:t>
            </a:r>
            <a:r>
              <a:rPr lang="en-US" sz="2400" dirty="0" smtClean="0"/>
              <a:t>)   (#P-hard!)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80116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Method:</a:t>
            </a:r>
            <a:r>
              <a:rPr lang="en-US" sz="2400" dirty="0" smtClean="0">
                <a:solidFill>
                  <a:srgbClr val="0000FF"/>
                </a:solidFill>
              </a:rPr>
              <a:t> Hypothesize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simple</a:t>
            </a:r>
            <a:r>
              <a:rPr lang="en-US" sz="2400" dirty="0" smtClean="0"/>
              <a:t> functional form q(x, v) where </a:t>
            </a:r>
            <a:br>
              <a:rPr lang="en-US" sz="2400" dirty="0" smtClean="0"/>
            </a:br>
            <a:r>
              <a:rPr lang="en-US" sz="2400" dirty="0" smtClean="0"/>
              <a:t>v is a small set of “</a:t>
            </a:r>
            <a:r>
              <a:rPr lang="en-US" sz="2400" dirty="0" err="1" smtClean="0"/>
              <a:t>variational</a:t>
            </a:r>
            <a:r>
              <a:rPr lang="en-US" sz="2400" dirty="0" smtClean="0"/>
              <a:t> parameters.” </a:t>
            </a:r>
            <a:br>
              <a:rPr lang="en-US" sz="2400" dirty="0" smtClean="0"/>
            </a:br>
            <a:r>
              <a:rPr lang="en-US" sz="2400" dirty="0" smtClean="0"/>
              <a:t>(akin to </a:t>
            </a:r>
            <a:r>
              <a:rPr lang="en-US" sz="2400" dirty="0">
                <a:solidFill>
                  <a:srgbClr val="FF0000"/>
                </a:solidFill>
              </a:rPr>
              <a:t>Mean Field Assumption </a:t>
            </a:r>
            <a:r>
              <a:rPr lang="en-US" sz="2400" dirty="0"/>
              <a:t>from statistical physics)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Minimize </a:t>
            </a:r>
            <a:r>
              <a:rPr lang="en-US" sz="2400" dirty="0" smtClean="0"/>
              <a:t>KL(q(x, v) || p(</a:t>
            </a:r>
            <a:r>
              <a:rPr lang="en-US" sz="2400" dirty="0" err="1" smtClean="0"/>
              <a:t>x|z</a:t>
            </a:r>
            <a:r>
              <a:rPr lang="en-US" sz="2400" dirty="0" smtClean="0"/>
              <a:t>)) using a series of “simplifications”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486400"/>
            <a:ext cx="8609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Suggested 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step: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V.I. in settings where we already have </a:t>
            </a:r>
            <a:br>
              <a:rPr lang="en-US" sz="2400" dirty="0" smtClean="0"/>
            </a:br>
            <a:r>
              <a:rPr lang="en-US" sz="2400" dirty="0" smtClean="0"/>
              <a:t>provable algorithms: Topic Models, Dictionary Learning, HMMs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41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838200"/>
            <a:ext cx="4115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hope for the future….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wildthing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91008"/>
            <a:ext cx="6769100" cy="3595391"/>
          </a:xfrm>
          <a:prstGeom prst="rect">
            <a:avLst/>
          </a:prstGeom>
        </p:spPr>
      </p:pic>
      <p:sp>
        <p:nvSpPr>
          <p:cNvPr id="10" name="10-Point Star 9"/>
          <p:cNvSpPr/>
          <p:nvPr/>
        </p:nvSpPr>
        <p:spPr>
          <a:xfrm>
            <a:off x="609600" y="3505200"/>
            <a:ext cx="1524000" cy="914400"/>
          </a:xfrm>
          <a:prstGeom prst="star10">
            <a:avLst>
              <a:gd name="adj" fmla="val 50000"/>
              <a:gd name="hf" fmla="val 105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Variational</a:t>
            </a:r>
            <a:r>
              <a:rPr lang="en-US" dirty="0" smtClean="0"/>
              <a:t> Inference</a:t>
            </a:r>
            <a:endParaRPr lang="en-US" dirty="0"/>
          </a:p>
        </p:txBody>
      </p:sp>
      <p:sp>
        <p:nvSpPr>
          <p:cNvPr id="11" name="10-Point Star 10"/>
          <p:cNvSpPr/>
          <p:nvPr/>
        </p:nvSpPr>
        <p:spPr>
          <a:xfrm>
            <a:off x="2438400" y="3733800"/>
            <a:ext cx="1676400" cy="914400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Variational</a:t>
            </a:r>
            <a:r>
              <a:rPr lang="en-US" dirty="0" smtClean="0">
                <a:solidFill>
                  <a:srgbClr val="008000"/>
                </a:solidFill>
              </a:rPr>
              <a:t> Bayes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4191000" y="3505200"/>
            <a:ext cx="1676400" cy="990600"/>
          </a:xfrm>
          <a:prstGeom prst="star10">
            <a:avLst>
              <a:gd name="adj" fmla="val 48459"/>
              <a:gd name="hf" fmla="val 10514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Back Propagation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6096000" y="3505200"/>
            <a:ext cx="1143000" cy="91440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MCMC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2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NP-hardness an obstacle for theory?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3403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York Times corpus</a:t>
            </a:r>
          </a:p>
          <a:p>
            <a:r>
              <a:rPr lang="en-US" sz="2400" dirty="0" smtClean="0"/>
              <a:t>(want thematic structure)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209800" y="4114800"/>
            <a:ext cx="228600" cy="228600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2667000"/>
            <a:ext cx="7239000" cy="2819400"/>
          </a:xfrm>
          <a:prstGeom prst="ellipse">
            <a:avLst/>
          </a:prstGeom>
          <a:solidFill>
            <a:schemeClr val="accent5">
              <a:lumMod val="60000"/>
              <a:lumOff val="40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12618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Learning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Topic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Models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3886200"/>
            <a:ext cx="228600" cy="228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743200"/>
            <a:ext cx="381000" cy="12954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324600" y="2286000"/>
            <a:ext cx="152400" cy="14478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447800"/>
            <a:ext cx="25027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NP-hard instances</a:t>
            </a:r>
            <a:br>
              <a:rPr lang="en-US" sz="2400" dirty="0" smtClean="0"/>
            </a:br>
            <a:r>
              <a:rPr lang="en-US" sz="2400" dirty="0" smtClean="0"/>
              <a:t>(encodings of SAT)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1600200" y="3581400"/>
            <a:ext cx="2209800" cy="1447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5181600"/>
            <a:ext cx="1355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Tractable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subset??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00200" y="4876800"/>
            <a:ext cx="533400" cy="7620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14363" y="5638800"/>
            <a:ext cx="782963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(“Going beyond worst-case.” 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“Replacing heuristics with algorithms with provable bounds”)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1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7" grpId="1" animBg="1"/>
      <p:bldP spid="8" grpId="0"/>
      <p:bldP spid="9" grpId="0" animBg="1"/>
      <p:bldP spid="14" grpId="0"/>
      <p:bldP spid="16" grpId="0" animBg="1"/>
      <p:bldP spid="17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Example: Inverse Moment Problem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57246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 </a:t>
            </a:r>
            <a:r>
              <a:rPr lang="en-US" sz="2400" dirty="0" err="1" smtClean="0"/>
              <a:t>ε</a:t>
            </a:r>
            <a:r>
              <a:rPr lang="en-US" sz="2400" dirty="0" smtClean="0"/>
              <a:t>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n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:    Generated by a distribution D with		   vector of unknown parameters A. </a:t>
            </a:r>
            <a:br>
              <a:rPr lang="en-US" sz="2400" dirty="0" smtClean="0"/>
            </a:br>
            <a:r>
              <a:rPr lang="en-US" sz="2400" dirty="0" smtClean="0"/>
              <a:t>						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3200400" cy="1342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267200"/>
            <a:ext cx="768672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For many distributions, A may in principle be </a:t>
            </a:r>
            <a:r>
              <a:rPr lang="en-US" sz="2400" dirty="0" smtClean="0">
                <a:solidFill>
                  <a:srgbClr val="FF0000"/>
                </a:solidFill>
              </a:rPr>
              <a:t>determined</a:t>
            </a:r>
            <a:r>
              <a:rPr lang="en-US" sz="2400" dirty="0" smtClean="0">
                <a:solidFill>
                  <a:srgbClr val="660066"/>
                </a:solidFill>
              </a:rPr>
              <a:t> by </a:t>
            </a:r>
          </a:p>
          <a:p>
            <a:r>
              <a:rPr lang="en-US" sz="2400" dirty="0">
                <a:solidFill>
                  <a:srgbClr val="660066"/>
                </a:solidFill>
              </a:rPr>
              <a:t>t</a:t>
            </a:r>
            <a:r>
              <a:rPr lang="en-US" sz="2400" dirty="0" smtClean="0">
                <a:solidFill>
                  <a:srgbClr val="660066"/>
                </a:solidFill>
              </a:rPr>
              <a:t>hese moments, but finding it may be </a:t>
            </a:r>
            <a:r>
              <a:rPr lang="en-US" sz="2400" dirty="0" smtClean="0">
                <a:solidFill>
                  <a:srgbClr val="FF0000"/>
                </a:solidFill>
              </a:rPr>
              <a:t>NP-hard.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86400"/>
            <a:ext cx="80032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</a:rPr>
              <a:t>Recent </a:t>
            </a:r>
            <a:r>
              <a:rPr lang="en-US" sz="2400" smtClean="0">
                <a:solidFill>
                  <a:srgbClr val="0000FF"/>
                </a:solidFill>
              </a:rPr>
              <a:t>progress: </a:t>
            </a:r>
            <a:r>
              <a:rPr lang="en-US" sz="2400" dirty="0" smtClean="0">
                <a:solidFill>
                  <a:srgbClr val="0000FF"/>
                </a:solidFill>
              </a:rPr>
              <a:t>Can find A in poly time in many settings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under mild “</a:t>
            </a:r>
            <a:r>
              <a:rPr lang="en-US" sz="2400" dirty="0" err="1" smtClean="0">
                <a:solidFill>
                  <a:srgbClr val="0000FF"/>
                </a:solidFill>
              </a:rPr>
              <a:t>nondegeneracy</a:t>
            </a:r>
            <a:r>
              <a:rPr lang="en-US" sz="2400" dirty="0" smtClean="0">
                <a:solidFill>
                  <a:srgbClr val="0000FF"/>
                </a:solidFill>
              </a:rPr>
              <a:t>” conditions on A. </a:t>
            </a: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000" dirty="0" smtClean="0"/>
              <a:t>“Tensor decomposition” </a:t>
            </a:r>
            <a:r>
              <a:rPr lang="en-US" sz="2000" dirty="0"/>
              <a:t>[</a:t>
            </a:r>
            <a:r>
              <a:rPr lang="en-US" sz="2000" dirty="0" err="1"/>
              <a:t>Anandkumar</a:t>
            </a:r>
            <a:r>
              <a:rPr lang="en-US" sz="2000" dirty="0"/>
              <a:t>, </a:t>
            </a:r>
            <a:r>
              <a:rPr lang="en-US" sz="2000" dirty="0" err="1"/>
              <a:t>Ge</a:t>
            </a:r>
            <a:r>
              <a:rPr lang="en-US" sz="2000" dirty="0"/>
              <a:t>, Hsu, </a:t>
            </a:r>
            <a:r>
              <a:rPr lang="en-US" sz="2000" dirty="0" err="1"/>
              <a:t>Kakade</a:t>
            </a:r>
            <a:r>
              <a:rPr lang="en-US" sz="2000" dirty="0"/>
              <a:t>, </a:t>
            </a:r>
            <a:r>
              <a:rPr lang="en-US" sz="2000" dirty="0" err="1"/>
              <a:t>Telgarsky</a:t>
            </a:r>
            <a:r>
              <a:rPr lang="en-US" sz="2000" dirty="0"/>
              <a:t> 2012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85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43000"/>
            <a:ext cx="77369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Part 1: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i="1" dirty="0" smtClean="0">
                <a:solidFill>
                  <a:srgbClr val="0000FF"/>
                </a:solidFill>
              </a:rPr>
              <a:t>“How to make assumptions and simplify problems.”</a:t>
            </a:r>
            <a:br>
              <a:rPr lang="en-US" sz="2800" i="1" dirty="0" smtClean="0">
                <a:solidFill>
                  <a:srgbClr val="0000FF"/>
                </a:solidFill>
              </a:rPr>
            </a:b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00400"/>
            <a:ext cx="60549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FF0000"/>
                </a:solidFill>
              </a:rPr>
              <a:t>Topic Modeling.</a:t>
            </a:r>
          </a:p>
          <a:p>
            <a:endParaRPr lang="en-US" sz="2400" dirty="0"/>
          </a:p>
          <a:p>
            <a:r>
              <a:rPr lang="en-US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(Unsupervised 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Method for uncovering </a:t>
            </a:r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thematic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endParaRPr lang="en-US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structure 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in a corpus of documents</a:t>
            </a:r>
            <a:r>
              <a:rPr lang="en-US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.)</a:t>
            </a:r>
            <a:endParaRPr lang="en-US" sz="20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66800" y="51816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Comic Sans MS"/>
              </a:rPr>
              <a:t>Goal: Algorithm that runs </a:t>
            </a:r>
            <a:r>
              <a:rPr lang="en-US" sz="2000" dirty="0">
                <a:cs typeface="Comic Sans MS"/>
              </a:rPr>
              <a:t>(under </a:t>
            </a:r>
            <a:r>
              <a:rPr lang="en-US" sz="2000" dirty="0">
                <a:solidFill>
                  <a:srgbClr val="FF0000"/>
                </a:solidFill>
                <a:cs typeface="Comic Sans MS"/>
              </a:rPr>
              <a:t>clearly specified</a:t>
            </a:r>
            <a:r>
              <a:rPr lang="en-US" sz="2000" dirty="0">
                <a:cs typeface="Comic Sans MS"/>
              </a:rPr>
              <a:t> conditions on </a:t>
            </a:r>
            <a:r>
              <a:rPr lang="en-US" sz="2000" dirty="0" smtClean="0">
                <a:cs typeface="Comic Sans M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input</a:t>
            </a:r>
            <a:r>
              <a:rPr lang="en-US" sz="2000" dirty="0">
                <a:cs typeface="Comic Sans MS"/>
              </a:rPr>
              <a:t>) in time </a:t>
            </a:r>
            <a:r>
              <a:rPr lang="en-US" sz="2000" dirty="0">
                <a:solidFill>
                  <a:srgbClr val="FF0000"/>
                </a:solidFill>
                <a:cs typeface="Comic Sans MS"/>
              </a:rPr>
              <a:t>polynomial </a:t>
            </a:r>
            <a:r>
              <a:rPr lang="en-US" sz="2000" dirty="0">
                <a:cs typeface="Comic Sans MS"/>
              </a:rPr>
              <a:t>in all relevant parameters, </a:t>
            </a:r>
            <a:r>
              <a:rPr lang="en-US" sz="2000" dirty="0" smtClean="0">
                <a:cs typeface="Comic Sans MS"/>
              </a:rPr>
              <a:t>and </a:t>
            </a:r>
            <a:r>
              <a:rPr lang="en-US" sz="2000" dirty="0">
                <a:cs typeface="Comic Sans MS"/>
              </a:rPr>
              <a:t>produces solution of </a:t>
            </a:r>
            <a:r>
              <a:rPr lang="en-US" sz="2000" dirty="0">
                <a:solidFill>
                  <a:srgbClr val="FF0000"/>
                </a:solidFill>
                <a:cs typeface="Comic Sans MS"/>
              </a:rPr>
              <a:t>specified quality/accuracy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.  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503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000090"/>
                </a:solidFill>
                <a:cs typeface="Century Gothic"/>
              </a:rPr>
              <a:t>“Bag </a:t>
            </a:r>
            <a:r>
              <a:rPr lang="en-US" altLang="zh-CN" sz="3600" dirty="0">
                <a:solidFill>
                  <a:srgbClr val="000090"/>
                </a:solidFill>
                <a:cs typeface="Century Gothic"/>
              </a:rPr>
              <a:t>of words</a:t>
            </a:r>
            <a:r>
              <a:rPr lang="en-US" altLang="zh-CN" sz="3600" dirty="0" smtClean="0">
                <a:solidFill>
                  <a:srgbClr val="000090"/>
                </a:solidFill>
                <a:cs typeface="Century Gothic"/>
              </a:rPr>
              <a:t>” </a:t>
            </a:r>
            <a:r>
              <a:rPr lang="en-US" altLang="zh-CN" sz="3600" dirty="0" smtClean="0">
                <a:solidFill>
                  <a:srgbClr val="000090"/>
                </a:solidFill>
                <a:latin typeface="+mn-lt"/>
                <a:cs typeface="Century Gothic"/>
              </a:rPr>
              <a:t>Assumption in Text Analysis</a:t>
            </a:r>
            <a:endParaRPr lang="zh-CN" altLang="en-US" sz="3600" dirty="0">
              <a:solidFill>
                <a:srgbClr val="000090"/>
              </a:solidFill>
              <a:latin typeface="+mn-lt"/>
              <a:cs typeface="Century Gothic"/>
            </a:endParaRPr>
          </a:p>
        </p:txBody>
      </p:sp>
      <p:pic>
        <p:nvPicPr>
          <p:cNvPr id="1026" name="Picture 2" descr="C:\Users\rongge\AppData\Local\Microsoft\Windows\Temporary Internet Files\Content.IE5\83OPH5BW\MC9004325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43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2160" y="322461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=</a:t>
            </a:r>
            <a:endParaRPr lang="zh-CN" altLang="en-US" dirty="0"/>
          </a:p>
        </p:txBody>
      </p:sp>
      <p:pic>
        <p:nvPicPr>
          <p:cNvPr id="1027" name="Picture 3" descr="C:\Users\rongge\AppData\Local\Microsoft\Windows\Temporary Internet Files\Content.IE5\9ENSQ8LU\MC900290914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68" y="2576488"/>
            <a:ext cx="2590800" cy="24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5968" y="3532257"/>
            <a:ext cx="1460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words</a:t>
            </a:r>
            <a:endParaRPr lang="zh-CN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331654"/>
            <a:ext cx="2185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/>
              <a:t>Banana </a:t>
            </a:r>
            <a:r>
              <a:rPr lang="en-US" altLang="zh-CN" sz="3200" dirty="0" smtClean="0"/>
              <a:t> 3</a:t>
            </a:r>
            <a:endParaRPr lang="en-US" altLang="zh-CN" sz="3200" dirty="0"/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Snow  1</a:t>
            </a:r>
          </a:p>
          <a:p>
            <a:pPr algn="r"/>
            <a:r>
              <a:rPr lang="en-US" altLang="zh-CN" sz="3200" dirty="0" smtClean="0"/>
              <a:t>Soccer  0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.</a:t>
            </a:r>
          </a:p>
          <a:p>
            <a:pPr algn="r"/>
            <a:r>
              <a:rPr lang="en-US" altLang="zh-CN" sz="3200" dirty="0" smtClean="0"/>
              <a:t>Walnut  5</a:t>
            </a:r>
          </a:p>
          <a:p>
            <a:pPr algn="r"/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28603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=</a:t>
            </a:r>
            <a:endParaRPr lang="zh-CN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077200" y="1331654"/>
            <a:ext cx="533400" cy="514534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257800"/>
            <a:ext cx="4121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Century Gothic"/>
              </a:rPr>
              <a:t>Document Corpus = Matrix</a:t>
            </a:r>
            <a:br>
              <a:rPr lang="en-US" sz="2800" dirty="0" smtClean="0">
                <a:solidFill>
                  <a:srgbClr val="FF0000"/>
                </a:solidFill>
                <a:cs typeface="Century Gothic"/>
              </a:rPr>
            </a:br>
            <a:r>
              <a:rPr lang="en-US" sz="2800" dirty="0" smtClean="0">
                <a:solidFill>
                  <a:srgbClr val="FF0000"/>
                </a:solidFill>
                <a:cs typeface="Century Gothic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cs typeface="Century Gothic"/>
              </a:rPr>
              <a:t>i</a:t>
            </a:r>
            <a:r>
              <a:rPr lang="en-US" sz="2800" baseline="30000" dirty="0" err="1" smtClean="0">
                <a:solidFill>
                  <a:srgbClr val="FF0000"/>
                </a:solidFill>
                <a:cs typeface="Century Gothic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cs typeface="Century Gothic"/>
              </a:rPr>
              <a:t> column = </a:t>
            </a:r>
            <a:r>
              <a:rPr lang="en-US" sz="2800" dirty="0" err="1" smtClean="0">
                <a:solidFill>
                  <a:srgbClr val="FF0000"/>
                </a:solidFill>
                <a:cs typeface="Century Gothic"/>
              </a:rPr>
              <a:t>i</a:t>
            </a:r>
            <a:r>
              <a:rPr lang="en-US" sz="2800" baseline="30000" dirty="0" err="1" smtClean="0">
                <a:solidFill>
                  <a:srgbClr val="FF0000"/>
                </a:solidFill>
                <a:cs typeface="Century Gothic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cs typeface="Century Gothic"/>
              </a:rPr>
              <a:t> document) </a:t>
            </a:r>
            <a:endParaRPr lang="en-US" sz="2800" dirty="0">
              <a:solidFill>
                <a:srgbClr val="FF0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336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9" grpId="0"/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+mn-lt"/>
                <a:cs typeface="Century Gothic"/>
              </a:rPr>
              <a:t>Hidden Variable Explanation</a:t>
            </a:r>
            <a:endParaRPr lang="zh-CN" altLang="en-US" sz="3600" dirty="0">
              <a:solidFill>
                <a:srgbClr val="0000FF"/>
              </a:solidFill>
              <a:latin typeface="+mn-lt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1439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Century Gothic"/>
              </a:rPr>
              <a:t>Document = </a:t>
            </a:r>
            <a:r>
              <a:rPr lang="en-US" altLang="zh-CN" sz="2400" dirty="0" smtClean="0">
                <a:solidFill>
                  <a:srgbClr val="FF0000"/>
                </a:solidFill>
                <a:cs typeface="Century Gothic"/>
              </a:rPr>
              <a:t>Mixture </a:t>
            </a:r>
            <a:r>
              <a:rPr lang="en-US" altLang="zh-CN" sz="2400" dirty="0" smtClean="0">
                <a:cs typeface="Century Gothic"/>
              </a:rPr>
              <a:t>of Topics</a:t>
            </a:r>
            <a:endParaRPr lang="zh-CN" altLang="en-US" sz="2400" dirty="0">
              <a:cs typeface="Century Gothic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54445" y="2057400"/>
            <a:ext cx="7351355" cy="5081052"/>
            <a:chOff x="954445" y="2057400"/>
            <a:chExt cx="7351355" cy="5081052"/>
          </a:xfrm>
        </p:grpSpPr>
        <p:sp>
          <p:nvSpPr>
            <p:cNvPr id="22" name="Rounded Rectangle 21"/>
            <p:cNvSpPr/>
            <p:nvPr/>
          </p:nvSpPr>
          <p:spPr>
            <a:xfrm>
              <a:off x="2707045" y="2057400"/>
              <a:ext cx="533400" cy="4572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54445" y="2057400"/>
              <a:ext cx="7351355" cy="5081052"/>
              <a:chOff x="954445" y="2057400"/>
              <a:chExt cx="7351355" cy="508105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54445" y="2057400"/>
                <a:ext cx="218597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/>
                  <a:t>Banana </a:t>
                </a:r>
                <a:r>
                  <a:rPr lang="en-US" altLang="zh-CN" sz="3200" dirty="0" smtClean="0"/>
                  <a:t> 3</a:t>
                </a:r>
                <a:endParaRPr lang="en-US" altLang="zh-CN" sz="3200" dirty="0"/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Snow  1</a:t>
                </a:r>
              </a:p>
              <a:p>
                <a:pPr algn="r"/>
                <a:r>
                  <a:rPr lang="en-US" altLang="zh-CN" sz="3200" dirty="0" smtClean="0"/>
                  <a:t>Soccer  0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Walnut  5</a:t>
                </a:r>
              </a:p>
              <a:p>
                <a:pPr algn="r"/>
                <a:endParaRPr lang="zh-CN" altLang="en-US" sz="3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95455" y="4175109"/>
                <a:ext cx="3496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=   0.8                + 0.2</a:t>
                </a:r>
                <a:endParaRPr lang="zh-CN" altLang="en-US" sz="3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68200" y="2121694"/>
                <a:ext cx="11230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3%</a:t>
                </a:r>
                <a:endParaRPr lang="en-US" altLang="zh-CN" sz="3200" dirty="0"/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0</a:t>
                </a:r>
              </a:p>
              <a:p>
                <a:pPr algn="r"/>
                <a:r>
                  <a:rPr lang="en-US" altLang="zh-CN" sz="3200" dirty="0" smtClean="0"/>
                  <a:t>0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5%</a:t>
                </a:r>
              </a:p>
              <a:p>
                <a:pPr algn="r"/>
                <a:endParaRPr lang="zh-CN" altLang="en-US" sz="3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58001" y="2121694"/>
                <a:ext cx="127941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0</a:t>
                </a:r>
                <a:endParaRPr lang="en-US" altLang="zh-CN" sz="3200" dirty="0"/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4%</a:t>
                </a:r>
              </a:p>
              <a:p>
                <a:pPr algn="r"/>
                <a:r>
                  <a:rPr lang="en-US" altLang="zh-CN" sz="3200" dirty="0" smtClean="0"/>
                  <a:t>0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.</a:t>
                </a:r>
              </a:p>
              <a:p>
                <a:pPr algn="r"/>
                <a:r>
                  <a:rPr lang="en-US" altLang="zh-CN" sz="3200" dirty="0" smtClean="0"/>
                  <a:t>0</a:t>
                </a:r>
              </a:p>
              <a:p>
                <a:pPr algn="r"/>
                <a:endParaRPr lang="zh-CN" altLang="en-US" sz="3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858374" y="2121694"/>
                <a:ext cx="1069243" cy="4572000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239000" y="2121694"/>
                <a:ext cx="1066800" cy="4572000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26" name="Picture 2" descr="C:\Users\rongge\AppData\Local\Microsoft\Windows\Temporary Internet Files\Content.IE5\CQ3P2I9Z\MC9002159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9" y="952730"/>
            <a:ext cx="1039481" cy="11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gge\AppData\Local\Microsoft\Windows\Temporary Internet Files\Content.IE5\9ENSQ8LU\MC9002829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00701"/>
            <a:ext cx="838200" cy="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8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Hidden Variable explanation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(geometric view)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05000" y="2590800"/>
            <a:ext cx="1600200" cy="205740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5200" y="2590800"/>
            <a:ext cx="1219200" cy="266700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905000" y="4648200"/>
            <a:ext cx="2819400" cy="60960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2133600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 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85800" y="4419600"/>
            <a:ext cx="10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Topic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48200" y="5334000"/>
            <a:ext cx="10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Topic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429000" y="3581400"/>
            <a:ext cx="76200" cy="762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5" idx="0"/>
          </p:cNvCxnSpPr>
          <p:nvPr/>
        </p:nvCxnSpPr>
        <p:spPr>
          <a:xfrm flipH="1">
            <a:off x="3467100" y="2667000"/>
            <a:ext cx="38100" cy="914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5000" y="3657600"/>
            <a:ext cx="1562100" cy="990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67100" y="3657600"/>
            <a:ext cx="1257300" cy="16002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76800" y="3200400"/>
            <a:ext cx="3894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0.4 x Topic 1  + 0.3 x Topic 2 +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        0.2 x Topic 3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733800" y="35052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.2|14.4|11.4|12.2|3.3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8.3|1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60080</TotalTime>
  <Words>1730</Words>
  <Application>Microsoft Macintosh PowerPoint</Application>
  <PresentationFormat>On-screen Show (4:3)</PresentationFormat>
  <Paragraphs>387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Overcoming intractability for  Unsupervised Learning</vt:lpstr>
      <vt:lpstr>Supervised vs Unsupervised learning</vt:lpstr>
      <vt:lpstr> Main paradigm for unsupervised Learning</vt:lpstr>
      <vt:lpstr>Is NP-hardness an obstacle for theory?</vt:lpstr>
      <vt:lpstr>Example: Inverse Moment Problem</vt:lpstr>
      <vt:lpstr>PowerPoint Presentation</vt:lpstr>
      <vt:lpstr>“Bag of words” Assumption in Text Analysis</vt:lpstr>
      <vt:lpstr>Hidden Variable Explanation</vt:lpstr>
      <vt:lpstr>Hidden Variable explanation  (geometric view)</vt:lpstr>
      <vt:lpstr>Nonnegative Matrix Factorization (NMF) [Lee Seung’99]</vt:lpstr>
      <vt:lpstr>PowerPoint Presentation</vt:lpstr>
      <vt:lpstr>Geometric restatement of NMF (after some trivial rescaling)</vt:lpstr>
      <vt:lpstr>Finding Separable Factorization [A,Ge, Kannan, Moitra STOC’12]</vt:lpstr>
      <vt:lpstr>Learning Topic Models [Papadimitriou et al.’98, Hoffman’99, Blei et al.’03]</vt:lpstr>
      <vt:lpstr>The main difficulty (why LDA learning ≠ NMF)</vt:lpstr>
      <vt:lpstr>Reducing topic modeling to NMF  [A, Ge , Moitra FOCS’12]</vt:lpstr>
      <vt:lpstr>Empirical Results [A, Ge, Halpern, Mimno, Moitra, Sontag, Wu, Zhu ICML’13] </vt:lpstr>
      <vt:lpstr>PowerPoint Presentation</vt:lpstr>
      <vt:lpstr>PowerPoint Presentation</vt:lpstr>
      <vt:lpstr>PowerPoint Presentation</vt:lpstr>
      <vt:lpstr>Example 1: Dictionary Learning (aka Sparse Coding)</vt:lpstr>
      <vt:lpstr>Dictionary Learning: Formalization</vt:lpstr>
      <vt:lpstr>Why dictionary learning? [Olshausen Field ’96]</vt:lpstr>
      <vt:lpstr> “Energy minimization” heuristic</vt:lpstr>
      <vt:lpstr>Builds upon recent progress in Dictionary Learning</vt:lpstr>
      <vt:lpstr>PowerPoint Presentation</vt:lpstr>
      <vt:lpstr>Deep Nets at a glance</vt:lpstr>
      <vt:lpstr>Understanding “randomly-wired” deep nets </vt:lpstr>
      <vt:lpstr>PowerPoint Presentation</vt:lpstr>
      <vt:lpstr>Classical linear algebra</vt:lpstr>
      <vt:lpstr>Classical  Lin. Algebra: least square variants</vt:lpstr>
      <vt:lpstr>Semi-classical linear algebra</vt:lpstr>
      <vt:lpstr>Matrix factorization: Nonlinear variants</vt:lpstr>
      <vt:lpstr>Concluding Thoughts</vt:lpstr>
      <vt:lpstr>PowerPoint Presentation</vt:lpstr>
      <vt:lpstr>Inference via Bayes Nets [Pearl’88]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a Nonnegative Matrix Factorization ---- Provably</dc:title>
  <dc:creator>rongge</dc:creator>
  <cp:lastModifiedBy>Sanjeev</cp:lastModifiedBy>
  <cp:revision>800</cp:revision>
  <dcterms:created xsi:type="dcterms:W3CDTF">2006-08-16T00:00:00Z</dcterms:created>
  <dcterms:modified xsi:type="dcterms:W3CDTF">2015-01-06T10:19:50Z</dcterms:modified>
</cp:coreProperties>
</file>