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1" r:id="rId2"/>
    <p:sldId id="259" r:id="rId3"/>
    <p:sldId id="260" r:id="rId4"/>
    <p:sldId id="261" r:id="rId5"/>
    <p:sldId id="263" r:id="rId6"/>
    <p:sldId id="265" r:id="rId7"/>
    <p:sldId id="266" r:id="rId8"/>
    <p:sldId id="267" r:id="rId9"/>
    <p:sldId id="289" r:id="rId10"/>
    <p:sldId id="290" r:id="rId11"/>
    <p:sldId id="288" r:id="rId12"/>
    <p:sldId id="270" r:id="rId13"/>
    <p:sldId id="271" r:id="rId14"/>
    <p:sldId id="272" r:id="rId15"/>
    <p:sldId id="273" r:id="rId16"/>
    <p:sldId id="274" r:id="rId17"/>
    <p:sldId id="275" r:id="rId18"/>
    <p:sldId id="282" r:id="rId19"/>
    <p:sldId id="276" r:id="rId20"/>
    <p:sldId id="277" r:id="rId21"/>
    <p:sldId id="278" r:id="rId22"/>
    <p:sldId id="283" r:id="rId23"/>
    <p:sldId id="279" r:id="rId24"/>
    <p:sldId id="280" r:id="rId25"/>
    <p:sldId id="284" r:id="rId26"/>
    <p:sldId id="285" r:id="rId27"/>
    <p:sldId id="292" r:id="rId28"/>
    <p:sldId id="293" r:id="rId29"/>
    <p:sldId id="286" r:id="rId30"/>
    <p:sldId id="28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4660"/>
  </p:normalViewPr>
  <p:slideViewPr>
    <p:cSldViewPr snapToGrid="0">
      <p:cViewPr varScale="1">
        <p:scale>
          <a:sx n="84" d="100"/>
          <a:sy n="84" d="100"/>
        </p:scale>
        <p:origin x="8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14-11-16T18:24:51.237"/>
    </inkml:context>
    <inkml:brush xml:id="br0">
      <inkml:brushProperty name="width" value="0.26667" units="cm"/>
      <inkml:brushProperty name="height" value="0.53333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124 1332 0,'-62'0'16,"93"-31"93,0 0-93,-31 0 0,0 0-16,62 31 15,-62-31-15,0 0 16,0 0 0,31 31-16,-31-31 15,31 0 1,0 31-16,-31-31 15,31 31-15,-31-31 16,62 31 0,-62-31-1,0 0 1,31 31-16,0-31 16,0 0-16,0 0 15,0 0 1,31 0 15,-31 0-15,0 31-1,-31-31 1,31 0-16,0 0 31,0 31-31,-31-31 16,31 31-1,-31-31-15,62 0 16,-31 0 15,-31 0-31,31 31 16,31-61 0,-31 61-1,0-31-15,0 31 16,-31-31-1,31 31-15,0 0 32,0 0-17,-31-31 1,31 31 0,0 0-16,0-31 15,-1 0 1,1 31-16,0 0 31,0 0-15,-62 0 202,-31 62-202,1-31 0,-125 92-16,31 32 15,-62-62-15,62 62 16,62-93 0,-62 62-16,31 0 15,93-93 1,0 0-16,62-31 109,62-31-93,31 0-16,-31-62 15,93 31 1,0-62-16,-93 31 16,31 0-1,0 31-15,-62 0 16,61 0-16,-92 0 16,31 31-1,-62 1-15,31 30 16,-31 30 46,-124 63-46,32-31 0,-94 124-16,-155 31 15,93 31 1,62-93-16,93-31 15,31-31-15,0-1 16,31-92 0,31 31-16,31-31 62,31 0-46,0-31-16,31-30 15,31-1 1,-31 0-16,62 0 16,0-93-1,-62 62-15,31-31 16,-31-31-16,-62 124 16,31-62-1,30 31-15,-61 62 31,0 0-31,-93 93 94,-30 0-78,-32 124-1,-93-31-15,0 93 16,-31-32 0,155-123-16,62-62 15,155-93 48,0-62-48,31-62 1,62 1-16,0 30 16,-1-62-16,32 93 15,-62-62 1,-31 93-16,0-31 16,-93 62-1,0 0-15,-31 31 16,-62 0 46,-93 62-46,31 31 0,-155 124-16,-31-62 15,94 62-15,30-63 16,93-30-1,-31-62-15,124-62 47,0 0-31,62-31 0,62-93-16,-32 32 15,94-32 1,93 0-16,-93-31 15,-31 31-15,-62 0 16,-31 31 0,61 31-16,-92 31 15,0-31 1,-62 31-16,-62 62 62,-31 62-46,-61 31-16,-32 31 16,-186 124-1,62-1-15,-92 32 16,216-124-16,93-93 16,62-31-1,62-62 32,93-93-31,154-62-16,-30 31 15,0-93-15,0 32 16,31 61 0,-94-62-16,1 124 15,31-93 1,-62 124-16,-93-31 15,-31 31-15,31 0 16,-124 31 62,-62 124-62,-62 62-16,-62 62 15,1 61-15,-63 1 16,62-124 0,124-31-16,31-31 15,93-93 1,93-62 31,62-93-47,31 0 15,31-62 1,31 0-16,-32-61 16,94 61-1,0-31-15,-124 31 16,31 62 0,-32 0-16,-61 31 15,-31 31-15,-31 62 16,0-31-1,-31 31 1,0 0 0,0 0-16,-31 31 15,-31 62-15,-62 31 16,-155 93 0,-123 124-16,-1-1 15,93-61 1,31-31-16,186-124 15,31-62 1,0 0-16,31-93 63,93-31-48,62-31-15,0-31 16,155-31-16,-62-93 15,61 1 1,94-1-16,-186 62 16,-31 31-1,-31 31-15,-62 31 16,0 62-16,-62 31 16,-1 0-1,1 0-15,0 0 31,-31 31-31,0 62 16,-31 0-16,-61 31 16,-311 248-1,31-94-15,-62 32 16,218-31 0,92-93-16,62-93 15,31-93-15,62 0 47,31 0-31,124-124-16,-1-31 15,1 31 1,31 0-16,62-31 16,-93 31-16,0 31 15,-93 1 1,61-1-16,-30 62 15,-31 0 1,-31 0-16,-31 0 16,0 31-1,0 0-15,0 0 16,0 0-16,-31 31 31,0 62-15,-93 31-1,-124 123-15,-61-61 16,30 31-16,31 0 16,155-93-1,62-93-15,-31-31 16,62-31 46,62-31-46,0 31 0,-31-31-16,0 31 15,0-31-15,31 0 16,-62 31 0,0 0-16,31 31 15,-1 0 1,1 0 15,-31 0-15,-31 31 15,0 31-31,-62 62 16,-92 93-1,-1-93-15,31-1 16,93-61-16,31-31 15,31-31 32,93-31-47,0-61 16,30-1-16,1 0 16,-93 31-1,0 0-15,62 31 16,-31 0-1,-62 31-15,0 0 16,31 0 0,-31 0-1,0 0-15,0 0 16,0 0 0,0 0-16,31 0 31,-31 0-16,0 0 1,-31 31 15,0 0-15,-62 0-16,-62 0 16,31 31-16,0-62 15,0 0 1,0 0-16,-93 0 15,-61 0 1,123 0 0,-93-62-16,31 62 15,93 0-15,31-31 16,-62-31-16,31 31 16,31 31-1,0 0-15,0 0 16,31-31-1,-62 0-15,1 31 16,-1-62-16,31 31 16,-31 0-1,31 0-15,0 31 16,0-31 0,-31 31-16,0 0 15,31-31-15,0 31 16,0-31-1,-31 31-15,31 0 16,-31-31 0,31 31-16,0-31 15,-30 31 1,-1-31-16,-62 0 16,62 31-16,31 0 15,-62 0 1,31 0-16,31 0 15,0 0 1,31 0-16,-31 0 16,31 0-16,0 0 31,0 0-31,0 0 31,0 0-31,0 0 31,0 0-15,0 0 15,-31 0-31,31 0 16,1 0 0,-1 0-16,-31 0 15,31 0 48,0-31-48,0 31 63,31 31 1,31-31-64,-31 31-15,31 0 16,62 31-16,-32 0 15,32-31 1,62 31-16,0 0 16,0-31-1,62 0-15,-93 0 16,0 0-16,-31 0 16,-31 0-1,30-31-15,-61 0 16,31 0-1,31 0-15,-31 0 16,-31 0 0,-31 31-1,-31-31 32,-93 0-31,-30 0-16,-32 0 15,-31-62-15,-62-62 16,62 62 0,62 0-16,0 31 15,94 0 1,30 0-16,0 31 16,93 31 77,61 31-77,-30-31-16,-31 0 16,0 0-1,0 0-15,-62 0 31,-93-31 32,0 0-47,0 0-16,-92-31 15,61-31-15,62 62 16,31-31-1,0 0-15,31 62 125,124 0-109,-31 31-16,30 0 16,1-31-16,-62 31 15,-31-62 1,0 0 15,-31 31 16,-31-31-31,-31 0-1,-31-62-15,31 0 16,-30 31 0,92 0-16,-31 31 15,62 0 32,31 0-31,-1 0-16,1 0 15,93 62-15,-62-31 16,93 62 0,-31-62-16,-31 31 15,-62-31 1,-31 0-16,-62-31 78,-93 0-78,0 0 16,31-31-1,31 31-15,62-31 47,31 31-31,62 0-1,31 0-15,124 31 16,0 31-16,30-31 16,1 61-1,31-61-15,-31 0 16,-32 0-1,1 31-15,-31 0 16,0-31 0,-124-31-16,-31 0 15,-93 0 63,-62 0-62,0-62 0,-93-31-16,-124 31 15,-30-30 1,-187-32-16,279 31 16,0 93-16,155-31 15,1 31 1,92-62 62,123 31-78,32 31 16,155 0-1,0 0-15,31 0 16,-94 0-1,-185-31-15,0 0 16,-31 31 0,-31-31 46,-31-62-62,-155 0 16,-123-62-1,-32-31-15,-124-31 16,94 32 0,92 61-16,31 93 15,93 0 1,0 31-16,93-31 16,-62 0-16,31 31 15,-30-31 1,61-31-16,31 31 15,31 0 1,0-31-16,0 31 16,0 0-16,93-124 15,0 93 1,123-31-16,125-31 16,62 93-1,-155 31-15,61 0 16,-216 0-16,0 0 15,-62 0 1,0 0-16,-62 0 78,-62-31-78,-93 31 16,62-31-1,-185-31-15,30 31 16,93 31 0,93-30-16,0 30 15,62-31-15,-31 31 16,31 0 0,0 0-16,31-31 15,0 0 16,31 0-15,62-31 0,31 62-16,93-62 15,31 62 1,62-31-16,-156 31 16,-92 0-1,0 0-15,-124 0 94,-62 0-94,32 0 16,-156 31-1,31 0-15,-31 0 16,62-31-1,93 0-15,31 0 16,124 0 47,31 0-48,31 0-15,93-31 16,-31 31-1,62 0-15,-63 0 16,63 0 0,-31 0-16,62 0 15,-31 0 1,30 0-16,-92 0 16,0 0-16,-93 31 15,31-31 1,-31 31-16,-62-31 15,-31 31 32,-62-31 0,-31 0-47,31 0 16,-93 0-1,-62 0-15,32 0 16,-94 0-16,93 0 16,0 0-1,93 0-15,31 0 16,124 0 46,62-31-62,93 0 16,31 0 0,123 31-16,32-31 15,-93 31-15,-31 0 16,-125 0 0,-61 0-16,-31 0 15,-31 0 1,0 0-16,-62 0 94,-31 0-79,0 0-15,-31 0 16,32 0-16,-63 0 15,-31 62 1,0-31-16,31 0 16,93 0-1,93-31 48,0 0-48,0 0-15,31 0 16,-31 0-16,31 0 16,0 0-1,0 0-15,-1 0 16,-30 0 0,-31 0-16,31 0 187,-31-31-171,0 31-1,0 0-15,-31-31 94,0 62 15,0 31-109,0 30 16,0 1 0,0 62-16,0 31 15,0 0-15,0-93 16,0 31 0,0-62-16,0-31 15,0-62 79,0-62-78,0-31-1,0-124-15,0 31 16,31 0-16,-31 63 15,31 61 1,-31 0-16,0 31 16,31 62 46,-31-62-62,0 93 110,0 62-110,0-31 15,0 62 1,0-31-16,0-32 15,0 1-15,31 0 16,-31 0 0,0 0-16,31-31 15,-31 31 1,0 0-16,31-31 16,-31 31-1,0-31 1,0 31 15,0-31-15,0 0-1,0 31 1,0-31 0,0 0-1,0 0-15,0 31 16,0-31-1,0 31 1,0-31-16,0 0 16,0 62-1,0-62 1,0 0 0,0 0-16,0 0 15,-31-1 1,31 1-1,0 0 17,0 0-17,0 0 1,0 31 0,-31-62-16,31 31 31,0 31-16,0 31 48,-31-62-32,31 31-31,-31-62 63,31 31-48,-62-31-15,31 0 16,-31 0 0,-62 0-16,31-31 15,-61-31-15,61-31 16,-62 31-1,31-62-15,31 31 16,31 32 0,0 30-16,31-31 15,31 0-15,0 31 16,0-31 0,0 0-16,0-62 15,31-62 1,62 0-16,-31 0 15,0 62 1,31 0-16,-31 32 16,-62 61-16,0-31 15,-93 0 32,-62 31-31,31 31-1,-124 0-15,155 0 16,-123 0-16,-32 0 16,62 31-1,62 0-15,31 31 16,62-62 0,31 31 46,62-31-62,93 62 16,124-31-1,154-1-15,125 63 16,-1-62 0,-278-31-16,-155 31 15,-62 0 1,-93-31 31,-31 0-32,-93 0 1,-124 31-16,-61-31 16,-63 0-1,62 0-15,63 0 16,61 0-16,93 0 15,93 0 1,62 0 47,93 31-48,0 31-15,154 62 16,32 0-1,-31-31-15,-124 0 16,-124-62-16,0-31 16,-31 31 15,0 0-15,-93 0-1,-31 0 1,31-31-16,-31 62 15,-93-62-15,62 62 16,-30 0 0,-32 0-16,0 0 15,31-31 1,62-1-16,93-30 16,0 0-16,31-30 62,0-1-62,124-62 16,-31 31-16,124 31 15,-155 31 1,31 0-16,-62 0 16,-155 0 46,62 0-62,-31 0 16,-31 0-1,0 0-15,0 0 16,-93-62 0,1 31-16,92-62 15,62 62-15,31 31 31,124 0 16,93 31-47,61 31 16,32 0 0,93-31-16,61 124 15,-123-93 1,-93-1-16,-124-61 15,-93 31 17,-62-31 15,-31 31-32,-31-31-15,0 0 16,31 0-16,31 0 15,124 0 32,62-31-31,93-30-16,62-1 16,93 0-1,-125 62-15,32-31 16,-93 31-1,-93 0-15,0 0 16,31 31-16,-124 0 31,0 0 1,-31 31-32,-31-32 15,0 32 1,-31 0-16,0 31 15,-62 0-15,62 0 16,0-31 0,93 31-16,-62-62 15,62 0 95,31-31-110,0 0 15,0 0 1,0 0-16,0 0 16,0 0 15,-31 31 31,-62 0-46,31-31 0,31 31-1,-31-31-15,0 31 16,31 31 171,0-31-171,0 0-16,0 31 16,0-31-1,0 31-15,0-31 16,0 0-1,0-62 79,0 0-78,0-62-1,31 31-15,-31 0 16,31-62 0,-31 62-16,0-31 15,31 31-15,-31 0 16,31 62 0,-31 62 62,0 0-63,0 0 1,0 31-16,0 0 16,0 31-16,0-93 15,0 31 1,31-62 46,-31-31-62,62-62 16,-31-62-16,31 31 16,-62-62-1,31 93-15,-31-31 16,0 31-1,0-30-15,0-32 16,0 0-16,0 31 16,0 31-1,0 0-15,0 31 16,0 31 0,0 62 62,0 62-78,0 0 15,0 62 1,0 93-16,0 61 16,-31-30-16,-31-62 15,31-31 1,31-124-16,0-31 15,0-62 48,0-93-47,0 0-1,0 31-15,0-31 16,0 31-1,0 31-15,0 0 16,0 0-16,0 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14-11-16T18:19:49.93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1210 0,'-19'0'32,"19"-19"30,19 19-46,0-19-16,-1 1 15,20-1 1,-20 0-16,20-37 16,-20 38-16,1-20 15,18 38 1,1-56-16,-1 56 15,19-56 1,-19 38-16,20-38 16,-20 37-1,-18-18-15,37 19 16,-38-19-16,38 18 16,-37 0-1,0 0-15,18 1 16,-18-1-1,18-18-15,0 18 16,1 0-16,-20 1 16,20-20-1,-1 20-15,0-20 16,-18 20 0,0-1-1,-38 56 95,0 1-110,-37-1 15,-37 56 1,18 1-16,1-2 15,18-36 1,18-18-16,113-57 78,-19-18-62,37-19-1,19 1-15,19-2 16,-19 1-16,0 0 16,-56 0-1,-18 38-15,-1-20 16,0 38 0,-37-18-1,-18 55 79,-38 0-94,-38 57 16,-74 18-16,-19 18 15,38 19 1,0-37-16,93-37 15,0-57 1,93-36 31,0-20-31,38-55-1,56 18-15,-19-18 16,37 18-16,-74 2 15,37 16 1,-37 20-16,-38 18 16,19-18-1,-19 18-15,1 1 16,-20-1-16,1 19 16,-56 0 62,-1 19-63,1 37-15,-38 0 16,-18 37 0,-19 18-16,56-55 15,56-18 1,-19-38-16,57-19 47,74-93-32,56-18 1,-38-38-16,113 19 16,-75 18-1,-37 38-15,-56 37 16,-38-1-16,0 57 15,-18-18 1,-38 36 78,1 57-79,-57 0-15,0 56 16,-55-1-16,-1 57 16,0-20-1,75-36-15,-19-56 16,75-57 0,-18 1-16,36-38 78,38-37-78,0 19 15,38-19 1,-19-19-16,74-17 16,-18-2-16,-19 20 15,-38 18 1,-36 37-16,-20-18 15,-36 55 64,-20 20-64,-18-1-15,-18 75 16,-38 0-1,-19 37-15,56-56 16,19 0-16,38-74 16,74-38 31,56-55-32,18-38-15,20-37 16,37 18-1,-57-18-15,113 18 16,-56 57 0,-74-20-16,-76 57 15,-18 18-15,0 19 16,-38 38 62,-37 36-78,-20 20 16,-92 18-16,56 56 15,-37 18 1,55 0-16,-18-74 16,37-18-1,75-57-15,-18-37 16,36 0 15,20 0-31,55-56 16,-37 0-1,38 0-15,36-75 16,94-17-16,-36 17 16,18-18-1,-94 55-15,0 20 16,-75 18-1,0 37-15,-18 0 16,-38 57 47,-18 18-48,-56 37-15,-1 56 16,-74-18-1,38 55-15,-21-55 16,39-38 0,56-37-16,56-37 15,37-38 32,113-93-31,-113 37-16,132-37 15,-1 1 1,-56-1-16,0 19 16,57-1-1,-57 20-15,-56 36 16,-19 1-16,-56 74 78,-55 19-62,-1 19-1,-37 37-15,0 0 16,-19 55 0,-18-17-16,55-38 15,76-94-15,18 1 16,74-38 31,94-130-47,-18 0 15,111-56 1,-93 37-16,38 56 16,-38-37-16,-19 74 15,-37 19 1,-56 18-16,0 38 15,-37 0 1,18 0 0,-18 0-1,-19 19 1,0 37 0,0-18-1,-112 74-15,0 18 16,-112 57-16,112-19 15,0-1 1,93-111-16,0 0 16,-18-37-1,74-38 32,38-18-47,0-19 16,37-19-1,0-17-15,-37 17 16,111 0-16,-36-37 16,-19 38-1,-1-1-15,-55 19 16,-19 37 0,0 1-16,-37 18 15,-1 0 1,1 0-1,-19 37 1,-19-18 0,1 37-16,-38 56 15,-19 18 1,-56 20-16,-18 17 16,-19 20-1,37-38-15,38 1 16,74-94-16,19-38 15,56-55 17,37-75-17,38 0 1,19-38-16,-20 20 16,38-1-1,-74 1-15,36 55 16,-55 1-1,37 36-15,-74 1 16,-20 18-16,1 19 16,18 0-1,-18 0 17,-19 19-17,-19 37-15,-18 19 16,-94 56-1,-37 36-15,-56 57 16,0 19 0,93-57-16,19-74 15,75-56 1,37-37-16,93-56 47,0-94-47,1 38 15,18-1 1,-19-18-16,-18 56 16,-38-19-1,1 38-15,-1 0 16,0 37-16,-18-19 16,-38 38 77,-18 37-93,-38 56 16,1-19 0,-57 75-16,56-18 15,1 18-15,-1-38 16,19-17-1,18-76-15,38-18 16,75-113 47,-19 38-63,56-75 15,0 38 1,19-19-16,-56 19 15,-1 37-15,-36 0 16,-20 56 0,-36 74 46,-20 1-46,1 18-16,-19 19 15,-37 0 1,-1 19-16,20-19 16,36-18-1,20-57-15,-1-18 16,19-1-16,19-36 62,18-20-62,56-92 16,-18 92-16,-19-36 16,-19 36-1,1 1-15,-20 37 16,-18 37 62,0 1-62,-37 36-16,0 20 15,-19 36 1,0-37-16,0 37 16,37-55-16,0-37 15,1 18 1,18-38-16,18-36 47,57-20-32,-19-37-15,19 19 16,-38 19-16,19-19 16,-56 37-1,19 1-15,-1-1 16,1 19 15,0 0-31,-1 0 16,1 0-1,0 0-15,-19 19 16,0-1 0,0 38-16,0 19 15,0 0-15,0 0 16,-19 93-1,-18-75-15,37 0 16,-19-74 0,19 0-16,56-75 62,-37 0-62,56-38 16,-38 38-16,-18 0 15,18 56 1,0-37-16,-18 37 16,0 0-16,18 0 31,-18 0-15,-1 0-1,-18 19-15,19-1 16,-19 20-16,0-1 15,0-18 1,0 18-16,0 0 16,0 1-1,-19-20-15,19 1 16,0-38 31,0-74-32,56-38-15,-18 19 16,-1-37 0,0 37-16,1-37 15,-1 37-15,0 0 16,-37 56 0,0 19-16,0-1 15,-18 20 16,-38 18-31,-19 0 16,-18 0 0,18 0-16,0 18 15,-18 38 1,18-18-16,19-1 16,-37 1-1,55-38-15,20 0 16,-20 0-16,20 0 15,-1 0 1,0 0 62,-55-19-62,36 0-1,-18-18-15,-18-38 16,-76 0 0,1 1-16,74 18 15,19 37-15,19 0 16,18 19 0,0 0-16,1 0 15,18 75 48,112-19-48,0 56 1,37 38-16,-55-38 16,-38-38-16,-19-18 15,-18-56 1,-19 18-16,-75-73 62,-56-38-46,-168-94-16,94 0 16,37 56-1,74 57-15,57 36 16,18 38-1,75 19 32,19 74-47,18 1 16,1-1 0,93 75-16,-94-93 15,-37-19-15,-19-19 16,-18-37-1,-131-37 48,-19-75-63,57 18 16,36 76-16,20-1 15,18 0 1,18 19 31,94 75-32,-37 0 1,0-19-16,-19-37 16,-19 18-1,-18-37-15,-1 0 31,1 0-15,18-37-16,-37-57 16,38-18-1,-20 0-15,-18 19 16,0-19-16,0 18 16,0 38-1,0 0-15,38 75 78,-19 74-62,37-37-16,0 19 16,-56-38-16,37 19 15,-18-18 1,-19-1-16,0-56 62,0-18-46,0-19-16,-19-19 16,-56-55-1,-37-39-15,-37-17 16,37 55-16,18 38 15,-36 55 1,55 38-16,19 0 16,-19 0-1,0 0-15,-18 19 16,56-19-16,-1 19 16,1-1-1,0 1-15,-19-19 16,37 0-1,0 0-15,38 19 63,56-1-47,37 57-16,74 56 15,-36-19 1,18 19-16,-112-57 15,-37-36-15,18-20 16,-56-18 47,-111-18-63,-95-57 15,-92-93 1,18 0-16,168 130 15,131 20 1,56 18 15,38 0-31,93 56 16,-1 56-16,-18 19 16,-37 18-1,19-37-15,-113 0 16,0-56-1,-18-19-15,0 1 16,-19-1-16,0-18 16,0-1-1,18 1-15,1-19 47,0 0-31,-1-37-1,20-1-15,36-36 16,-18-1 0,-37-18-16,18 18 15,-18 19-15,0-37 16,-19 55 0,0-37-16,0 57 15,0-1 1,0 0-16,0 1 15,19 18-15,18 0 16,-18 0 0,18 0-16,0 37 15,-18-18 1,0-1-16,-19 1 16,-19-19 77,0-37-93,-37 18 16,-56-74 0,0 18-16,-75-37 15,19 0-15,-19 1 16,1-20-1,-150 0-15,130 19 16,1 38 0,-1 36-16,37 1 15,-18 37-15,19 0 16,75 0 0,18 19-16,0-19 15,57 37-15,-38-37 16,18 0-1,20 0-15,-20 0 16,1 0 0,-38 0-16,38 0 15,-19 0 1,19 0-16,-19 0 16,18 0-16,20 0 15,-1 0 63,0 0-78,1 0 16,-39 0-16,20 0 16,0 19-1,-1-19-15,-18 0 16,-18 0-1,36 0-15,-36 0 16,-1 0-16,38 0 16,-19 0-1,37 0-15,0 0 16,38 0 109,0 0-109,37-19-16,37-18 15,0-1 1,187 20-16,-74-1 15,-38 19 1,-112 0-16,19 0 16,-19 0-16,-38 0 31,-18 19-31,-18-1 31,-38-18-15,0 0-16,-38 19 15,-36-19 1,-38 19-16,-113-1 16,57 38-1,-75-37-15,38 37 16,112-19-16,74 19 16,56-56-1,57 38 32,36 18-31,57-19-16,74 19 15,-18 0-15,-75-1 16,0 20 0,0-38-16,-74 19 15,-1-18 1,-37-20 15,-75-18-15,1 0-16,-20 19 15,-55 18 1,-19-37-16,37 19 16,19-19-16,75 0 15,18 0 1,0 0-1,38 0 79,0 0-94,55 0 16,1-56-1,93 19-15,-75-1 16,-18 20-16,-56 18 31,-38 0 32,-56 37-48,-74 19-15,-19 0 16,-37-19 0,55 19-16,19-18 15,19-1 1,75-18-16,56-19 47,55 0-32,-18-19 1,75 0-16,19 1 16,18 18-16,56-19 15,-19 19 1,75-19-16,-74 19 16,-1 0-1,-55 0-15,-20 0 16,20 0-1,-19 0-15,37 0 16,-56 19-16,37-19 16,-112 19-1,19-1-15,-37-18 16,-38 0 125,-37 0-141,-56 0 15,-56-74 1,-18-38-16,-39 37 15,57 19 1,0 19-16,75 18 16,55 0-16,20 1 15,18-1 32,56 0-47,37-17 16,57 17-16,36-18 15,57 37 1,37-19-16,-18 19 16,-37-19-1,-1 19-15,56 0 16,-93 0-16,18 0 16,-93 19-1,19 19-15,-75-38 16,38 18-1,-1-18-15,-18 0 16,-38 0 0,19 0-16,-37-18 15,-1-1 17,-18 0-1,19 0-16,-19 1-15,0-1 79,0 0-64,19 1-15,18 18 16,0-19-16,57 0 15,18 19 1,-37 0-16,18 0 16,-56-18-1,1 18-15,-20 0 16,-36 0 46,-20 0-46,-92 0-16,-20-19 16,57 19-1,18 0-15,38 0 16,18 0 0,19-19 93,37 1-109,38 18 16,19-19-16,36 0 15,-36 19 1,18 0-16,-38 0 15,-18 0 1,-37 0-16,-56 0 78,-38 0-78,-18 0 16,-94 0-1,0 0-15,75 0 16,56 0-16,37 0 16,1-18-1,36-1 48,20-37-63,18 56 15,93 0-15,1 0 16,-20 0 0,-55 0-16,-19 0 15,-19 0-15,-18 0 16,-19 19 15,-19-19 32,-18 0-63,-19 0 15,-19 0 1,-55 0-16,-20-19 16,113 0-1,56-18 16,37 18-15,56-18-16,-19 37 16,19-19-1,-56 19-15,-19 0 16,-18 0 0,0 19 46,-19 37-46,18 0-16,1 56 15,-19 0-15,0 75 16,0 36 0,0-36-16,-19 37 15,19-37 1,-18-57-16,18-55 15,0 0-15,0-57 16,0 1 0,0-38 46,0-93-46,0 19-16,0-56 15,0-1 1,0 19-16,0 38 16,0 56-1,0-19-15,0 74 94,0 20-94,37 18 16,0 37-1,-37-18-15,0 56 16,0 18 0,0-18-16,0-57 15,0 1 1,-18-19-16,-1-18 15,19-57 32,19-93-31,37 18-16,0 1 16,-37 0-16,37-19 15,-38 56 1,-18 37-16,0 0 15,0 75 48,0 38-63,0-20 16,0 57-1,0 18-15,0-18 16,-18 56-16,-1-1 15,-56-56 1,57-17-16,-20-76 16,38 0-1,-19-37 110,1 0-125,-20-18 16,20-1 0,-20 19-1,20 0 16,-1 0-15,0 0-16,1 0 16,-1 0-16,0 19 31,19-1-15,0 20-1,0-1 1,0 0-16,0 19 15,0 0 1,0 0-16,0-18 16,0-1-1,0-18-15,0-1 16,19-55 46,0 0-46,-1 18-16,-18 0 16,19 1-1,-19-1-15,0 0 16,-19 19 15,1-37-31,-38 18 16,-19 19-1,19 0-15,0-18 16,19 18 0,-1 0-16,20 0 15,-1 0 1,0 18-16,57 1 62,-20-19-46,20 19-16,-1-1 16,0-18-1,-18 19-15,37-19 16,-19 19-16,19-19 16,-18 0-1,-20 0 1,-36-56 453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4350C-624B-4F3E-856E-DD6FD3D2AD77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A5D47-63FF-4A68-8CD9-A5800E0CC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2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3B984-3AD8-4575-A7BF-BB93977368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7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0D82B-04E2-45DF-B34F-B86C2C1B5BF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15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3B984-3AD8-4575-A7BF-BB93977368F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50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1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6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9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9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7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7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2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8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5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6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3948D-1E75-40C9-BEE2-B6D49CDF6685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8BCE-55E0-45D9-B8ED-48219C082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7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customXml" Target="../ink/ink1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162" y="1030665"/>
            <a:ext cx="11978642" cy="2387600"/>
          </a:xfrm>
        </p:spPr>
        <p:txBody>
          <a:bodyPr>
            <a:noAutofit/>
          </a:bodyPr>
          <a:lstStyle/>
          <a:p>
            <a:r>
              <a:rPr lang="en-US" sz="6400" b="1" dirty="0" smtClean="0"/>
              <a:t>Provable Submodular Minimization </a:t>
            </a:r>
            <a:br>
              <a:rPr lang="en-US" sz="6400" b="1" dirty="0" smtClean="0"/>
            </a:br>
            <a:r>
              <a:rPr lang="en-US" sz="6400" b="1" dirty="0" smtClean="0"/>
              <a:t>using Wolfe’s Algorithm</a:t>
            </a:r>
            <a:endParaRPr lang="en-US" sz="6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483" y="4809584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Bell MT" panose="02020503060305020303" pitchFamily="18" charset="0"/>
              </a:rPr>
              <a:t>Deeparnab Chakrabarty (Microsoft Research)</a:t>
            </a:r>
          </a:p>
          <a:p>
            <a:r>
              <a:rPr lang="en-US" sz="2000" dirty="0" smtClean="0">
                <a:latin typeface="Bell MT" panose="02020503060305020303" pitchFamily="18" charset="0"/>
              </a:rPr>
              <a:t>Prateek Jain (Microsoft Research)</a:t>
            </a:r>
          </a:p>
          <a:p>
            <a:r>
              <a:rPr lang="en-US" sz="2000" dirty="0" smtClean="0">
                <a:latin typeface="Bell MT" panose="02020503060305020303" pitchFamily="18" charset="0"/>
              </a:rPr>
              <a:t>Pravesh Kothari (U. Texas)</a:t>
            </a:r>
            <a:endParaRPr lang="en-US" sz="20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Our Results</a:t>
            </a:r>
            <a:endParaRPr lang="en-US" sz="6600" u="sng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29590" y="1869792"/>
            <a:ext cx="11483340" cy="4599588"/>
          </a:xfrm>
        </p:spPr>
        <p:txBody>
          <a:bodyPr>
            <a:noAutofit/>
          </a:bodyPr>
          <a:lstStyle/>
          <a:p>
            <a:r>
              <a:rPr lang="en-US" sz="4400" dirty="0" smtClean="0"/>
              <a:t> </a:t>
            </a:r>
            <a:r>
              <a:rPr lang="en-US" sz="4400" b="1" dirty="0" smtClean="0"/>
              <a:t>First convergence analysis</a:t>
            </a:r>
            <a:r>
              <a:rPr lang="en-US" sz="4400" dirty="0" smtClean="0"/>
              <a:t> of Wolfe’s algorithm for projection on </a:t>
            </a:r>
            <a:r>
              <a:rPr lang="en-US" sz="4400" b="1" dirty="0" smtClean="0"/>
              <a:t>any </a:t>
            </a:r>
            <a:r>
              <a:rPr lang="en-US" sz="4400" dirty="0" smtClean="0"/>
              <a:t>polytope. </a:t>
            </a:r>
            <a:r>
              <a:rPr lang="en-US" sz="4400" i="1" dirty="0" smtClean="0"/>
              <a:t>How quickly can we get within </a:t>
            </a:r>
            <a:r>
              <a:rPr lang="el-GR" sz="4400" i="1" dirty="0" smtClean="0">
                <a:latin typeface="Calibri" panose="020F0502020204030204" pitchFamily="34" charset="0"/>
              </a:rPr>
              <a:t>ε</a:t>
            </a:r>
            <a:r>
              <a:rPr lang="en-US" sz="4400" i="1" dirty="0" smtClean="0">
                <a:latin typeface="Calibri" panose="020F0502020204030204" pitchFamily="34" charset="0"/>
              </a:rPr>
              <a:t> of optimum? </a:t>
            </a:r>
            <a:r>
              <a:rPr lang="en-US" sz="4400" dirty="0"/>
              <a:t>(THIS TALK)</a:t>
            </a:r>
            <a:br>
              <a:rPr lang="en-US" sz="4400" dirty="0"/>
            </a:br>
            <a:endParaRPr lang="en-US" sz="4400" b="1" dirty="0" smtClean="0"/>
          </a:p>
          <a:p>
            <a:r>
              <a:rPr lang="en-US" sz="4400" b="1" dirty="0" smtClean="0"/>
              <a:t>Robust generalization of </a:t>
            </a:r>
            <a:r>
              <a:rPr lang="en-US" sz="4400" b="1" dirty="0" err="1" smtClean="0"/>
              <a:t>Fujishige</a:t>
            </a:r>
            <a:r>
              <a:rPr lang="en-US" sz="4400" b="1" dirty="0"/>
              <a:t> </a:t>
            </a:r>
            <a:r>
              <a:rPr lang="en-US" sz="4400" b="1" dirty="0" smtClean="0"/>
              <a:t>Reduction.</a:t>
            </a:r>
            <a:br>
              <a:rPr lang="en-US" sz="4400" b="1" dirty="0" smtClean="0"/>
            </a:br>
            <a:r>
              <a:rPr lang="en-US" sz="4400" dirty="0" smtClean="0"/>
              <a:t>When small enough, </a:t>
            </a:r>
            <a:r>
              <a:rPr lang="el-GR" sz="4400" dirty="0" smtClean="0">
                <a:latin typeface="Calibri" panose="020F0502020204030204" pitchFamily="34" charset="0"/>
              </a:rPr>
              <a:t>ε</a:t>
            </a:r>
            <a:r>
              <a:rPr lang="en-US" sz="4400" dirty="0" smtClean="0">
                <a:latin typeface="Calibri" panose="020F0502020204030204" pitchFamily="34" charset="0"/>
              </a:rPr>
              <a:t>-close points can give exact submodular function minimization.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82769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Base Polytope</a:t>
            </a:r>
            <a:endParaRPr lang="en-US" sz="66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36482" y="2071301"/>
            <a:ext cx="376577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/>
              <a:t>Submodular </a:t>
            </a:r>
          </a:p>
          <a:p>
            <a:pPr algn="ctr"/>
            <a:r>
              <a:rPr lang="en-US" sz="5400" dirty="0" smtClean="0"/>
              <a:t>function   f</a:t>
            </a:r>
            <a:endParaRPr lang="en-US" sz="5400" dirty="0"/>
          </a:p>
        </p:txBody>
      </p:sp>
      <p:sp>
        <p:nvSpPr>
          <p:cNvPr id="5" name="Right Arrow 4"/>
          <p:cNvSpPr/>
          <p:nvPr/>
        </p:nvSpPr>
        <p:spPr>
          <a:xfrm>
            <a:off x="5738727" y="2647786"/>
            <a:ext cx="1100866" cy="52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l="35424" t="50266" r="33226" b="30134"/>
          <a:stretch/>
        </p:blipFill>
        <p:spPr>
          <a:xfrm>
            <a:off x="2862172" y="4084187"/>
            <a:ext cx="5753109" cy="2023222"/>
          </a:xfrm>
          <a:prstGeom prst="rect">
            <a:avLst/>
          </a:prstGeom>
          <a:effectLst/>
        </p:spPr>
      </p:pic>
      <p:grpSp>
        <p:nvGrpSpPr>
          <p:cNvPr id="4" name="Group 3"/>
          <p:cNvGrpSpPr/>
          <p:nvPr/>
        </p:nvGrpSpPr>
        <p:grpSpPr>
          <a:xfrm>
            <a:off x="7657657" y="1652410"/>
            <a:ext cx="2689855" cy="2515553"/>
            <a:chOff x="8961000" y="1767178"/>
            <a:chExt cx="2219432" cy="2305028"/>
          </a:xfrm>
        </p:grpSpPr>
        <p:sp>
          <p:nvSpPr>
            <p:cNvPr id="10" name="Dodecagon 9"/>
            <p:cNvSpPr/>
            <p:nvPr/>
          </p:nvSpPr>
          <p:spPr>
            <a:xfrm rot="21353676">
              <a:off x="8961000" y="1767178"/>
              <a:ext cx="2219432" cy="2305028"/>
            </a:xfrm>
            <a:prstGeom prst="dodecag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189853" y="2567168"/>
              <a:ext cx="1761725" cy="70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smtClean="0"/>
                <a:t>B</a:t>
              </a:r>
              <a:r>
                <a:rPr lang="en-US" sz="4400" baseline="-25000" dirty="0" smtClean="0"/>
                <a:t>f</a:t>
              </a:r>
              <a:endParaRPr lang="en-US" sz="44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162662" y="5981248"/>
            <a:ext cx="98666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/>
              <a:t>Linear Optimization</a:t>
            </a:r>
            <a:r>
              <a:rPr lang="en-US" sz="4400" dirty="0" smtClean="0"/>
              <a:t> in almost </a:t>
            </a:r>
            <a:r>
              <a:rPr lang="en-US" sz="4400" b="1" dirty="0" smtClean="0"/>
              <a:t>linear </a:t>
            </a:r>
            <a:r>
              <a:rPr lang="en-US" sz="4400" dirty="0" smtClean="0"/>
              <a:t>time!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282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50518" y="4516491"/>
            <a:ext cx="104429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If x</a:t>
            </a:r>
            <a:r>
              <a:rPr lang="en-US" sz="4400" baseline="30000" dirty="0" smtClean="0"/>
              <a:t>* </a:t>
            </a:r>
            <a:r>
              <a:rPr lang="en-US" sz="4400" dirty="0" smtClean="0"/>
              <a:t>is the closest-to-origin point of B</a:t>
            </a:r>
            <a:r>
              <a:rPr lang="en-US" sz="4400" baseline="-25000" dirty="0" smtClean="0"/>
              <a:t>f </a:t>
            </a:r>
            <a:r>
              <a:rPr lang="en-US" sz="4400" dirty="0" smtClean="0"/>
              <a:t>,</a:t>
            </a:r>
            <a:r>
              <a:rPr lang="en-US" sz="4400" dirty="0"/>
              <a:t>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then A = {j : x</a:t>
            </a:r>
            <a:r>
              <a:rPr lang="en-US" sz="4400" baseline="30000" dirty="0" smtClean="0"/>
              <a:t>*</a:t>
            </a:r>
            <a:r>
              <a:rPr lang="en-US" sz="4400" baseline="-25000" dirty="0" smtClean="0"/>
              <a:t>j</a:t>
            </a:r>
            <a:r>
              <a:rPr lang="en-US" sz="4400" dirty="0" smtClean="0"/>
              <a:t> ≤ 0} is a minimizer of f.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err="1" smtClean="0"/>
              <a:t>Fujishige’s</a:t>
            </a:r>
            <a:r>
              <a:rPr lang="en-US" sz="6600" u="sng" dirty="0" smtClean="0"/>
              <a:t> Theorem</a:t>
            </a:r>
            <a:endParaRPr lang="en-US" sz="6600" u="sn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5424" t="50266" r="33226" b="30134"/>
          <a:stretch/>
        </p:blipFill>
        <p:spPr>
          <a:xfrm>
            <a:off x="2001388" y="2064684"/>
            <a:ext cx="4513592" cy="158731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6000"/>
              </a:srgbClr>
            </a:outerShdw>
          </a:effectLst>
        </p:spPr>
      </p:pic>
      <p:grpSp>
        <p:nvGrpSpPr>
          <p:cNvPr id="4" name="Group 3"/>
          <p:cNvGrpSpPr/>
          <p:nvPr/>
        </p:nvGrpSpPr>
        <p:grpSpPr>
          <a:xfrm>
            <a:off x="8347590" y="1690688"/>
            <a:ext cx="2408040" cy="2251999"/>
            <a:chOff x="8961000" y="1767178"/>
            <a:chExt cx="2219432" cy="2305028"/>
          </a:xfrm>
        </p:grpSpPr>
        <p:sp>
          <p:nvSpPr>
            <p:cNvPr id="10" name="Dodecagon 9"/>
            <p:cNvSpPr/>
            <p:nvPr/>
          </p:nvSpPr>
          <p:spPr>
            <a:xfrm rot="21353676">
              <a:off x="8961000" y="1767178"/>
              <a:ext cx="2219432" cy="2305028"/>
            </a:xfrm>
            <a:prstGeom prst="dodecag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703856" y="2561334"/>
              <a:ext cx="64244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B</a:t>
              </a:r>
              <a:r>
                <a:rPr lang="en-US" sz="4400" baseline="-25000" dirty="0" smtClean="0"/>
                <a:t>f</a:t>
              </a:r>
              <a:endParaRPr lang="en-US" sz="4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154048" y="3249943"/>
            <a:ext cx="39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x</a:t>
            </a:r>
            <a:r>
              <a:rPr lang="en-US" b="1" baseline="30000" dirty="0" smtClean="0"/>
              <a:t>*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7962449" y="3783974"/>
            <a:ext cx="126549" cy="126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3" idx="7"/>
            <a:endCxn id="15" idx="3"/>
          </p:cNvCxnSpPr>
          <p:nvPr/>
        </p:nvCxnSpPr>
        <p:spPr>
          <a:xfrm flipV="1">
            <a:off x="8070465" y="3505901"/>
            <a:ext cx="401693" cy="296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453625" y="3407705"/>
            <a:ext cx="126548" cy="11504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1740" y="3841330"/>
            <a:ext cx="32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03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A Robust Version</a:t>
            </a:r>
            <a:endParaRPr lang="en-US" sz="66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674914" y="2925990"/>
            <a:ext cx="65570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Can read out a set </a:t>
            </a:r>
            <a:r>
              <a:rPr lang="en-US" sz="4400" dirty="0"/>
              <a:t>B</a:t>
            </a:r>
            <a:r>
              <a:rPr lang="en-US" sz="4400" dirty="0" smtClean="0"/>
              <a:t> from x such that: </a:t>
            </a:r>
            <a:r>
              <a:rPr lang="en-US" sz="4400" dirty="0" smtClean="0">
                <a:solidFill>
                  <a:srgbClr val="FF0000"/>
                </a:solidFill>
              </a:rPr>
              <a:t>f(B) </a:t>
            </a:r>
            <a:r>
              <a:rPr lang="en-US" sz="4400" dirty="0">
                <a:solidFill>
                  <a:srgbClr val="FF0000"/>
                </a:solidFill>
              </a:rPr>
              <a:t>≤ </a:t>
            </a:r>
            <a:r>
              <a:rPr lang="en-US" sz="4400" dirty="0" smtClean="0">
                <a:solidFill>
                  <a:srgbClr val="FF0000"/>
                </a:solidFill>
              </a:rPr>
              <a:t>f(A) + 2n</a:t>
            </a:r>
            <a:r>
              <a:rPr lang="el-GR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ε</a:t>
            </a:r>
            <a:endParaRPr lang="en-US" sz="4400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930319" y="2198533"/>
            <a:ext cx="3092207" cy="2708232"/>
            <a:chOff x="7598849" y="1581313"/>
            <a:chExt cx="3092207" cy="2708232"/>
          </a:xfrm>
        </p:grpSpPr>
        <p:sp>
          <p:nvSpPr>
            <p:cNvPr id="19" name="TextBox 18"/>
            <p:cNvSpPr txBox="1"/>
            <p:nvPr/>
          </p:nvSpPr>
          <p:spPr>
            <a:xfrm>
              <a:off x="7730735" y="3248486"/>
              <a:ext cx="4616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x</a:t>
              </a:r>
              <a:r>
                <a:rPr lang="en-US" b="1" baseline="30000" dirty="0" smtClean="0"/>
                <a:t>*</a:t>
              </a:r>
              <a:endParaRPr lang="en-US" b="1" dirty="0"/>
            </a:p>
          </p:txBody>
        </p:sp>
        <p:sp>
          <p:nvSpPr>
            <p:cNvPr id="7" name="Dodecagon 6"/>
            <p:cNvSpPr/>
            <p:nvPr/>
          </p:nvSpPr>
          <p:spPr>
            <a:xfrm rot="21353676">
              <a:off x="8083393" y="1581313"/>
              <a:ext cx="2607663" cy="2708232"/>
            </a:xfrm>
            <a:prstGeom prst="dodecagon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7699558" y="3773806"/>
              <a:ext cx="148685" cy="1486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812315" y="2389884"/>
              <a:ext cx="75482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B</a:t>
              </a:r>
              <a:r>
                <a:rPr lang="en-US" sz="4400" baseline="-25000" dirty="0" smtClean="0"/>
                <a:t>f</a:t>
              </a:r>
              <a:endParaRPr lang="en-US" sz="4400" dirty="0"/>
            </a:p>
          </p:txBody>
        </p:sp>
        <p:cxnSp>
          <p:nvCxnSpPr>
            <p:cNvPr id="10" name="Straight Connector 9"/>
            <p:cNvCxnSpPr>
              <a:stCxn id="8" idx="7"/>
              <a:endCxn id="11" idx="3"/>
            </p:cNvCxnSpPr>
            <p:nvPr/>
          </p:nvCxnSpPr>
          <p:spPr>
            <a:xfrm flipV="1">
              <a:off x="7826469" y="3563097"/>
              <a:ext cx="313339" cy="2324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8118034" y="3447724"/>
              <a:ext cx="148684" cy="135168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98849" y="3831161"/>
              <a:ext cx="3790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0</a:t>
              </a:r>
              <a:endParaRPr lang="en-US" b="1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8454946" y="3475145"/>
              <a:ext cx="148684" cy="135168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590426" y="3310006"/>
              <a:ext cx="4616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x</a:t>
              </a:r>
              <a:endParaRPr lang="en-US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74914" y="2046024"/>
            <a:ext cx="108421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Let x satisfy </a:t>
            </a:r>
            <a:r>
              <a:rPr lang="en-US" sz="4400" dirty="0" smtClean="0">
                <a:solidFill>
                  <a:srgbClr val="FF0000"/>
                </a:solidFill>
              </a:rPr>
              <a:t>||x-x</a:t>
            </a:r>
            <a:r>
              <a:rPr lang="en-US" sz="4400" baseline="30000" dirty="0" smtClean="0">
                <a:solidFill>
                  <a:srgbClr val="FF0000"/>
                </a:solidFill>
              </a:rPr>
              <a:t>*</a:t>
            </a:r>
            <a:r>
              <a:rPr lang="en-US" sz="4400" dirty="0">
                <a:solidFill>
                  <a:srgbClr val="FF0000"/>
                </a:solidFill>
              </a:rPr>
              <a:t>|| ≤ </a:t>
            </a:r>
            <a:r>
              <a:rPr lang="el-GR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ε</a:t>
            </a:r>
            <a:r>
              <a:rPr lang="en-US" sz="4400" dirty="0" smtClean="0">
                <a:latin typeface="Calibri" panose="020F0502020204030204" pitchFamily="34" charset="0"/>
              </a:rPr>
              <a:t>.</a:t>
            </a:r>
            <a:r>
              <a:rPr lang="en-US" sz="4400" dirty="0" smtClean="0"/>
              <a:t> </a:t>
            </a:r>
            <a:endParaRPr lang="en-US" sz="4400" dirty="0"/>
          </a:p>
        </p:txBody>
      </p:sp>
      <p:sp>
        <p:nvSpPr>
          <p:cNvPr id="20" name="TextBox 19"/>
          <p:cNvSpPr txBox="1"/>
          <p:nvPr/>
        </p:nvSpPr>
        <p:spPr>
          <a:xfrm>
            <a:off x="674914" y="5449591"/>
            <a:ext cx="108421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If f is </a:t>
            </a:r>
            <a:r>
              <a:rPr lang="en-US" sz="4400" b="1" dirty="0" smtClean="0"/>
              <a:t>integral</a:t>
            </a:r>
            <a:r>
              <a:rPr lang="en-US" sz="4400" dirty="0" smtClean="0"/>
              <a:t>,  </a:t>
            </a:r>
            <a:r>
              <a:rPr lang="el-GR" sz="4400" dirty="0" smtClean="0">
                <a:latin typeface="Calibri" panose="020F0502020204030204" pitchFamily="34" charset="0"/>
              </a:rPr>
              <a:t>ε</a:t>
            </a:r>
            <a:r>
              <a:rPr lang="en-US" sz="4400" dirty="0" smtClean="0">
                <a:latin typeface="Calibri" panose="020F0502020204030204" pitchFamily="34" charset="0"/>
              </a:rPr>
              <a:t> &lt; 1/2n implies </a:t>
            </a:r>
            <a:r>
              <a:rPr lang="en-US" sz="4400" b="1" dirty="0" smtClean="0">
                <a:latin typeface="Calibri" panose="020F0502020204030204" pitchFamily="34" charset="0"/>
              </a:rPr>
              <a:t>exact </a:t>
            </a:r>
            <a:r>
              <a:rPr lang="en-US" sz="4400" dirty="0" smtClean="0">
                <a:latin typeface="Calibri" panose="020F0502020204030204" pitchFamily="34" charset="0"/>
              </a:rPr>
              <a:t>SFM.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897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9843" y="4581729"/>
            <a:ext cx="116090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Wolfe’s Algorithm: Projection onto a polytope</a:t>
            </a:r>
            <a:endParaRPr lang="en-US" sz="4800" dirty="0"/>
          </a:p>
        </p:txBody>
      </p:sp>
      <p:grpSp>
        <p:nvGrpSpPr>
          <p:cNvPr id="2" name="Group 1"/>
          <p:cNvGrpSpPr/>
          <p:nvPr/>
        </p:nvGrpSpPr>
        <p:grpSpPr>
          <a:xfrm>
            <a:off x="4518381" y="818399"/>
            <a:ext cx="3231924" cy="3231924"/>
            <a:chOff x="6487809" y="1755377"/>
            <a:chExt cx="2203306" cy="2203306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7809" y="1755377"/>
              <a:ext cx="2203306" cy="2203306"/>
            </a:xfrm>
            <a:prstGeom prst="rect">
              <a:avLst/>
            </a:prstGeom>
          </p:spPr>
        </p:pic>
        <p:sp>
          <p:nvSpPr>
            <p:cNvPr id="15" name="Oval 14"/>
            <p:cNvSpPr/>
            <p:nvPr/>
          </p:nvSpPr>
          <p:spPr>
            <a:xfrm>
              <a:off x="6597325" y="3745537"/>
              <a:ext cx="90105" cy="901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5" idx="7"/>
              <a:endCxn id="17" idx="3"/>
            </p:cNvCxnSpPr>
            <p:nvPr/>
          </p:nvCxnSpPr>
          <p:spPr>
            <a:xfrm flipV="1">
              <a:off x="6674234" y="3385394"/>
              <a:ext cx="422454" cy="3733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7088103" y="3335354"/>
              <a:ext cx="58625" cy="5862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352054" y="349413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0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5035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Geometrical preliminaries</a:t>
            </a:r>
            <a:endParaRPr lang="en-US" sz="66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863530" y="4503342"/>
            <a:ext cx="34619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/>
              <a:t>Affine Hull: </a:t>
            </a:r>
            <a:r>
              <a:rPr lang="en-US" sz="3600" b="1" u="sng" dirty="0" err="1" smtClean="0"/>
              <a:t>aff</a:t>
            </a:r>
            <a:r>
              <a:rPr lang="en-US" sz="3600" u="sng" dirty="0" smtClean="0"/>
              <a:t>(S)</a:t>
            </a:r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2106299"/>
            <a:ext cx="4166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/>
              <a:t>Convex Hull: </a:t>
            </a:r>
            <a:r>
              <a:rPr lang="en-US" sz="3600" b="1" u="sng" dirty="0" err="1" smtClean="0"/>
              <a:t>conv</a:t>
            </a:r>
            <a:r>
              <a:rPr lang="en-US" sz="3600" u="sng" dirty="0" smtClean="0"/>
              <a:t>(S)</a:t>
            </a:r>
            <a:r>
              <a:rPr lang="en-US" sz="3600" b="1" dirty="0" smtClean="0"/>
              <a:t>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972453" y="2435856"/>
            <a:ext cx="4627853" cy="1007634"/>
            <a:chOff x="8526160" y="2747767"/>
            <a:chExt cx="2827640" cy="615669"/>
          </a:xfrm>
        </p:grpSpPr>
        <p:sp>
          <p:nvSpPr>
            <p:cNvPr id="10" name="Oval 9"/>
            <p:cNvSpPr/>
            <p:nvPr/>
          </p:nvSpPr>
          <p:spPr>
            <a:xfrm>
              <a:off x="9237296" y="3232674"/>
              <a:ext cx="118334" cy="10757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1" name="Oval 10"/>
            <p:cNvSpPr/>
            <p:nvPr/>
          </p:nvSpPr>
          <p:spPr>
            <a:xfrm>
              <a:off x="8526160" y="3232674"/>
              <a:ext cx="118334" cy="10757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cxnSp>
          <p:nvCxnSpPr>
            <p:cNvPr id="16" name="Straight Connector 15"/>
            <p:cNvCxnSpPr>
              <a:stCxn id="11" idx="6"/>
              <a:endCxn id="10" idx="2"/>
            </p:cNvCxnSpPr>
            <p:nvPr/>
          </p:nvCxnSpPr>
          <p:spPr>
            <a:xfrm>
              <a:off x="8644494" y="3286463"/>
              <a:ext cx="59280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11235466" y="3197403"/>
              <a:ext cx="118334" cy="1075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10020452" y="2814302"/>
              <a:ext cx="639116" cy="472162"/>
            </a:xfrm>
            <a:prstGeom prst="triangle">
              <a:avLst>
                <a:gd name="adj" fmla="val 490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2" name="Oval 11"/>
            <p:cNvSpPr/>
            <p:nvPr/>
          </p:nvSpPr>
          <p:spPr>
            <a:xfrm>
              <a:off x="9948432" y="3251192"/>
              <a:ext cx="118334" cy="1075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3" name="Oval 12"/>
            <p:cNvSpPr/>
            <p:nvPr/>
          </p:nvSpPr>
          <p:spPr>
            <a:xfrm>
              <a:off x="10281454" y="2747767"/>
              <a:ext cx="118334" cy="1075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" name="Oval 13"/>
            <p:cNvSpPr/>
            <p:nvPr/>
          </p:nvSpPr>
          <p:spPr>
            <a:xfrm>
              <a:off x="10600401" y="3255859"/>
              <a:ext cx="118334" cy="1075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751734" y="3953594"/>
            <a:ext cx="5027398" cy="2346845"/>
            <a:chOff x="5792204" y="4815540"/>
            <a:chExt cx="3482850" cy="1555741"/>
          </a:xfrm>
        </p:grpSpPr>
        <p:sp>
          <p:nvSpPr>
            <p:cNvPr id="31" name="Isosceles Triangle 30"/>
            <p:cNvSpPr/>
            <p:nvPr/>
          </p:nvSpPr>
          <p:spPr>
            <a:xfrm>
              <a:off x="7814802" y="5325345"/>
              <a:ext cx="639116" cy="472162"/>
            </a:xfrm>
            <a:prstGeom prst="triangle">
              <a:avLst>
                <a:gd name="adj" fmla="val 490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792204" y="4815540"/>
              <a:ext cx="3482850" cy="1555741"/>
              <a:chOff x="7870950" y="4224525"/>
              <a:chExt cx="3482850" cy="1555741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9737615" y="4452096"/>
                <a:ext cx="953683" cy="1100599"/>
              </a:xfrm>
              <a:prstGeom prst="rect">
                <a:avLst/>
              </a:prstGeom>
              <a:solidFill>
                <a:srgbClr val="00B050">
                  <a:alpha val="36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8765757" y="5037667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8054621" y="5037667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7870950" y="5091457"/>
                <a:ext cx="1156396" cy="1"/>
              </a:xfrm>
              <a:prstGeom prst="line">
                <a:avLst/>
              </a:prstGeom>
              <a:ln w="38100">
                <a:solidFill>
                  <a:srgbClr val="00B05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Oval 29"/>
              <p:cNvSpPr/>
              <p:nvPr/>
            </p:nvSpPr>
            <p:spPr>
              <a:xfrm>
                <a:off x="11235466" y="5002396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10146708" y="4648007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10465655" y="5156099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9813686" y="5151432"/>
                <a:ext cx="118334" cy="107577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cxnSp>
            <p:nvCxnSpPr>
              <p:cNvPr id="21" name="Straight Arrow Connector 20"/>
              <p:cNvCxnSpPr/>
              <p:nvPr/>
            </p:nvCxnSpPr>
            <p:spPr>
              <a:xfrm rot="180000" flipV="1">
                <a:off x="10699206" y="5002395"/>
                <a:ext cx="221975" cy="12694"/>
              </a:xfrm>
              <a:prstGeom prst="straightConnector1">
                <a:avLst/>
              </a:prstGeom>
              <a:ln w="3492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rot="-180000" flipV="1">
                <a:off x="10186879" y="4224525"/>
                <a:ext cx="18385" cy="203355"/>
              </a:xfrm>
              <a:prstGeom prst="straightConnector1">
                <a:avLst/>
              </a:prstGeom>
              <a:ln w="3492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560000" flipV="1">
                <a:off x="10197215" y="5576911"/>
                <a:ext cx="18385" cy="203355"/>
              </a:xfrm>
              <a:prstGeom prst="straightConnector1">
                <a:avLst/>
              </a:prstGeom>
              <a:ln w="3492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 rot="10980000" flipV="1">
                <a:off x="9479451" y="5028316"/>
                <a:ext cx="221975" cy="12694"/>
              </a:xfrm>
              <a:prstGeom prst="straightConnector1">
                <a:avLst/>
              </a:prstGeom>
              <a:ln w="3492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TextBox 4"/>
          <p:cNvSpPr txBox="1"/>
          <p:nvPr/>
        </p:nvSpPr>
        <p:spPr>
          <a:xfrm>
            <a:off x="610757" y="3104649"/>
            <a:ext cx="11110734" cy="144655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Finding closest-to-origin point on </a:t>
            </a:r>
            <a:r>
              <a:rPr lang="en-US" sz="4400" b="1" dirty="0" err="1" smtClean="0">
                <a:solidFill>
                  <a:srgbClr val="FF0000"/>
                </a:solidFill>
              </a:rPr>
              <a:t>aff</a:t>
            </a:r>
            <a:r>
              <a:rPr lang="en-US" sz="4400" dirty="0" smtClean="0">
                <a:solidFill>
                  <a:srgbClr val="FF0000"/>
                </a:solidFill>
              </a:rPr>
              <a:t>(S) is easy </a:t>
            </a:r>
            <a:br>
              <a:rPr lang="en-US" sz="4400" dirty="0" smtClean="0">
                <a:solidFill>
                  <a:srgbClr val="FF0000"/>
                </a:solidFill>
              </a:rPr>
            </a:br>
            <a:r>
              <a:rPr lang="en-US" sz="4400" dirty="0" smtClean="0">
                <a:solidFill>
                  <a:srgbClr val="FF0000"/>
                </a:solidFill>
              </a:rPr>
              <a:t>Finding it on </a:t>
            </a:r>
            <a:r>
              <a:rPr lang="en-US" sz="4400" b="1" dirty="0" err="1" smtClean="0">
                <a:solidFill>
                  <a:srgbClr val="FF0000"/>
                </a:solidFill>
              </a:rPr>
              <a:t>conv</a:t>
            </a:r>
            <a:r>
              <a:rPr lang="en-US" sz="4400" dirty="0" smtClean="0">
                <a:solidFill>
                  <a:srgbClr val="FF0000"/>
                </a:solidFill>
              </a:rPr>
              <a:t>(S) is not. 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40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Corrals</a:t>
            </a:r>
            <a:endParaRPr lang="en-US" sz="6600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389069" y="1650719"/>
            <a:ext cx="12462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Set S of points </a:t>
            </a:r>
            <a:r>
              <a:rPr lang="en-US" sz="3600" dirty="0" err="1" smtClean="0"/>
              <a:t>s.t.</a:t>
            </a:r>
            <a:r>
              <a:rPr lang="en-US" sz="3600" dirty="0" smtClean="0"/>
              <a:t> the min-norm point in </a:t>
            </a:r>
            <a:r>
              <a:rPr lang="en-US" sz="3600" b="1" dirty="0" err="1" smtClean="0"/>
              <a:t>aff</a:t>
            </a:r>
            <a:r>
              <a:rPr lang="en-US" sz="3600" dirty="0" smtClean="0"/>
              <a:t>(S) lies in </a:t>
            </a:r>
            <a:r>
              <a:rPr lang="en-US" sz="3600" b="1" dirty="0" err="1" smtClean="0"/>
              <a:t>conv</a:t>
            </a:r>
            <a:r>
              <a:rPr lang="en-US" sz="3600" dirty="0" smtClean="0"/>
              <a:t>(S).</a:t>
            </a:r>
          </a:p>
        </p:txBody>
      </p:sp>
      <p:sp>
        <p:nvSpPr>
          <p:cNvPr id="24" name="Dodecagon 23"/>
          <p:cNvSpPr/>
          <p:nvPr/>
        </p:nvSpPr>
        <p:spPr>
          <a:xfrm rot="21353676">
            <a:off x="2295383" y="3298548"/>
            <a:ext cx="1639963" cy="1703210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313853" y="4905587"/>
            <a:ext cx="129259" cy="1175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747427" y="5061651"/>
            <a:ext cx="150379" cy="150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decagon 28"/>
          <p:cNvSpPr/>
          <p:nvPr/>
        </p:nvSpPr>
        <p:spPr>
          <a:xfrm rot="21353676">
            <a:off x="5721561" y="3298549"/>
            <a:ext cx="1639963" cy="1703210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740031" y="4905588"/>
            <a:ext cx="129259" cy="1175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66418" y="5058277"/>
            <a:ext cx="150379" cy="150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decagon 31"/>
          <p:cNvSpPr/>
          <p:nvPr/>
        </p:nvSpPr>
        <p:spPr>
          <a:xfrm rot="21353676">
            <a:off x="9266271" y="3298548"/>
            <a:ext cx="1639963" cy="1703210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284741" y="4905587"/>
            <a:ext cx="129259" cy="1175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767573" y="5072940"/>
            <a:ext cx="150379" cy="150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865142" y="3511411"/>
            <a:ext cx="129259" cy="1175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9471942" y="4755210"/>
            <a:ext cx="129259" cy="1175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16116" y="5716108"/>
            <a:ext cx="1998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Trivial Corral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5970392" y="5746044"/>
            <a:ext cx="1142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 Corral</a:t>
            </a:r>
            <a:endParaRPr 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9076681" y="5708750"/>
            <a:ext cx="2019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 Not a Corral</a:t>
            </a:r>
            <a:endParaRPr lang="en-US" sz="2800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662697" y="3109506"/>
            <a:ext cx="1354902" cy="2207561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1" idx="7"/>
          </p:cNvCxnSpPr>
          <p:nvPr/>
        </p:nvCxnSpPr>
        <p:spPr>
          <a:xfrm flipV="1">
            <a:off x="5294775" y="4316686"/>
            <a:ext cx="1107270" cy="763613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326855" y="4241497"/>
            <a:ext cx="150379" cy="150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8656309" y="4675914"/>
            <a:ext cx="2126181" cy="359785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4" idx="0"/>
          </p:cNvCxnSpPr>
          <p:nvPr/>
        </p:nvCxnSpPr>
        <p:spPr>
          <a:xfrm flipV="1">
            <a:off x="8842763" y="4698492"/>
            <a:ext cx="75189" cy="374448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8839367" y="4638673"/>
            <a:ext cx="150379" cy="150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2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Wolfe’s algorithm in a nutshell</a:t>
            </a:r>
            <a:endParaRPr lang="en-US"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578" y="2241853"/>
            <a:ext cx="11240912" cy="4351338"/>
          </a:xfrm>
        </p:spPr>
        <p:txBody>
          <a:bodyPr>
            <a:noAutofit/>
          </a:bodyPr>
          <a:lstStyle/>
          <a:p>
            <a:r>
              <a:rPr lang="en-US" sz="4400" dirty="0" smtClean="0"/>
              <a:t>Moves from corral to corral till optimality. </a:t>
            </a:r>
            <a:br>
              <a:rPr lang="en-US" sz="4400" dirty="0" smtClean="0"/>
            </a:br>
            <a:endParaRPr lang="en-US" sz="4400" dirty="0" smtClean="0"/>
          </a:p>
          <a:p>
            <a:pPr marL="0" indent="0">
              <a:buNone/>
            </a:pPr>
            <a:endParaRPr lang="en-US" sz="4400" dirty="0" smtClean="0"/>
          </a:p>
          <a:p>
            <a:r>
              <a:rPr lang="en-US" sz="4400" dirty="0" smtClean="0"/>
              <a:t>In the process it goes via “non-corrals”. </a:t>
            </a:r>
            <a:br>
              <a:rPr lang="en-US" sz="4400" dirty="0" smtClean="0"/>
            </a:b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31286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Checking Optimality</a:t>
            </a:r>
            <a:endParaRPr lang="en-US" sz="66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3131148" y="4515778"/>
            <a:ext cx="2236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Not Optimal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7765875" y="4519132"/>
            <a:ext cx="1524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Optimal</a:t>
            </a:r>
            <a:endParaRPr lang="en-US" sz="32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2548820" y="1914861"/>
            <a:ext cx="6735029" cy="2682962"/>
            <a:chOff x="2355183" y="1979406"/>
            <a:chExt cx="7442272" cy="2964699"/>
          </a:xfrm>
        </p:grpSpPr>
        <p:grpSp>
          <p:nvGrpSpPr>
            <p:cNvPr id="23" name="Group 22"/>
            <p:cNvGrpSpPr/>
            <p:nvPr/>
          </p:nvGrpSpPr>
          <p:grpSpPr>
            <a:xfrm>
              <a:off x="2355183" y="1979406"/>
              <a:ext cx="7442272" cy="2832051"/>
              <a:chOff x="5166418" y="3109506"/>
              <a:chExt cx="5739816" cy="2207561"/>
            </a:xfrm>
          </p:grpSpPr>
          <p:sp>
            <p:nvSpPr>
              <p:cNvPr id="5" name="Dodecagon 4"/>
              <p:cNvSpPr/>
              <p:nvPr/>
            </p:nvSpPr>
            <p:spPr>
              <a:xfrm rot="21353676">
                <a:off x="5721561" y="3298549"/>
                <a:ext cx="1639963" cy="1703210"/>
              </a:xfrm>
              <a:prstGeom prst="dodecagon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166418" y="5058277"/>
                <a:ext cx="150379" cy="15037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Dodecagon 7"/>
              <p:cNvSpPr/>
              <p:nvPr/>
            </p:nvSpPr>
            <p:spPr>
              <a:xfrm rot="21353676">
                <a:off x="9266271" y="3298548"/>
                <a:ext cx="1639963" cy="1703210"/>
              </a:xfrm>
              <a:prstGeom prst="dodecagon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8744995" y="5050362"/>
                <a:ext cx="150379" cy="15037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Arrow Connector 13"/>
              <p:cNvCxnSpPr/>
              <p:nvPr/>
            </p:nvCxnSpPr>
            <p:spPr>
              <a:xfrm>
                <a:off x="5662697" y="3109506"/>
                <a:ext cx="1354902" cy="2207561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prstDash val="dash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stCxn id="7" idx="7"/>
              </p:cNvCxnSpPr>
              <p:nvPr/>
            </p:nvCxnSpPr>
            <p:spPr>
              <a:xfrm flipV="1">
                <a:off x="5294775" y="4316686"/>
                <a:ext cx="1107270" cy="76361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6326855" y="4241497"/>
                <a:ext cx="150379" cy="15037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Arrow Connector 18"/>
              <p:cNvCxnSpPr>
                <a:stCxn id="10" idx="7"/>
              </p:cNvCxnSpPr>
              <p:nvPr/>
            </p:nvCxnSpPr>
            <p:spPr>
              <a:xfrm flipV="1">
                <a:off x="8873352" y="4656954"/>
                <a:ext cx="512037" cy="4154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9325890" y="4565840"/>
                <a:ext cx="150379" cy="15037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Arrow Connector 23"/>
            <p:cNvCxnSpPr/>
            <p:nvPr/>
          </p:nvCxnSpPr>
          <p:spPr>
            <a:xfrm>
              <a:off x="6730422" y="2112054"/>
              <a:ext cx="1756772" cy="2832051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086915" y="2967463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7574136" y="3316363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30000" dirty="0" smtClean="0"/>
              <a:t>*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38200" y="5456714"/>
                <a:ext cx="10780131" cy="1071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800" dirty="0" smtClean="0"/>
                  <a:t>x is optimal   </a:t>
                </a:r>
                <a:r>
                  <a:rPr lang="en-US" sz="4800" dirty="0" err="1" smtClean="0"/>
                  <a:t>iff</a:t>
                </a:r>
                <a:r>
                  <a:rPr lang="en-US" sz="48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4800" dirty="0" smtClean="0"/>
                  <a:t> for all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456714"/>
                <a:ext cx="10780131" cy="1071960"/>
              </a:xfrm>
              <a:prstGeom prst="rect">
                <a:avLst/>
              </a:prstGeom>
              <a:blipFill rotWithShape="0">
                <a:blip r:embed="rId2"/>
                <a:stretch>
                  <a:fillRect l="-2149" b="-26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788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Wolfe’s Algorithm: Details</a:t>
            </a:r>
            <a:endParaRPr lang="en-US" sz="66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4400" dirty="0" smtClean="0"/>
                  <a:t> </a:t>
                </a:r>
                <a:r>
                  <a:rPr lang="en-US" sz="4400" b="1" dirty="0" smtClean="0"/>
                  <a:t>State: (</a:t>
                </a:r>
                <a:r>
                  <a:rPr lang="en-US" sz="4400" b="1" dirty="0" err="1" smtClean="0"/>
                  <a:t>x,S</a:t>
                </a:r>
                <a:r>
                  <a:rPr lang="en-US" sz="4400" b="1" dirty="0" smtClean="0"/>
                  <a:t>).</a:t>
                </a:r>
                <a:r>
                  <a:rPr lang="en-US" sz="4400" dirty="0" smtClean="0"/>
                  <a:t> S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⊆ </m:t>
                    </m:r>
                  </m:oMath>
                </a14:m>
                <a:r>
                  <a:rPr lang="en-US" sz="4400" dirty="0" smtClean="0"/>
                  <a:t>vertices, x in </a:t>
                </a:r>
                <a:r>
                  <a:rPr lang="en-US" sz="4400" b="1" dirty="0" err="1" smtClean="0"/>
                  <a:t>conv</a:t>
                </a:r>
                <a:r>
                  <a:rPr lang="en-US" sz="4400" dirty="0" smtClean="0"/>
                  <a:t>(S)</a:t>
                </a:r>
              </a:p>
              <a:p>
                <a:r>
                  <a:rPr lang="en-US" sz="4400" dirty="0"/>
                  <a:t> Start: S </a:t>
                </a:r>
                <a:r>
                  <a:rPr lang="en-US" sz="4400" i="1" dirty="0"/>
                  <a:t>arbitrary </a:t>
                </a:r>
                <a:r>
                  <a:rPr lang="en-US" sz="4400" dirty="0" smtClean="0"/>
                  <a:t>vertex {q}, </a:t>
                </a:r>
                <a:r>
                  <a:rPr lang="en-US" sz="4400" dirty="0"/>
                  <a:t>x = </a:t>
                </a:r>
                <a:r>
                  <a:rPr lang="en-US" sz="4400" dirty="0" smtClean="0"/>
                  <a:t>q.</a:t>
                </a:r>
                <a:r>
                  <a:rPr lang="en-US" sz="4400" dirty="0"/>
                  <a:t/>
                </a:r>
                <a:br>
                  <a:rPr lang="en-US" sz="4400" dirty="0"/>
                </a:br>
                <a:r>
                  <a:rPr lang="en-US" sz="4400" dirty="0" smtClean="0"/>
                  <a:t> </a:t>
                </a:r>
                <a:br>
                  <a:rPr lang="en-US" sz="4400" dirty="0" smtClean="0"/>
                </a:br>
                <a:endParaRPr lang="en-US" sz="4400" dirty="0" smtClean="0"/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Till x is optimal, run </a:t>
                </a:r>
                <a:r>
                  <a:rPr lang="en-US" sz="4400" b="1" dirty="0" smtClean="0"/>
                  <a:t>major</a:t>
                </a:r>
                <a:r>
                  <a:rPr lang="en-US" sz="4400" dirty="0" smtClean="0"/>
                  <a:t> or </a:t>
                </a:r>
                <a:r>
                  <a:rPr lang="en-US" sz="4400" b="1" dirty="0" smtClean="0"/>
                  <a:t>minor </a:t>
                </a:r>
                <a:r>
                  <a:rPr lang="en-US" sz="4400" dirty="0" smtClean="0"/>
                  <a:t>cycle </a:t>
                </a:r>
                <a:br>
                  <a:rPr lang="en-US" sz="4400" dirty="0" smtClean="0"/>
                </a:br>
                <a:r>
                  <a:rPr lang="en-US" sz="4400" dirty="0" smtClean="0"/>
                  <a:t> to update x and 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145" t="-4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61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u="sng" dirty="0" smtClean="0"/>
              <a:t>Submodular Functions</a:t>
            </a:r>
            <a:endParaRPr lang="en-US" sz="6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7954"/>
            <a:ext cx="10515600" cy="14410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 f </a:t>
            </a:r>
            <a:r>
              <a:rPr lang="en-US" sz="3600" dirty="0"/>
              <a:t>:  Subsets </a:t>
            </a:r>
            <a:r>
              <a:rPr lang="en-US" sz="3600" dirty="0" smtClean="0"/>
              <a:t>of {1,2,..,n}  </a:t>
            </a:r>
            <a:r>
              <a:rPr lang="en-US" sz="3600" dirty="0" smtClean="0">
                <a:sym typeface="Wingdings" panose="05000000000000000000" pitchFamily="2" charset="2"/>
              </a:rPr>
              <a:t>  integers</a:t>
            </a:r>
            <a:endParaRPr lang="en-US" sz="3600" dirty="0"/>
          </a:p>
          <a:p>
            <a:r>
              <a:rPr lang="en-US" sz="3600" dirty="0" smtClean="0"/>
              <a:t> </a:t>
            </a:r>
            <a:r>
              <a:rPr lang="en-US" sz="3600" b="1" dirty="0" smtClean="0"/>
              <a:t>Diminishing Returns Property.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1127873" y="3880735"/>
            <a:ext cx="4443565" cy="1854263"/>
            <a:chOff x="1608276" y="3829818"/>
            <a:chExt cx="3598017" cy="1501423"/>
          </a:xfrm>
        </p:grpSpPr>
        <p:sp>
          <p:nvSpPr>
            <p:cNvPr id="6" name="Oval 5"/>
            <p:cNvSpPr/>
            <p:nvPr/>
          </p:nvSpPr>
          <p:spPr>
            <a:xfrm>
              <a:off x="1608276" y="3829818"/>
              <a:ext cx="2280356" cy="1501423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109782" y="4338196"/>
              <a:ext cx="1277343" cy="84102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03221" y="3917447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25164" y="4346114"/>
              <a:ext cx="2712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j</a:t>
              </a:r>
              <a:endParaRPr lang="en-US" sz="2800" dirty="0"/>
            </a:p>
          </p:txBody>
        </p:sp>
        <p:cxnSp>
          <p:nvCxnSpPr>
            <p:cNvPr id="12" name="Curved Connector 11"/>
            <p:cNvCxnSpPr>
              <a:stCxn id="9" idx="0"/>
            </p:cNvCxnSpPr>
            <p:nvPr/>
          </p:nvCxnSpPr>
          <p:spPr>
            <a:xfrm rot="16200000" flipV="1">
              <a:off x="4051071" y="3909915"/>
              <a:ext cx="175954" cy="1045746"/>
            </a:xfrm>
            <a:prstGeom prst="curvedConnector2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urved Connector 13"/>
            <p:cNvCxnSpPr>
              <a:stCxn id="9" idx="3"/>
            </p:cNvCxnSpPr>
            <p:nvPr/>
          </p:nvCxnSpPr>
          <p:spPr>
            <a:xfrm rot="5400000">
              <a:off x="3618881" y="3970607"/>
              <a:ext cx="373486" cy="1640751"/>
            </a:xfrm>
            <a:prstGeom prst="curvedConnector2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611120" y="4520765"/>
              <a:ext cx="101601" cy="977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50737" y="4002686"/>
              <a:ext cx="1252804" cy="373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f(</a:t>
              </a:r>
              <a:r>
                <a:rPr lang="en-US" sz="2400" dirty="0" err="1" smtClean="0"/>
                <a:t>S+j</a:t>
              </a:r>
              <a:r>
                <a:rPr lang="en-US" sz="2400" dirty="0" smtClean="0"/>
                <a:t>) – f(S)</a:t>
              </a:r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937913" y="4836991"/>
              <a:ext cx="1268380" cy="373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f(</a:t>
              </a:r>
              <a:r>
                <a:rPr lang="en-US" sz="2400" dirty="0" err="1"/>
                <a:t>T</a:t>
              </a:r>
              <a:r>
                <a:rPr lang="en-US" sz="2400" dirty="0" err="1" smtClean="0"/>
                <a:t>+j</a:t>
              </a:r>
              <a:r>
                <a:rPr lang="en-US" sz="2400" dirty="0" smtClean="0"/>
                <a:t>) – f(T)</a:t>
              </a:r>
              <a:endParaRPr lang="en-US" sz="2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06725" y="3880735"/>
                <a:ext cx="5643315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For all S, for all T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⊆ </m:t>
                    </m:r>
                  </m:oMath>
                </a14:m>
                <a:r>
                  <a:rPr lang="en-US" sz="3600" dirty="0" smtClean="0"/>
                  <a:t>S, </a:t>
                </a:r>
                <a:br>
                  <a:rPr lang="en-US" sz="3600" dirty="0" smtClean="0"/>
                </a:br>
                <a:r>
                  <a:rPr lang="en-US" sz="3600" dirty="0" smtClean="0"/>
                  <a:t>for all </a:t>
                </a:r>
                <a:r>
                  <a:rPr lang="en-US" sz="3600" dirty="0"/>
                  <a:t> </a:t>
                </a:r>
                <a:r>
                  <a:rPr lang="en-US" sz="3600" dirty="0" smtClean="0"/>
                  <a:t>j not in S:</a:t>
                </a:r>
              </a:p>
              <a:p>
                <a:r>
                  <a:rPr lang="en-US" sz="36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f(S + j) – f(S)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36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f(T + j) – f(T) </a:t>
                </a:r>
                <a:endParaRPr lang="en-US" sz="36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725" y="3880735"/>
                <a:ext cx="5643315" cy="1754326"/>
              </a:xfrm>
              <a:prstGeom prst="rect">
                <a:avLst/>
              </a:prstGeom>
              <a:blipFill rotWithShape="0">
                <a:blip r:embed="rId2"/>
                <a:stretch>
                  <a:fillRect l="-3348" t="-5575" b="-125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Content Placeholder 2"/>
          <p:cNvSpPr txBox="1">
            <a:spLocks/>
          </p:cNvSpPr>
          <p:nvPr/>
        </p:nvSpPr>
        <p:spPr>
          <a:xfrm>
            <a:off x="838200" y="6060792"/>
            <a:ext cx="10515600" cy="973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/>
              <a:t>f may or may not be </a:t>
            </a:r>
            <a:r>
              <a:rPr lang="en-US" sz="3600" b="1" dirty="0" smtClean="0"/>
              <a:t>monotone.</a:t>
            </a:r>
            <a:r>
              <a:rPr lang="en-US" sz="3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063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If S </a:t>
            </a:r>
            <a:r>
              <a:rPr lang="en-US" sz="6600" b="1" u="sng" dirty="0" smtClean="0"/>
              <a:t>is</a:t>
            </a:r>
            <a:r>
              <a:rPr lang="en-US" sz="6600" u="sng" dirty="0" smtClean="0"/>
              <a:t> a corral: Major Cycle</a:t>
            </a:r>
            <a:endParaRPr lang="en-US"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2382"/>
            <a:ext cx="7763934" cy="87807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   x = min norm point in </a:t>
            </a:r>
            <a:r>
              <a:rPr lang="en-US" sz="4400" b="1" dirty="0" err="1" smtClean="0"/>
              <a:t>aff</a:t>
            </a:r>
            <a:r>
              <a:rPr lang="en-US" sz="4400" dirty="0" smtClean="0"/>
              <a:t>(S).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5771" y="3028710"/>
                <a:ext cx="5341847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4400" dirty="0" smtClean="0"/>
                  <a:t>q = </a:t>
                </a:r>
                <a:r>
                  <a:rPr lang="en-US" sz="4400" dirty="0" err="1" smtClean="0"/>
                  <a:t>arg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min</a:t>
                </a:r>
                <a:r>
                  <a:rPr lang="en-US" sz="4400" baseline="-25000" dirty="0" err="1" smtClean="0"/>
                  <a:t>p</a:t>
                </a:r>
                <a:r>
                  <a:rPr lang="en-US" sz="4400" baseline="-25000" dirty="0" smtClean="0"/>
                  <a:t> in P</a:t>
                </a:r>
                <a:r>
                  <a:rPr lang="en-US" sz="4400" dirty="0" smtClean="0"/>
                  <a:t> (p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4400" dirty="0" smtClean="0"/>
                  <a:t>x)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71" y="3028710"/>
                <a:ext cx="5341847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4110" t="-16667" r="-3881" b="-37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/>
          <p:cNvGrpSpPr/>
          <p:nvPr/>
        </p:nvGrpSpPr>
        <p:grpSpPr>
          <a:xfrm>
            <a:off x="8365392" y="2295340"/>
            <a:ext cx="2988407" cy="2660851"/>
            <a:chOff x="8244037" y="1499431"/>
            <a:chExt cx="2988407" cy="2660851"/>
          </a:xfrm>
        </p:grpSpPr>
        <p:grpSp>
          <p:nvGrpSpPr>
            <p:cNvPr id="31" name="Group 30"/>
            <p:cNvGrpSpPr/>
            <p:nvPr/>
          </p:nvGrpSpPr>
          <p:grpSpPr>
            <a:xfrm>
              <a:off x="8244037" y="1499431"/>
              <a:ext cx="2988407" cy="2660851"/>
              <a:chOff x="7804488" y="1318364"/>
              <a:chExt cx="3443352" cy="3065929"/>
            </a:xfrm>
          </p:grpSpPr>
          <p:sp>
            <p:nvSpPr>
              <p:cNvPr id="33" name="Dodecagon 32"/>
              <p:cNvSpPr/>
              <p:nvPr/>
            </p:nvSpPr>
            <p:spPr>
              <a:xfrm rot="21353676">
                <a:off x="8295762" y="1318364"/>
                <a:ext cx="2952078" cy="3065929"/>
              </a:xfrm>
              <a:prstGeom prst="dodecagon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>
                <a:off x="8638592" y="1812956"/>
                <a:ext cx="2388120" cy="2158175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prstDash val="dash"/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/>
              <p:cNvSpPr/>
              <p:nvPr/>
            </p:nvSpPr>
            <p:spPr>
              <a:xfrm>
                <a:off x="10779569" y="3753112"/>
                <a:ext cx="247143" cy="242035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7804488" y="3971131"/>
                <a:ext cx="219365" cy="2193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9278459" y="2357952"/>
                <a:ext cx="258782" cy="257357"/>
              </a:xfrm>
              <a:prstGeom prst="ellipse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8860692" y="1844491"/>
              <a:ext cx="214490" cy="21005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869364" y="2935965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  <p:sp>
        <p:nvSpPr>
          <p:cNvPr id="39" name="Oval 38"/>
          <p:cNvSpPr/>
          <p:nvPr/>
        </p:nvSpPr>
        <p:spPr>
          <a:xfrm>
            <a:off x="9062696" y="4519907"/>
            <a:ext cx="214490" cy="2100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9111053" y="4606574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16893" y="5495683"/>
            <a:ext cx="66243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/>
              <a:t>Major cycle </a:t>
            </a:r>
            <a:r>
              <a:rPr lang="en-US" sz="4400" b="1" u="sng" dirty="0"/>
              <a:t>increments </a:t>
            </a:r>
            <a:r>
              <a:rPr lang="en-US" sz="4400" u="sng" dirty="0"/>
              <a:t>|S</a:t>
            </a:r>
            <a:r>
              <a:rPr lang="en-US" sz="4400" u="sng" dirty="0" smtClean="0"/>
              <a:t>|.</a:t>
            </a:r>
            <a:endParaRPr lang="en-US" sz="4400" u="sng" dirty="0"/>
          </a:p>
        </p:txBody>
      </p:sp>
      <p:sp>
        <p:nvSpPr>
          <p:cNvPr id="42" name="TextBox 41"/>
          <p:cNvSpPr txBox="1"/>
          <p:nvPr/>
        </p:nvSpPr>
        <p:spPr>
          <a:xfrm>
            <a:off x="835771" y="4240685"/>
            <a:ext cx="29225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/>
              <a:t>S = S + q. </a:t>
            </a:r>
            <a:br>
              <a:rPr lang="en-US" sz="4400" dirty="0" smtClean="0"/>
            </a:br>
            <a:endParaRPr lang="en-US" sz="4400" dirty="0" smtClean="0"/>
          </a:p>
        </p:txBody>
      </p:sp>
      <p:cxnSp>
        <p:nvCxnSpPr>
          <p:cNvPr id="20" name="Straight Arrow Connector 19"/>
          <p:cNvCxnSpPr>
            <a:endCxn id="37" idx="3"/>
          </p:cNvCxnSpPr>
          <p:nvPr/>
        </p:nvCxnSpPr>
        <p:spPr>
          <a:xfrm flipV="1">
            <a:off x="8527893" y="3388220"/>
            <a:ext cx="1149616" cy="1237278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779544" y="3240272"/>
            <a:ext cx="2405005" cy="239256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65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30" grpId="0"/>
      <p:bldP spid="39" grpId="0" animBg="1"/>
      <p:bldP spid="40" grpId="0"/>
      <p:bldP spid="11" grpId="0"/>
      <p:bldP spid="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933" y="2050646"/>
            <a:ext cx="8305053" cy="92163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   y = min-norm point in </a:t>
            </a:r>
            <a:r>
              <a:rPr lang="en-US" sz="4400" b="1" dirty="0" err="1" smtClean="0"/>
              <a:t>aff</a:t>
            </a:r>
            <a:r>
              <a:rPr lang="en-US" sz="4400" dirty="0" smtClean="0"/>
              <a:t>(S)</a:t>
            </a:r>
          </a:p>
        </p:txBody>
      </p:sp>
      <p:sp>
        <p:nvSpPr>
          <p:cNvPr id="33" name="Dodecagon 32"/>
          <p:cNvSpPr/>
          <p:nvPr/>
        </p:nvSpPr>
        <p:spPr>
          <a:xfrm rot="21353676">
            <a:off x="9291965" y="2138943"/>
            <a:ext cx="2562041" cy="2660851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11447604" y="4252006"/>
            <a:ext cx="214490" cy="2100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865599" y="4441220"/>
            <a:ext cx="190382" cy="190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36" idx="7"/>
            <a:endCxn id="37" idx="7"/>
          </p:cNvCxnSpPr>
          <p:nvPr/>
        </p:nvCxnSpPr>
        <p:spPr>
          <a:xfrm flipV="1">
            <a:off x="9028100" y="3073887"/>
            <a:ext cx="1308425" cy="1395214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9482254" y="2484003"/>
            <a:ext cx="214490" cy="2100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0369571" y="2779568"/>
            <a:ext cx="636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x</a:t>
            </a:r>
            <a:r>
              <a:rPr lang="en-US" sz="2800" baseline="-25000" dirty="0" err="1" smtClean="0"/>
              <a:t>old</a:t>
            </a:r>
            <a:endParaRPr lang="en-US" sz="2800" dirty="0"/>
          </a:p>
        </p:txBody>
      </p:sp>
      <p:sp>
        <p:nvSpPr>
          <p:cNvPr id="39" name="Oval 38"/>
          <p:cNvSpPr/>
          <p:nvPr/>
        </p:nvSpPr>
        <p:spPr>
          <a:xfrm>
            <a:off x="9562751" y="4364072"/>
            <a:ext cx="214490" cy="2100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32" idx="4"/>
            <a:endCxn id="39" idx="0"/>
          </p:cNvCxnSpPr>
          <p:nvPr/>
        </p:nvCxnSpPr>
        <p:spPr>
          <a:xfrm>
            <a:off x="9589499" y="2694060"/>
            <a:ext cx="80497" cy="167001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35" idx="2"/>
            <a:endCxn id="39" idx="6"/>
          </p:cNvCxnSpPr>
          <p:nvPr/>
        </p:nvCxnSpPr>
        <p:spPr>
          <a:xfrm flipH="1">
            <a:off x="9777241" y="4357035"/>
            <a:ext cx="1670363" cy="11206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2" idx="5"/>
            <a:endCxn id="35" idx="1"/>
          </p:cNvCxnSpPr>
          <p:nvPr/>
        </p:nvCxnSpPr>
        <p:spPr>
          <a:xfrm>
            <a:off x="9665333" y="2663298"/>
            <a:ext cx="1813682" cy="161947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10144825" y="3041178"/>
            <a:ext cx="224591" cy="22335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816435" y="4555516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y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304777" y="2973018"/>
            <a:ext cx="677172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 smtClean="0"/>
              <a:t>x = </a:t>
            </a:r>
            <a:r>
              <a:rPr lang="en-US" sz="4400" dirty="0" err="1" smtClean="0"/>
              <a:t>pt</a:t>
            </a:r>
            <a:r>
              <a:rPr lang="en-US" sz="4400" dirty="0" smtClean="0"/>
              <a:t> on [</a:t>
            </a:r>
            <a:r>
              <a:rPr lang="en-US" sz="4400" dirty="0" err="1" smtClean="0"/>
              <a:t>y,x</a:t>
            </a:r>
            <a:r>
              <a:rPr lang="en-US" sz="4400" baseline="-25000" dirty="0" err="1" smtClean="0"/>
              <a:t>old</a:t>
            </a:r>
            <a:r>
              <a:rPr lang="en-US" sz="4400" dirty="0" smtClean="0"/>
              <a:t>] ∩ </a:t>
            </a:r>
            <a:r>
              <a:rPr lang="en-US" sz="4400" b="1" dirty="0" err="1" smtClean="0"/>
              <a:t>conv</a:t>
            </a:r>
            <a:r>
              <a:rPr lang="en-US" sz="4400" dirty="0" smtClean="0"/>
              <a:t>(S) </a:t>
            </a:r>
            <a:br>
              <a:rPr lang="en-US" sz="4400" dirty="0" smtClean="0"/>
            </a:br>
            <a:r>
              <a:rPr lang="en-US" sz="4400" dirty="0" smtClean="0"/>
              <a:t>      closest to y</a:t>
            </a:r>
            <a:endParaRPr lang="en-US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9651731" y="3747400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905654" y="5776626"/>
            <a:ext cx="67910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/>
              <a:t>Minor cycle </a:t>
            </a:r>
            <a:r>
              <a:rPr lang="en-US" sz="4400" b="1" u="sng" dirty="0"/>
              <a:t>decrements </a:t>
            </a:r>
            <a:r>
              <a:rPr lang="en-US" sz="4400" u="sng" dirty="0"/>
              <a:t>|S</a:t>
            </a:r>
            <a:r>
              <a:rPr lang="en-US" sz="4400" u="sng" dirty="0" smtClean="0"/>
              <a:t>|.</a:t>
            </a:r>
            <a:endParaRPr lang="en-US" sz="4400" u="sng" dirty="0"/>
          </a:p>
        </p:txBody>
      </p:sp>
      <p:sp>
        <p:nvSpPr>
          <p:cNvPr id="20" name="Isosceles Triangle 19"/>
          <p:cNvSpPr/>
          <p:nvPr/>
        </p:nvSpPr>
        <p:spPr>
          <a:xfrm rot="13269591">
            <a:off x="8882799" y="3359043"/>
            <a:ext cx="2552260" cy="1279450"/>
          </a:xfrm>
          <a:prstGeom prst="triangle">
            <a:avLst>
              <a:gd name="adj" fmla="val 51397"/>
            </a:avLst>
          </a:prstGeom>
          <a:solidFill>
            <a:srgbClr val="00B05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9483651" y="3764047"/>
            <a:ext cx="224591" cy="22335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21365" y="4419080"/>
            <a:ext cx="830849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b="1" dirty="0" smtClean="0"/>
              <a:t>Remove</a:t>
            </a:r>
            <a:r>
              <a:rPr lang="en-US" sz="4400" dirty="0" smtClean="0"/>
              <a:t> </a:t>
            </a:r>
            <a:r>
              <a:rPr lang="en-US" sz="4400" i="1" dirty="0" smtClean="0"/>
              <a:t>irrelevant</a:t>
            </a:r>
            <a:r>
              <a:rPr lang="en-US" sz="4400" dirty="0" smtClean="0"/>
              <a:t> points from S.</a:t>
            </a:r>
            <a:br>
              <a:rPr lang="en-US" sz="4400" dirty="0" smtClean="0"/>
            </a:br>
            <a:endParaRPr lang="en-US" sz="4400" dirty="0" smtClean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u="sng" dirty="0" smtClean="0"/>
              <a:t>If S is </a:t>
            </a:r>
            <a:r>
              <a:rPr lang="en-US" sz="6600" b="1" u="sng" dirty="0" smtClean="0">
                <a:solidFill>
                  <a:srgbClr val="FF0000"/>
                </a:solidFill>
              </a:rPr>
              <a:t>not</a:t>
            </a:r>
            <a:r>
              <a:rPr lang="en-US" sz="6600" u="sng" dirty="0" smtClean="0"/>
              <a:t> a corral: Minor Cycle</a:t>
            </a:r>
            <a:endParaRPr lang="en-US" sz="6600" u="sng" dirty="0"/>
          </a:p>
        </p:txBody>
      </p:sp>
    </p:spTree>
    <p:extLst>
      <p:ext uri="{BB962C8B-B14F-4D97-AF65-F5344CB8AC3E}">
        <p14:creationId xmlns:p14="http://schemas.microsoft.com/office/powerpoint/2010/main" val="104994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3" grpId="0" animBg="1"/>
      <p:bldP spid="35" grpId="0" animBg="1"/>
      <p:bldP spid="35" grpId="1" animBg="1"/>
      <p:bldP spid="36" grpId="0" animBg="1"/>
      <p:bldP spid="32" grpId="0" animBg="1"/>
      <p:bldP spid="30" grpId="0"/>
      <p:bldP spid="39" grpId="0" animBg="1"/>
      <p:bldP spid="37" grpId="0" animBg="1"/>
      <p:bldP spid="41" grpId="0"/>
      <p:bldP spid="42" grpId="0"/>
      <p:bldP spid="18" grpId="0"/>
      <p:bldP spid="4" grpId="0"/>
      <p:bldP spid="20" grpId="0" animBg="1"/>
      <p:bldP spid="20" grpId="1" animBg="1"/>
      <p:bldP spid="17" grpId="0" animBg="1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 smtClean="0"/>
              <a:t>Summarizing Wolfe’s Algorithm</a:t>
            </a:r>
            <a:endParaRPr lang="en-US"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9802"/>
            <a:ext cx="11105444" cy="4351338"/>
          </a:xfrm>
        </p:spPr>
        <p:txBody>
          <a:bodyPr>
            <a:noAutofit/>
          </a:bodyPr>
          <a:lstStyle/>
          <a:p>
            <a:r>
              <a:rPr lang="en-US" sz="3600" dirty="0" smtClean="0"/>
              <a:t> State: (</a:t>
            </a:r>
            <a:r>
              <a:rPr lang="en-US" sz="3600" dirty="0" err="1" smtClean="0"/>
              <a:t>x,S</a:t>
            </a:r>
            <a:r>
              <a:rPr lang="en-US" sz="3600" dirty="0" smtClean="0"/>
              <a:t>).  x lies in </a:t>
            </a:r>
            <a:r>
              <a:rPr lang="en-US" sz="3600" b="1" dirty="0" err="1" smtClean="0"/>
              <a:t>conv</a:t>
            </a:r>
            <a:r>
              <a:rPr lang="en-US" sz="3600" dirty="0" smtClean="0"/>
              <a:t>(S).</a:t>
            </a:r>
          </a:p>
          <a:p>
            <a:r>
              <a:rPr lang="en-US" sz="3600" dirty="0" smtClean="0"/>
              <a:t> Each iteration is either a </a:t>
            </a:r>
            <a:r>
              <a:rPr lang="en-US" sz="3600" b="1" dirty="0" smtClean="0"/>
              <a:t>major</a:t>
            </a:r>
            <a:r>
              <a:rPr lang="en-US" sz="3600" dirty="0" smtClean="0"/>
              <a:t> or a </a:t>
            </a:r>
            <a:r>
              <a:rPr lang="en-US" sz="3600" b="1" dirty="0" smtClean="0"/>
              <a:t>minor </a:t>
            </a:r>
            <a:r>
              <a:rPr lang="en-US" sz="3600" dirty="0" smtClean="0"/>
              <a:t>cycle.</a:t>
            </a:r>
          </a:p>
          <a:p>
            <a:r>
              <a:rPr lang="en-US" sz="3600" dirty="0" smtClean="0"/>
              <a:t> Linear Programming and Matrix Inversion.</a:t>
            </a:r>
            <a:endParaRPr lang="en-US" sz="3600" dirty="0"/>
          </a:p>
          <a:p>
            <a:r>
              <a:rPr lang="en-US" sz="3600" b="1" dirty="0" smtClean="0"/>
              <a:t> Major</a:t>
            </a:r>
            <a:r>
              <a:rPr lang="en-US" sz="3600" dirty="0" smtClean="0"/>
              <a:t> cycles increment and </a:t>
            </a:r>
            <a:r>
              <a:rPr lang="en-US" sz="3600" b="1" dirty="0"/>
              <a:t>m</a:t>
            </a:r>
            <a:r>
              <a:rPr lang="en-US" sz="3600" b="1" dirty="0" smtClean="0"/>
              <a:t>inor </a:t>
            </a:r>
            <a:r>
              <a:rPr lang="en-US" sz="3600" dirty="0" smtClean="0"/>
              <a:t>cycles decrement |S|.</a:t>
            </a:r>
            <a:endParaRPr lang="en-US" sz="3600" b="1" dirty="0"/>
          </a:p>
          <a:p>
            <a:r>
              <a:rPr lang="en-US" sz="3600" dirty="0" smtClean="0"/>
              <a:t>In &lt; </a:t>
            </a:r>
            <a:r>
              <a:rPr lang="en-US" sz="3600" b="1" dirty="0" smtClean="0"/>
              <a:t>n</a:t>
            </a:r>
            <a:r>
              <a:rPr lang="en-US" sz="3600" dirty="0" smtClean="0"/>
              <a:t> minor cycles, we get a major cycle, and vice versa.</a:t>
            </a:r>
            <a:endParaRPr lang="en-US" sz="3600" dirty="0"/>
          </a:p>
          <a:p>
            <a:r>
              <a:rPr lang="en-US" sz="3600" dirty="0" smtClean="0"/>
              <a:t>Norm strictly decreases. Corrals can’t repeat. </a:t>
            </a:r>
            <a:br>
              <a:rPr lang="en-US" sz="3600" dirty="0" smtClean="0"/>
            </a:br>
            <a:r>
              <a:rPr lang="en-US" sz="3600" dirty="0" smtClean="0"/>
              <a:t>Finite termination.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4477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u="sng" dirty="0" smtClean="0"/>
              <a:t>Our Theorem</a:t>
            </a:r>
            <a:endParaRPr lang="en-US" sz="72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751114" y="1594349"/>
            <a:ext cx="108876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For any polytope P, for any </a:t>
            </a:r>
            <a:r>
              <a:rPr lang="el-GR" sz="4400" dirty="0" smtClean="0">
                <a:latin typeface="Calibri" panose="020F0502020204030204" pitchFamily="34" charset="0"/>
              </a:rPr>
              <a:t>ε</a:t>
            </a:r>
            <a:r>
              <a:rPr lang="en-US" sz="4400" dirty="0" smtClean="0">
                <a:latin typeface="Calibri" panose="020F0502020204030204" pitchFamily="34" charset="0"/>
              </a:rPr>
              <a:t> &gt; 0,</a:t>
            </a:r>
            <a:r>
              <a:rPr lang="el-GR" sz="4400" dirty="0" smtClean="0">
                <a:latin typeface="Calibri" panose="020F0502020204030204" pitchFamily="34" charset="0"/>
              </a:rPr>
              <a:t> </a:t>
            </a:r>
            <a:r>
              <a:rPr lang="en-US" sz="4400" dirty="0" smtClean="0">
                <a:latin typeface="Calibri" panose="020F0502020204030204" pitchFamily="34" charset="0"/>
              </a:rPr>
              <a:t>in </a:t>
            </a:r>
            <a:r>
              <a:rPr lang="en-US" sz="4400" dirty="0" smtClean="0">
                <a:solidFill>
                  <a:srgbClr val="FF0000"/>
                </a:solidFill>
              </a:rPr>
              <a:t>O(nD</a:t>
            </a:r>
            <a:r>
              <a:rPr lang="en-US" sz="4400" baseline="30000" dirty="0" smtClean="0">
                <a:solidFill>
                  <a:srgbClr val="FF0000"/>
                </a:solidFill>
              </a:rPr>
              <a:t>2</a:t>
            </a:r>
            <a:r>
              <a:rPr lang="en-US" sz="4400" dirty="0" smtClean="0">
                <a:solidFill>
                  <a:srgbClr val="FF0000"/>
                </a:solidFill>
              </a:rPr>
              <a:t>/</a:t>
            </a:r>
            <a:r>
              <a:rPr lang="el-GR" sz="4400" dirty="0">
                <a:solidFill>
                  <a:srgbClr val="FF0000"/>
                </a:solidFill>
                <a:latin typeface="Calibri" panose="020F0502020204030204" pitchFamily="34" charset="0"/>
              </a:rPr>
              <a:t> ε</a:t>
            </a:r>
            <a:r>
              <a:rPr lang="en-US" sz="4400" baseline="30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US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) </a:t>
            </a:r>
            <a:r>
              <a:rPr lang="en-US" sz="4400" dirty="0" smtClean="0">
                <a:latin typeface="Calibri" panose="020F0502020204030204" pitchFamily="34" charset="0"/>
              </a:rPr>
              <a:t>iterations Wolfe’s algorithm returns a point x such that </a:t>
            </a:r>
            <a:r>
              <a:rPr lang="en-US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||x – x</a:t>
            </a:r>
            <a:r>
              <a:rPr lang="en-US" sz="4400" baseline="30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*</a:t>
            </a:r>
            <a:r>
              <a:rPr lang="en-US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||  </a:t>
            </a:r>
            <a:r>
              <a:rPr lang="en-US" sz="4400" dirty="0" smtClean="0">
                <a:solidFill>
                  <a:srgbClr val="FF0000"/>
                </a:solidFill>
              </a:rPr>
              <a:t>≤  </a:t>
            </a:r>
            <a:r>
              <a:rPr lang="el-GR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ε</a:t>
            </a:r>
            <a:r>
              <a:rPr lang="en-US" sz="4400" dirty="0">
                <a:latin typeface="Calibri" panose="020F0502020204030204" pitchFamily="34" charset="0"/>
              </a:rPr>
              <a:t> </a:t>
            </a:r>
            <a:r>
              <a:rPr lang="en-US" sz="4400" dirty="0" smtClean="0">
                <a:latin typeface="Calibri" panose="020F0502020204030204" pitchFamily="34" charset="0"/>
              </a:rPr>
              <a:t>where D is the diameter of P.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751114" y="5004290"/>
            <a:ext cx="108876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For SFM, the base polytope has diameter </a:t>
            </a:r>
            <a:br>
              <a:rPr lang="en-US" sz="4400" dirty="0" smtClean="0"/>
            </a:br>
            <a:r>
              <a:rPr lang="en-US" sz="4400" dirty="0" smtClean="0"/>
              <a:t>D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 </a:t>
            </a:r>
            <a:r>
              <a:rPr lang="en-US" sz="4400" dirty="0"/>
              <a:t>&lt;</a:t>
            </a:r>
            <a:r>
              <a:rPr lang="en-US" sz="4400" dirty="0" smtClean="0"/>
              <a:t> nF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3595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Outline of the Proof</a:t>
            </a:r>
            <a:endParaRPr lang="en-US"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" y="1802765"/>
            <a:ext cx="11140440" cy="4351338"/>
          </a:xfrm>
        </p:spPr>
        <p:txBody>
          <a:bodyPr>
            <a:no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/>
              <a:t>Significant </a:t>
            </a:r>
            <a:r>
              <a:rPr lang="en-US" sz="4000" dirty="0" smtClean="0"/>
              <a:t>norm decrease when far from optimum.</a:t>
            </a:r>
          </a:p>
          <a:p>
            <a:endParaRPr lang="en-US" sz="4000" dirty="0"/>
          </a:p>
          <a:p>
            <a:r>
              <a:rPr lang="en-US" sz="4000" dirty="0" smtClean="0"/>
              <a:t> Will argue this for two </a:t>
            </a:r>
            <a:r>
              <a:rPr lang="en-US" sz="4000" b="1" dirty="0" smtClean="0"/>
              <a:t>major </a:t>
            </a:r>
            <a:r>
              <a:rPr lang="en-US" sz="4000" dirty="0" smtClean="0"/>
              <a:t>cycles with </a:t>
            </a:r>
            <a:r>
              <a:rPr lang="en-US" sz="4000" b="1" dirty="0" smtClean="0"/>
              <a:t>at most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 one </a:t>
            </a:r>
            <a:r>
              <a:rPr lang="en-US" sz="4000" b="1" dirty="0" smtClean="0"/>
              <a:t>minor </a:t>
            </a:r>
            <a:r>
              <a:rPr lang="en-US" sz="4000" dirty="0" smtClean="0"/>
              <a:t>cycle in between.</a:t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2675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498" y="3528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/>
              <a:t>Two Major Cycles in a Row</a:t>
            </a:r>
            <a:endParaRPr lang="en-US" sz="6000" b="1" u="sng" dirty="0"/>
          </a:p>
        </p:txBody>
      </p:sp>
      <p:sp>
        <p:nvSpPr>
          <p:cNvPr id="20" name="Dodecagon 19"/>
          <p:cNvSpPr/>
          <p:nvPr/>
        </p:nvSpPr>
        <p:spPr>
          <a:xfrm rot="21353676">
            <a:off x="2353528" y="2003288"/>
            <a:ext cx="2318990" cy="1950684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385786" y="3428590"/>
            <a:ext cx="204308" cy="2000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354312" y="4139764"/>
            <a:ext cx="181345" cy="1813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385786" y="3428590"/>
            <a:ext cx="213930" cy="212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269156" y="3160222"/>
            <a:ext cx="204308" cy="20008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562249" y="3166980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823027" y="2746317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q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cxnSp>
        <p:nvCxnSpPr>
          <p:cNvPr id="33" name="Straight Arrow Connector 32"/>
          <p:cNvCxnSpPr>
            <a:stCxn id="23" idx="6"/>
            <a:endCxn id="24" idx="2"/>
          </p:cNvCxnSpPr>
          <p:nvPr/>
        </p:nvCxnSpPr>
        <p:spPr>
          <a:xfrm flipV="1">
            <a:off x="2535657" y="3534966"/>
            <a:ext cx="1850129" cy="69547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920467" y="2122943"/>
            <a:ext cx="1014231" cy="2439506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odecagon 53"/>
          <p:cNvSpPr/>
          <p:nvPr/>
        </p:nvSpPr>
        <p:spPr>
          <a:xfrm rot="21353676">
            <a:off x="7328286" y="1890761"/>
            <a:ext cx="2318990" cy="1950684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9360544" y="3316063"/>
            <a:ext cx="204308" cy="2000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329070" y="4027237"/>
            <a:ext cx="181345" cy="1813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236394" y="3038639"/>
            <a:ext cx="204308" cy="20008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9589361" y="3026116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60" name="TextBox 59"/>
          <p:cNvSpPr txBox="1"/>
          <p:nvPr/>
        </p:nvSpPr>
        <p:spPr>
          <a:xfrm>
            <a:off x="6721670" y="2964753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q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cxnSp>
        <p:nvCxnSpPr>
          <p:cNvPr id="61" name="Straight Arrow Connector 60"/>
          <p:cNvCxnSpPr>
            <a:stCxn id="56" idx="6"/>
          </p:cNvCxnSpPr>
          <p:nvPr/>
        </p:nvCxnSpPr>
        <p:spPr>
          <a:xfrm flipV="1">
            <a:off x="7510415" y="3422439"/>
            <a:ext cx="1850129" cy="69547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6994187" y="3084052"/>
            <a:ext cx="2737106" cy="377950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641666" y="3056238"/>
            <a:ext cx="213930" cy="212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>
            <a:stCxn id="56" idx="7"/>
            <a:endCxn id="67" idx="3"/>
          </p:cNvCxnSpPr>
          <p:nvPr/>
        </p:nvCxnSpPr>
        <p:spPr>
          <a:xfrm flipV="1">
            <a:off x="7483858" y="3237833"/>
            <a:ext cx="189137" cy="81596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ight Brace 35"/>
          <p:cNvSpPr/>
          <p:nvPr/>
        </p:nvSpPr>
        <p:spPr>
          <a:xfrm rot="16810270">
            <a:off x="8602333" y="2322872"/>
            <a:ext cx="142333" cy="1457108"/>
          </a:xfrm>
          <a:prstGeom prst="rightBrace">
            <a:avLst>
              <a:gd name="adj1" fmla="val 8333"/>
              <a:gd name="adj2" fmla="val 5202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262071" y="2326968"/>
            <a:ext cx="1006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Drop</a:t>
            </a:r>
            <a:endParaRPr lang="en-US" sz="3200" dirty="0"/>
          </a:p>
        </p:txBody>
      </p:sp>
      <p:sp>
        <p:nvSpPr>
          <p:cNvPr id="72" name="TextBox 71"/>
          <p:cNvSpPr txBox="1"/>
          <p:nvPr/>
        </p:nvSpPr>
        <p:spPr>
          <a:xfrm>
            <a:off x="7490098" y="2525179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2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80723" y="4604381"/>
                <a:ext cx="3728521" cy="8770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arg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lim>
                          </m:limLow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fName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723" y="4604381"/>
                <a:ext cx="3728521" cy="8770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1620" y="5481416"/>
                <a:ext cx="4653390" cy="12378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If x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is “far away”, then</a:t>
                </a:r>
                <a:br>
                  <a:rPr lang="en-US" sz="320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/>
                  <a:t> is “large”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20" y="5481416"/>
                <a:ext cx="4653390" cy="1237839"/>
              </a:xfrm>
              <a:prstGeom prst="rect">
                <a:avLst/>
              </a:prstGeom>
              <a:blipFill rotWithShape="0">
                <a:blip r:embed="rId3"/>
                <a:stretch>
                  <a:fillRect l="-3408" t="-6404" r="-393"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34852" y="4763634"/>
                <a:ext cx="3504164" cy="1690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Drop =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sz="3200" b="0" dirty="0" smtClean="0"/>
              </a:p>
              <a:p>
                <a:r>
                  <a:rPr lang="en-US" sz="3200" dirty="0" smtClean="0"/>
                  <a:t>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2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4852" y="4763634"/>
                <a:ext cx="3504164" cy="1690847"/>
              </a:xfrm>
              <a:prstGeom prst="rect">
                <a:avLst/>
              </a:prstGeom>
              <a:blipFill rotWithShape="0">
                <a:blip r:embed="rId4"/>
                <a:stretch>
                  <a:fillRect l="-4348" b="-5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V="1">
            <a:off x="5024235" y="6117771"/>
            <a:ext cx="3455736" cy="3265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74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2" grpId="1" animBg="1"/>
      <p:bldP spid="23" grpId="0" animBg="1"/>
      <p:bldP spid="24" grpId="0" animBg="1"/>
      <p:bldP spid="19" grpId="0" animBg="1"/>
      <p:bldP spid="17" grpId="0"/>
      <p:bldP spid="26" grpId="0"/>
      <p:bldP spid="54" grpId="0" animBg="1"/>
      <p:bldP spid="55" grpId="0" animBg="1"/>
      <p:bldP spid="56" grpId="0" animBg="1"/>
      <p:bldP spid="58" grpId="0" animBg="1"/>
      <p:bldP spid="59" grpId="0"/>
      <p:bldP spid="60" grpId="0"/>
      <p:bldP spid="67" grpId="0" animBg="1"/>
      <p:bldP spid="36" grpId="0" animBg="1"/>
      <p:bldP spid="37" grpId="0"/>
      <p:bldP spid="72" grpId="0"/>
      <p:bldP spid="3" grpId="0"/>
      <p:bldP spid="4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Arrow Connector 45"/>
          <p:cNvCxnSpPr/>
          <p:nvPr/>
        </p:nvCxnSpPr>
        <p:spPr>
          <a:xfrm flipH="1" flipV="1">
            <a:off x="4046383" y="3004397"/>
            <a:ext cx="2744322" cy="1853283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 smtClean="0"/>
              <a:t>Major-minor-Major</a:t>
            </a:r>
            <a:endParaRPr lang="en-US" sz="6000" b="1" u="sng" dirty="0"/>
          </a:p>
        </p:txBody>
      </p:sp>
      <p:grpSp>
        <p:nvGrpSpPr>
          <p:cNvPr id="45" name="Group 44"/>
          <p:cNvGrpSpPr/>
          <p:nvPr/>
        </p:nvGrpSpPr>
        <p:grpSpPr>
          <a:xfrm>
            <a:off x="990721" y="1690688"/>
            <a:ext cx="2587062" cy="2528270"/>
            <a:chOff x="990720" y="1690688"/>
            <a:chExt cx="3211427" cy="3138446"/>
          </a:xfrm>
        </p:grpSpPr>
        <p:grpSp>
          <p:nvGrpSpPr>
            <p:cNvPr id="20" name="Group 19"/>
            <p:cNvGrpSpPr/>
            <p:nvPr/>
          </p:nvGrpSpPr>
          <p:grpSpPr>
            <a:xfrm>
              <a:off x="990720" y="1690688"/>
              <a:ext cx="3211427" cy="3138446"/>
              <a:chOff x="7519534" y="1321922"/>
              <a:chExt cx="3884730" cy="3796446"/>
            </a:xfrm>
          </p:grpSpPr>
          <p:sp>
            <p:nvSpPr>
              <p:cNvPr id="22" name="Dodecagon 21"/>
              <p:cNvSpPr/>
              <p:nvPr/>
            </p:nvSpPr>
            <p:spPr>
              <a:xfrm rot="21353676">
                <a:off x="8196488" y="1321922"/>
                <a:ext cx="3076744" cy="3770792"/>
              </a:xfrm>
              <a:prstGeom prst="dodecagon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Arrow Connector 22"/>
              <p:cNvCxnSpPr>
                <a:stCxn id="21" idx="1"/>
                <a:endCxn id="24" idx="5"/>
              </p:cNvCxnSpPr>
              <p:nvPr/>
            </p:nvCxnSpPr>
            <p:spPr>
              <a:xfrm>
                <a:off x="8416324" y="1859813"/>
                <a:ext cx="2951747" cy="1880163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23"/>
              <p:cNvSpPr/>
              <p:nvPr/>
            </p:nvSpPr>
            <p:spPr>
              <a:xfrm>
                <a:off x="11157121" y="3533387"/>
                <a:ext cx="247143" cy="24203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519534" y="4899005"/>
                <a:ext cx="219366" cy="2193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9124439" y="2298976"/>
                <a:ext cx="258782" cy="257357"/>
              </a:xfrm>
              <a:prstGeom prst="ellipse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Arrow Connector 26"/>
              <p:cNvCxnSpPr>
                <a:stCxn id="25" idx="7"/>
                <a:endCxn id="26" idx="3"/>
              </p:cNvCxnSpPr>
              <p:nvPr/>
            </p:nvCxnSpPr>
            <p:spPr>
              <a:xfrm flipV="1">
                <a:off x="7706775" y="2518644"/>
                <a:ext cx="1455562" cy="241248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Oval 20"/>
            <p:cNvSpPr/>
            <p:nvPr/>
          </p:nvSpPr>
          <p:spPr>
            <a:xfrm>
              <a:off x="1702157" y="2106050"/>
              <a:ext cx="204308" cy="20008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255957" y="2072272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51" name="Dodecagon 50"/>
          <p:cNvSpPr/>
          <p:nvPr/>
        </p:nvSpPr>
        <p:spPr>
          <a:xfrm rot="21353676">
            <a:off x="5096090" y="1665092"/>
            <a:ext cx="2048978" cy="2511186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48" idx="1"/>
            <a:endCxn id="53" idx="5"/>
          </p:cNvCxnSpPr>
          <p:nvPr/>
        </p:nvCxnSpPr>
        <p:spPr>
          <a:xfrm>
            <a:off x="5242491" y="2023304"/>
            <a:ext cx="1965736" cy="1252108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7067743" y="3137833"/>
            <a:ext cx="164587" cy="16118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645268" y="4047276"/>
            <a:ext cx="146088" cy="1460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714065" y="2315768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>
            <a:stCxn id="54" idx="7"/>
            <a:endCxn id="55" idx="3"/>
          </p:cNvCxnSpPr>
          <p:nvPr/>
        </p:nvCxnSpPr>
        <p:spPr>
          <a:xfrm flipV="1">
            <a:off x="4769962" y="2462057"/>
            <a:ext cx="969341" cy="1606612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5218388" y="1999699"/>
            <a:ext cx="164586" cy="1611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809269" y="4112731"/>
            <a:ext cx="178600" cy="1749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48" idx="4"/>
            <a:endCxn id="49" idx="0"/>
          </p:cNvCxnSpPr>
          <p:nvPr/>
        </p:nvCxnSpPr>
        <p:spPr>
          <a:xfrm>
            <a:off x="5300681" y="2160885"/>
            <a:ext cx="597889" cy="195184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3" idx="2"/>
            <a:endCxn id="49" idx="7"/>
          </p:cNvCxnSpPr>
          <p:nvPr/>
        </p:nvCxnSpPr>
        <p:spPr>
          <a:xfrm flipH="1">
            <a:off x="5961713" y="3218425"/>
            <a:ext cx="1106031" cy="91992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5414378" y="2739888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5336177" y="3842673"/>
            <a:ext cx="465291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5842386" y="2000677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82" name="TextBox 81"/>
          <p:cNvSpPr txBox="1"/>
          <p:nvPr/>
        </p:nvSpPr>
        <p:spPr>
          <a:xfrm>
            <a:off x="5500547" y="2706803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968955" y="4537313"/>
            <a:ext cx="74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23608" y="4838827"/>
                <a:ext cx="3282822" cy="7789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arg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lim>
                          </m:limLow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fName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608" y="4838827"/>
                <a:ext cx="3282822" cy="7789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136809" y="5719142"/>
            <a:ext cx="9531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aff</a:t>
            </a:r>
            <a:r>
              <a:rPr lang="en-US" sz="2800" dirty="0" smtClean="0"/>
              <a:t>(S + 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 is the whole 2D plane. Origin is itself closest-to-origin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1015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51" grpId="0" animBg="1"/>
      <p:bldP spid="53" grpId="0" animBg="1"/>
      <p:bldP spid="53" grpId="1" animBg="1"/>
      <p:bldP spid="54" grpId="0" animBg="1"/>
      <p:bldP spid="55" grpId="0" animBg="1"/>
      <p:bldP spid="48" grpId="0" animBg="1"/>
      <p:bldP spid="49" grpId="0" animBg="1"/>
      <p:bldP spid="72" grpId="0" animBg="1"/>
      <p:bldP spid="79" grpId="0"/>
      <p:bldP spid="80" grpId="0"/>
      <p:bldP spid="82" grpId="0"/>
      <p:bldP spid="5" grpId="0"/>
      <p:bldP spid="47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 smtClean="0"/>
              <a:t>Major-minor-Major</a:t>
            </a:r>
            <a:endParaRPr lang="en-US" sz="6000" b="1" u="sng" dirty="0"/>
          </a:p>
        </p:txBody>
      </p:sp>
      <p:grpSp>
        <p:nvGrpSpPr>
          <p:cNvPr id="45" name="Group 44"/>
          <p:cNvGrpSpPr/>
          <p:nvPr/>
        </p:nvGrpSpPr>
        <p:grpSpPr>
          <a:xfrm>
            <a:off x="990721" y="1690688"/>
            <a:ext cx="2587062" cy="2528270"/>
            <a:chOff x="990720" y="1690688"/>
            <a:chExt cx="3211427" cy="3138446"/>
          </a:xfrm>
        </p:grpSpPr>
        <p:grpSp>
          <p:nvGrpSpPr>
            <p:cNvPr id="20" name="Group 19"/>
            <p:cNvGrpSpPr/>
            <p:nvPr/>
          </p:nvGrpSpPr>
          <p:grpSpPr>
            <a:xfrm>
              <a:off x="990720" y="1690688"/>
              <a:ext cx="3211427" cy="3138446"/>
              <a:chOff x="7519534" y="1321922"/>
              <a:chExt cx="3884730" cy="3796446"/>
            </a:xfrm>
          </p:grpSpPr>
          <p:sp>
            <p:nvSpPr>
              <p:cNvPr id="22" name="Dodecagon 21"/>
              <p:cNvSpPr/>
              <p:nvPr/>
            </p:nvSpPr>
            <p:spPr>
              <a:xfrm rot="21353676">
                <a:off x="8196488" y="1321922"/>
                <a:ext cx="3076744" cy="3770792"/>
              </a:xfrm>
              <a:prstGeom prst="dodecagon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Arrow Connector 22"/>
              <p:cNvCxnSpPr>
                <a:stCxn id="21" idx="1"/>
                <a:endCxn id="24" idx="5"/>
              </p:cNvCxnSpPr>
              <p:nvPr/>
            </p:nvCxnSpPr>
            <p:spPr>
              <a:xfrm>
                <a:off x="8416324" y="1859813"/>
                <a:ext cx="2951747" cy="1880163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23"/>
              <p:cNvSpPr/>
              <p:nvPr/>
            </p:nvSpPr>
            <p:spPr>
              <a:xfrm>
                <a:off x="11157121" y="3533387"/>
                <a:ext cx="247143" cy="24203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519534" y="4899005"/>
                <a:ext cx="219366" cy="219363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9124439" y="2298976"/>
                <a:ext cx="258782" cy="257357"/>
              </a:xfrm>
              <a:prstGeom prst="ellipse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Arrow Connector 26"/>
              <p:cNvCxnSpPr>
                <a:stCxn id="25" idx="7"/>
                <a:endCxn id="26" idx="3"/>
              </p:cNvCxnSpPr>
              <p:nvPr/>
            </p:nvCxnSpPr>
            <p:spPr>
              <a:xfrm flipV="1">
                <a:off x="7706775" y="2518644"/>
                <a:ext cx="1455562" cy="241248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Oval 20"/>
            <p:cNvSpPr/>
            <p:nvPr/>
          </p:nvSpPr>
          <p:spPr>
            <a:xfrm>
              <a:off x="1702157" y="2106050"/>
              <a:ext cx="204308" cy="20008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255957" y="2072272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51" name="Dodecagon 50"/>
          <p:cNvSpPr/>
          <p:nvPr/>
        </p:nvSpPr>
        <p:spPr>
          <a:xfrm rot="21353676">
            <a:off x="5096090" y="1665092"/>
            <a:ext cx="2048978" cy="2511186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4645268" y="4047276"/>
            <a:ext cx="146088" cy="1460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714065" y="2315768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>
            <a:stCxn id="54" idx="7"/>
            <a:endCxn id="55" idx="3"/>
          </p:cNvCxnSpPr>
          <p:nvPr/>
        </p:nvCxnSpPr>
        <p:spPr>
          <a:xfrm flipV="1">
            <a:off x="4769962" y="2462057"/>
            <a:ext cx="969341" cy="1606612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5218388" y="1999699"/>
            <a:ext cx="164586" cy="1611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809269" y="4112731"/>
            <a:ext cx="178600" cy="1749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48" idx="4"/>
            <a:endCxn id="49" idx="0"/>
          </p:cNvCxnSpPr>
          <p:nvPr/>
        </p:nvCxnSpPr>
        <p:spPr>
          <a:xfrm>
            <a:off x="5300681" y="2160885"/>
            <a:ext cx="597889" cy="195184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5414378" y="2739888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5336177" y="3842673"/>
            <a:ext cx="465291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5842386" y="2000677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82" name="TextBox 81"/>
          <p:cNvSpPr txBox="1"/>
          <p:nvPr/>
        </p:nvSpPr>
        <p:spPr>
          <a:xfrm>
            <a:off x="5500547" y="2706803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85" name="TextBox 84"/>
          <p:cNvSpPr txBox="1"/>
          <p:nvPr/>
        </p:nvSpPr>
        <p:spPr>
          <a:xfrm>
            <a:off x="245422" y="5103461"/>
            <a:ext cx="12462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Either x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“far away” from x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 implying ||x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||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- ||x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||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is large.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9210" y="5836551"/>
            <a:ext cx="12462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Or, x</a:t>
            </a:r>
            <a:r>
              <a:rPr lang="en-US" sz="3600" baseline="-25000" dirty="0"/>
              <a:t>2</a:t>
            </a:r>
            <a:r>
              <a:rPr lang="en-US" sz="3600" dirty="0" smtClean="0"/>
              <a:t> “behaves like” x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, and ||x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||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- ||x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||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is large.</a:t>
            </a:r>
          </a:p>
        </p:txBody>
      </p:sp>
      <p:sp>
        <p:nvSpPr>
          <p:cNvPr id="62" name="Dodecagon 61"/>
          <p:cNvSpPr/>
          <p:nvPr/>
        </p:nvSpPr>
        <p:spPr>
          <a:xfrm rot="21353676">
            <a:off x="8905428" y="1756041"/>
            <a:ext cx="2048978" cy="2511186"/>
          </a:xfrm>
          <a:prstGeom prst="dodec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64"/>
          <p:cNvSpPr/>
          <p:nvPr/>
        </p:nvSpPr>
        <p:spPr>
          <a:xfrm>
            <a:off x="8454606" y="4138225"/>
            <a:ext cx="146088" cy="1460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9523403" y="2406717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>
            <a:stCxn id="65" idx="7"/>
            <a:endCxn id="66" idx="3"/>
          </p:cNvCxnSpPr>
          <p:nvPr/>
        </p:nvCxnSpPr>
        <p:spPr>
          <a:xfrm flipV="1">
            <a:off x="8579300" y="2553006"/>
            <a:ext cx="969341" cy="1606612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9027725" y="2090648"/>
            <a:ext cx="164586" cy="1611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9618606" y="4203680"/>
            <a:ext cx="178599" cy="17490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59" idx="4"/>
            <a:endCxn id="60" idx="0"/>
          </p:cNvCxnSpPr>
          <p:nvPr/>
        </p:nvCxnSpPr>
        <p:spPr>
          <a:xfrm>
            <a:off x="9110018" y="2251834"/>
            <a:ext cx="597889" cy="195184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9234187" y="2826135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>
            <a:stCxn id="65" idx="6"/>
          </p:cNvCxnSpPr>
          <p:nvPr/>
        </p:nvCxnSpPr>
        <p:spPr>
          <a:xfrm flipV="1">
            <a:off x="8600693" y="3973880"/>
            <a:ext cx="1024671" cy="237388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9543370" y="3881093"/>
            <a:ext cx="172338" cy="17138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9630989" y="2086933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83" name="TextBox 82"/>
          <p:cNvSpPr txBox="1"/>
          <p:nvPr/>
        </p:nvSpPr>
        <p:spPr>
          <a:xfrm>
            <a:off x="9353817" y="2732433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84" name="TextBox 83"/>
          <p:cNvSpPr txBox="1"/>
          <p:nvPr/>
        </p:nvSpPr>
        <p:spPr>
          <a:xfrm>
            <a:off x="9646757" y="3670398"/>
            <a:ext cx="433690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x</a:t>
            </a:r>
            <a:r>
              <a:rPr lang="en-US" sz="2800" baseline="-25000" dirty="0" smtClean="0"/>
              <a:t>3</a:t>
            </a:r>
            <a:endParaRPr lang="en-US" sz="2800" dirty="0"/>
          </a:p>
        </p:txBody>
      </p:sp>
      <p:sp>
        <p:nvSpPr>
          <p:cNvPr id="87" name="TextBox 86"/>
          <p:cNvSpPr txBox="1"/>
          <p:nvPr/>
        </p:nvSpPr>
        <p:spPr>
          <a:xfrm>
            <a:off x="9193591" y="4006637"/>
            <a:ext cx="465291" cy="491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968955" y="4537313"/>
            <a:ext cx="74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Corral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9473340" y="4546963"/>
            <a:ext cx="748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8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62" grpId="0" animBg="1"/>
      <p:bldP spid="65" grpId="0" animBg="1"/>
      <p:bldP spid="66" grpId="0" animBg="1"/>
      <p:bldP spid="59" grpId="0" animBg="1"/>
      <p:bldP spid="60" grpId="0" animBg="1"/>
      <p:bldP spid="73" grpId="0" animBg="1"/>
      <p:bldP spid="77" grpId="0" animBg="1"/>
      <p:bldP spid="81" grpId="0"/>
      <p:bldP spid="83" grpId="0"/>
      <p:bldP spid="84" grpId="0"/>
      <p:bldP spid="87" grpId="0"/>
      <p:bldP spid="6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Outline of the Proof</a:t>
            </a:r>
            <a:endParaRPr lang="en-US"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" y="1802765"/>
            <a:ext cx="11140440" cy="4351338"/>
          </a:xfrm>
        </p:spPr>
        <p:txBody>
          <a:bodyPr>
            <a:no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/>
              <a:t>Significant </a:t>
            </a:r>
            <a:r>
              <a:rPr lang="en-US" sz="4000" dirty="0" smtClean="0"/>
              <a:t>norm decrease when far from optimum.</a:t>
            </a:r>
          </a:p>
          <a:p>
            <a:endParaRPr lang="en-US" sz="4000" dirty="0"/>
          </a:p>
          <a:p>
            <a:r>
              <a:rPr lang="en-US" sz="4000" dirty="0" smtClean="0"/>
              <a:t> Will argue this for two </a:t>
            </a:r>
            <a:r>
              <a:rPr lang="en-US" sz="4000" b="1" dirty="0" smtClean="0"/>
              <a:t>major </a:t>
            </a:r>
            <a:r>
              <a:rPr lang="en-US" sz="4000" dirty="0" smtClean="0"/>
              <a:t>cycles with </a:t>
            </a:r>
            <a:r>
              <a:rPr lang="en-US" sz="4000" b="1" dirty="0" smtClean="0"/>
              <a:t>at most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 one </a:t>
            </a:r>
            <a:r>
              <a:rPr lang="en-US" sz="4000" b="1" dirty="0" smtClean="0"/>
              <a:t>minor </a:t>
            </a:r>
            <a:r>
              <a:rPr lang="en-US" sz="4000" dirty="0" smtClean="0"/>
              <a:t>cycle in between.</a:t>
            </a:r>
            <a:br>
              <a:rPr lang="en-US" sz="4000" dirty="0" smtClean="0"/>
            </a:br>
            <a:endParaRPr lang="en-US" sz="4000" dirty="0"/>
          </a:p>
          <a:p>
            <a:r>
              <a:rPr lang="en-US" sz="4000" dirty="0" smtClean="0"/>
              <a:t>Simple combinatorial fact: in 3n iterations there must be one such “good pair”.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0086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 smtClean="0"/>
              <a:t>Take away points.</a:t>
            </a:r>
            <a:endParaRPr lang="en-US" sz="6000" u="sng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838200" y="2030020"/>
            <a:ext cx="10515600" cy="4351338"/>
          </a:xfrm>
        </p:spPr>
        <p:txBody>
          <a:bodyPr>
            <a:noAutofit/>
          </a:bodyPr>
          <a:lstStyle/>
          <a:p>
            <a:r>
              <a:rPr lang="en-US" sz="3600" dirty="0" smtClean="0"/>
              <a:t> Analysis of Wolfe’s algorithm, a practical algorithm.</a:t>
            </a:r>
            <a:br>
              <a:rPr lang="en-US" sz="3600" dirty="0" smtClean="0"/>
            </a:b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Can one remove dependence on F?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Can one </a:t>
            </a:r>
            <a:r>
              <a:rPr lang="en-US" sz="3600" b="1" dirty="0" smtClean="0"/>
              <a:t>change</a:t>
            </a:r>
            <a:r>
              <a:rPr lang="en-US" sz="3600" dirty="0" smtClean="0"/>
              <a:t> the Fujishige-Wolfe algorithm to get a better one, both in theory and in practice?</a:t>
            </a:r>
          </a:p>
        </p:txBody>
      </p:sp>
    </p:spTree>
    <p:extLst>
      <p:ext uri="{BB962C8B-B14F-4D97-AF65-F5344CB8AC3E}">
        <p14:creationId xmlns:p14="http://schemas.microsoft.com/office/powerpoint/2010/main" val="150667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u="sng" dirty="0" smtClean="0"/>
              <a:t>Sensor Networks</a:t>
            </a:r>
            <a:endParaRPr lang="en-US" sz="6600" b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" t="1688" r="1662" b="11535"/>
          <a:stretch/>
        </p:blipFill>
        <p:spPr>
          <a:xfrm>
            <a:off x="3239912" y="1976856"/>
            <a:ext cx="5757333" cy="3245042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6878733" y="1868399"/>
            <a:ext cx="2686756" cy="1422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775200" y="3560806"/>
            <a:ext cx="2686756" cy="1422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638712" y="2516021"/>
            <a:ext cx="2686756" cy="1422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505" y="2766635"/>
            <a:ext cx="426420" cy="4284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368" y="4168338"/>
            <a:ext cx="426420" cy="428480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6059720" y="2509131"/>
            <a:ext cx="2686756" cy="1422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548" y="3076559"/>
            <a:ext cx="426420" cy="4284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4765" y="5761063"/>
            <a:ext cx="11637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Universe: Sensor Locations.   f(A) = “Area covered by sensors”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7187810" y="342185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979" y="2406410"/>
            <a:ext cx="511704" cy="51417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1" name="Ink 20"/>
              <p14:cNvContentPartPr/>
              <p14:nvPr/>
            </p14:nvContentPartPr>
            <p14:xfrm>
              <a:off x="6861655" y="2072378"/>
              <a:ext cx="2163960" cy="118224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813775" y="1976258"/>
                <a:ext cx="2259720" cy="13744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/>
          <p:cNvSpPr txBox="1"/>
          <p:nvPr/>
        </p:nvSpPr>
        <p:spPr>
          <a:xfrm>
            <a:off x="4257461" y="27666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Ink 18"/>
              <p14:cNvContentPartPr/>
              <p14:nvPr/>
            </p14:nvContentPartPr>
            <p14:xfrm>
              <a:off x="6938333" y="2024936"/>
              <a:ext cx="2165760" cy="109548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96213" y="1941056"/>
                <a:ext cx="2250000" cy="126324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TextBox 15"/>
          <p:cNvSpPr txBox="1"/>
          <p:nvPr/>
        </p:nvSpPr>
        <p:spPr>
          <a:xfrm>
            <a:off x="8366619" y="2296737"/>
            <a:ext cx="288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j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221016" y="425449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6739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18" grpId="0"/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31" y="266728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/>
              <a:t>Thank you.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86692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9804" y="2395988"/>
            <a:ext cx="3017173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Submodularity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Everywhere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 rot="3953651">
            <a:off x="3787293" y="3741129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5999258" y="3741129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8424637">
            <a:off x="8062490" y="3659259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8391" y="700825"/>
            <a:ext cx="217668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 smtClean="0"/>
              <a:t>Economics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3999880" y="687230"/>
            <a:ext cx="156164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 smtClean="0"/>
              <a:t>Biology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8497464" y="773153"/>
            <a:ext cx="2511585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Information </a:t>
            </a:r>
            <a:br>
              <a:rPr lang="en-US" sz="3600" dirty="0" smtClean="0"/>
            </a:br>
            <a:r>
              <a:rPr lang="en-US" sz="3600" dirty="0" smtClean="0"/>
              <a:t>Theory</a:t>
            </a:r>
            <a:endParaRPr lang="en-US" sz="3600" dirty="0"/>
          </a:p>
        </p:txBody>
      </p:sp>
      <p:sp>
        <p:nvSpPr>
          <p:cNvPr id="32" name="Down Arrow 31"/>
          <p:cNvSpPr/>
          <p:nvPr/>
        </p:nvSpPr>
        <p:spPr>
          <a:xfrm rot="7383800">
            <a:off x="3713947" y="1821228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 rot="9999272">
            <a:off x="5274574" y="1668188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 rot="13616106">
            <a:off x="7943479" y="1835246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05074" y="2442574"/>
            <a:ext cx="217065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Computer </a:t>
            </a:r>
            <a:br>
              <a:rPr lang="en-US" sz="3600" dirty="0" smtClean="0"/>
            </a:br>
            <a:r>
              <a:rPr lang="en-US" sz="3600" dirty="0" smtClean="0"/>
              <a:t>Vision</a:t>
            </a:r>
            <a:endParaRPr lang="en-US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9411046" y="2626820"/>
            <a:ext cx="220502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Probability</a:t>
            </a:r>
            <a:endParaRPr lang="en-US" sz="3600" dirty="0"/>
          </a:p>
        </p:txBody>
      </p:sp>
      <p:sp>
        <p:nvSpPr>
          <p:cNvPr id="37" name="Down Arrow 36"/>
          <p:cNvSpPr/>
          <p:nvPr/>
        </p:nvSpPr>
        <p:spPr>
          <a:xfrm rot="5400000">
            <a:off x="3084968" y="2727548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/>
        </p:nvSpPr>
        <p:spPr>
          <a:xfrm rot="16200000">
            <a:off x="8456351" y="2678501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241430" y="803006"/>
            <a:ext cx="2105063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Telecomm</a:t>
            </a:r>
            <a:br>
              <a:rPr lang="en-US" sz="3600" dirty="0" smtClean="0"/>
            </a:br>
            <a:r>
              <a:rPr lang="en-US" sz="3600" dirty="0" smtClean="0"/>
              <a:t>Networks</a:t>
            </a:r>
            <a:endParaRPr lang="en-US" sz="3600" dirty="0"/>
          </a:p>
        </p:txBody>
      </p:sp>
      <p:sp>
        <p:nvSpPr>
          <p:cNvPr id="41" name="Down Arrow 40"/>
          <p:cNvSpPr/>
          <p:nvPr/>
        </p:nvSpPr>
        <p:spPr>
          <a:xfrm rot="11542464">
            <a:off x="6708938" y="1673773"/>
            <a:ext cx="425174" cy="53721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67500" y="4500183"/>
            <a:ext cx="3000373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Document</a:t>
            </a:r>
          </a:p>
          <a:p>
            <a:pPr algn="ctr"/>
            <a:r>
              <a:rPr lang="en-US" sz="3600" dirty="0" smtClean="0"/>
              <a:t>Summarization</a:t>
            </a:r>
            <a:endParaRPr lang="en-US" sz="3600" dirty="0"/>
          </a:p>
        </p:txBody>
      </p:sp>
      <p:sp>
        <p:nvSpPr>
          <p:cNvPr id="48" name="TextBox 47"/>
          <p:cNvSpPr txBox="1"/>
          <p:nvPr/>
        </p:nvSpPr>
        <p:spPr>
          <a:xfrm>
            <a:off x="5194407" y="4658744"/>
            <a:ext cx="2172967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Speech </a:t>
            </a:r>
          </a:p>
          <a:p>
            <a:pPr algn="ctr"/>
            <a:r>
              <a:rPr lang="en-US" sz="3600" dirty="0" smtClean="0"/>
              <a:t>Processing</a:t>
            </a:r>
            <a:endParaRPr lang="en-US" sz="3600" dirty="0"/>
          </a:p>
        </p:txBody>
      </p:sp>
      <p:sp>
        <p:nvSpPr>
          <p:cNvPr id="49" name="TextBox 48"/>
          <p:cNvSpPr txBox="1"/>
          <p:nvPr/>
        </p:nvSpPr>
        <p:spPr>
          <a:xfrm>
            <a:off x="8594592" y="4392998"/>
            <a:ext cx="2218877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Machine</a:t>
            </a:r>
          </a:p>
          <a:p>
            <a:pPr algn="ctr"/>
            <a:r>
              <a:rPr lang="en-US" sz="3600" dirty="0" smtClean="0"/>
              <a:t>Scheduling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395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7" grpId="0" animBg="1"/>
      <p:bldP spid="48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7044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Image Segmentation</a:t>
            </a:r>
            <a:endParaRPr lang="en-US" sz="60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718666" y="6004817"/>
            <a:ext cx="10175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Boykov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Veksler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Zabih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2001) (Kolmogorov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Boykov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2004) (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Kohli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, Kumar,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Torr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2007) (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Kohli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adicky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Torr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2009)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submodularity.org/submodularity-icml-part1-slides-prelim.pdf - Google Chrome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8" t="46749" r="22662" b="25267"/>
          <a:stretch/>
        </p:blipFill>
        <p:spPr>
          <a:xfrm>
            <a:off x="838200" y="3145360"/>
            <a:ext cx="5048955" cy="14047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22629" y="2685302"/>
            <a:ext cx="3669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X </a:t>
            </a:r>
            <a:r>
              <a:rPr lang="en-US" sz="3600" dirty="0" smtClean="0"/>
              <a:t>= </a:t>
            </a:r>
            <a:r>
              <a:rPr lang="en-US" sz="3600" dirty="0" err="1" smtClean="0"/>
              <a:t>arg</a:t>
            </a:r>
            <a:r>
              <a:rPr lang="en-US" sz="3600" dirty="0" smtClean="0"/>
              <a:t> min </a:t>
            </a:r>
            <a:r>
              <a:rPr lang="en-US" sz="3600" b="1" dirty="0" smtClean="0"/>
              <a:t>E</a:t>
            </a:r>
            <a:r>
              <a:rPr lang="en-US" sz="3600" dirty="0" smtClean="0"/>
              <a:t>(</a:t>
            </a:r>
            <a:r>
              <a:rPr lang="en-US" sz="3600" b="1" dirty="0" smtClean="0"/>
              <a:t>X|D)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89715" y="2123430"/>
            <a:ext cx="1712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Observed Image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380013" y="2017182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Labelling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2"/>
          </p:cNvCxnSpPr>
          <p:nvPr/>
        </p:nvCxnSpPr>
        <p:spPr>
          <a:xfrm>
            <a:off x="6889929" y="2386514"/>
            <a:ext cx="233473" cy="41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0285119" y="2478461"/>
            <a:ext cx="351128" cy="284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86243" y="3536681"/>
            <a:ext cx="58057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Energy minimization done via </a:t>
            </a:r>
          </a:p>
          <a:p>
            <a:r>
              <a:rPr lang="en-US" sz="3600" dirty="0" smtClean="0"/>
              <a:t>reduction to submodular </a:t>
            </a:r>
          </a:p>
          <a:p>
            <a:r>
              <a:rPr lang="en-US" sz="3600" dirty="0"/>
              <a:t>f</a:t>
            </a:r>
            <a:r>
              <a:rPr lang="en-US" sz="3600" dirty="0" smtClean="0"/>
              <a:t>unction minimization.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13439" y="2110922"/>
            <a:ext cx="1862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“Energy” function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>
            <a:off x="9044463" y="2480254"/>
            <a:ext cx="264771" cy="310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85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522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Submodular Function Minimization</a:t>
            </a:r>
            <a:endParaRPr lang="en-US" sz="60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894427" y="1385851"/>
            <a:ext cx="8628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Find set S which minimizes f(S)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7119" y="2870780"/>
            <a:ext cx="1328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NP</a:t>
            </a:r>
            <a:r>
              <a:rPr lang="en-US" b="1" dirty="0"/>
              <a:t>∩ co-NP</a:t>
            </a:r>
            <a:r>
              <a:rPr lang="en-US" b="1" dirty="0" smtClean="0"/>
              <a:t>.</a:t>
            </a:r>
            <a:endParaRPr lang="en-US" b="1" baseline="30000" dirty="0"/>
          </a:p>
        </p:txBody>
      </p:sp>
      <p:sp>
        <p:nvSpPr>
          <p:cNvPr id="15" name="TextBox 14"/>
          <p:cNvSpPr txBox="1"/>
          <p:nvPr/>
        </p:nvSpPr>
        <p:spPr>
          <a:xfrm>
            <a:off x="2435138" y="2551805"/>
            <a:ext cx="981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 </a:t>
            </a:r>
            <a:br>
              <a:rPr lang="en-US" b="1" dirty="0" smtClean="0"/>
            </a:br>
            <a:r>
              <a:rPr lang="en-US" b="1" dirty="0" smtClean="0"/>
              <a:t>Ellipsoid</a:t>
            </a:r>
            <a:endParaRPr lang="en-US" b="1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36862" y="2561986"/>
            <a:ext cx="159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Combinatorial </a:t>
            </a:r>
          </a:p>
          <a:p>
            <a:pPr algn="ctr"/>
            <a:r>
              <a:rPr lang="en-US" b="1" dirty="0" smtClean="0"/>
              <a:t>Poly</a:t>
            </a:r>
            <a:endParaRPr lang="en-US" b="1" baseline="30000" dirty="0"/>
          </a:p>
        </p:txBody>
      </p:sp>
      <p:sp>
        <p:nvSpPr>
          <p:cNvPr id="21" name="TextBox 20"/>
          <p:cNvSpPr txBox="1"/>
          <p:nvPr/>
        </p:nvSpPr>
        <p:spPr>
          <a:xfrm>
            <a:off x="496931" y="3413482"/>
            <a:ext cx="861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1970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Edmonds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446899" y="3413482"/>
            <a:ext cx="9255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1981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err="1" smtClean="0"/>
              <a:t>Grotschel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err="1" smtClean="0"/>
              <a:t>Lovasz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Schrijver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467000" y="3310647"/>
            <a:ext cx="8322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2001</a:t>
            </a:r>
            <a:endParaRPr lang="en-US" sz="1400" b="1" dirty="0"/>
          </a:p>
          <a:p>
            <a:pPr algn="ctr"/>
            <a:r>
              <a:rPr lang="en-US" sz="1400" dirty="0" smtClean="0"/>
              <a:t>Iwata</a:t>
            </a:r>
          </a:p>
          <a:p>
            <a:pPr algn="ctr"/>
            <a:r>
              <a:rPr lang="en-US" sz="1400" dirty="0" smtClean="0"/>
              <a:t>Fleischer</a:t>
            </a:r>
          </a:p>
          <a:p>
            <a:pPr algn="ctr"/>
            <a:r>
              <a:rPr lang="en-US" sz="1400" dirty="0" smtClean="0"/>
              <a:t>Fujishige</a:t>
            </a:r>
          </a:p>
          <a:p>
            <a:pPr algn="ctr"/>
            <a:r>
              <a:rPr lang="en-US" sz="1400" dirty="0"/>
              <a:t>+</a:t>
            </a:r>
            <a:endParaRPr lang="en-US" sz="1400" dirty="0" smtClean="0"/>
          </a:p>
          <a:p>
            <a:pPr algn="ctr"/>
            <a:r>
              <a:rPr lang="en-US" sz="1400" dirty="0" err="1" smtClean="0"/>
              <a:t>Schrijver</a:t>
            </a:r>
            <a:endParaRPr lang="en-US" sz="14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688622" y="3239911"/>
            <a:ext cx="11040533" cy="1128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876987" y="3189111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55248" y="3189111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781540" y="3201858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149025" y="3209047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9729018" y="2618431"/>
            <a:ext cx="907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Current</a:t>
            </a:r>
            <a:br>
              <a:rPr lang="en-US" b="1" dirty="0" smtClean="0"/>
            </a:br>
            <a:r>
              <a:rPr lang="en-US" b="1" dirty="0" smtClean="0"/>
              <a:t>Best</a:t>
            </a:r>
            <a:endParaRPr lang="en-US" b="1" baseline="30000" dirty="0"/>
          </a:p>
        </p:txBody>
      </p:sp>
      <p:sp>
        <p:nvSpPr>
          <p:cNvPr id="38" name="TextBox 37"/>
          <p:cNvSpPr txBox="1"/>
          <p:nvPr/>
        </p:nvSpPr>
        <p:spPr>
          <a:xfrm>
            <a:off x="9907816" y="3306537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2006</a:t>
            </a:r>
            <a:endParaRPr lang="en-US" sz="1400" b="1" dirty="0"/>
          </a:p>
          <a:p>
            <a:pPr algn="ctr"/>
            <a:r>
              <a:rPr lang="en-US" sz="1400" dirty="0" err="1" smtClean="0"/>
              <a:t>Orlin</a:t>
            </a:r>
            <a:endParaRPr lang="en-US" sz="1400" dirty="0" smtClean="0"/>
          </a:p>
        </p:txBody>
      </p:sp>
      <p:sp>
        <p:nvSpPr>
          <p:cNvPr id="39" name="Oval 38"/>
          <p:cNvSpPr/>
          <p:nvPr/>
        </p:nvSpPr>
        <p:spPr>
          <a:xfrm>
            <a:off x="4052097" y="3189111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4051875" y="3341511"/>
            <a:ext cx="101821" cy="1453233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>
            <a:off x="2037757" y="3364371"/>
            <a:ext cx="100244" cy="1354131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038544" y="3209047"/>
            <a:ext cx="101600" cy="1016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307251" y="4794744"/>
            <a:ext cx="1671419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1984</a:t>
            </a:r>
          </a:p>
          <a:p>
            <a:pPr algn="ctr"/>
            <a:r>
              <a:rPr lang="en-US" sz="2800" dirty="0" err="1" smtClean="0"/>
              <a:t>Fujishige’s</a:t>
            </a:r>
            <a:endParaRPr lang="en-US" sz="2800" dirty="0" smtClean="0"/>
          </a:p>
          <a:p>
            <a:pPr algn="ctr"/>
            <a:r>
              <a:rPr lang="en-US" sz="2800" dirty="0" smtClean="0"/>
              <a:t>Reduction</a:t>
            </a:r>
          </a:p>
          <a:p>
            <a:pPr algn="ctr"/>
            <a:r>
              <a:rPr lang="en-US" sz="2800" dirty="0" smtClean="0"/>
              <a:t>To SFM</a:t>
            </a:r>
            <a:endParaRPr lang="en-US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1210417" y="4767522"/>
            <a:ext cx="1757854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1976</a:t>
            </a:r>
          </a:p>
          <a:p>
            <a:pPr algn="ctr"/>
            <a:r>
              <a:rPr lang="en-US" sz="2800" dirty="0" smtClean="0"/>
              <a:t>Wolfe’s </a:t>
            </a:r>
            <a:br>
              <a:rPr lang="en-US" sz="2800" dirty="0" smtClean="0"/>
            </a:br>
            <a:r>
              <a:rPr lang="en-US" sz="2800" dirty="0" smtClean="0"/>
              <a:t>Projection</a:t>
            </a:r>
            <a:r>
              <a:rPr lang="en-US" sz="2800" dirty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Heuristic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5399815" y="5492458"/>
            <a:ext cx="666240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Fujishige-Wolfe Heuristic for SFM.</a:t>
            </a:r>
            <a:endParaRPr lang="en-US" sz="3600" dirty="0"/>
          </a:p>
        </p:txBody>
      </p:sp>
      <p:sp>
        <p:nvSpPr>
          <p:cNvPr id="49" name="TextBox 48"/>
          <p:cNvSpPr txBox="1"/>
          <p:nvPr/>
        </p:nvSpPr>
        <p:spPr>
          <a:xfrm>
            <a:off x="9346089" y="3837294"/>
            <a:ext cx="1907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O(n</a:t>
            </a:r>
            <a:r>
              <a:rPr lang="en-US" sz="2800" baseline="30000" dirty="0" smtClean="0"/>
              <a:t>5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f</a:t>
            </a:r>
            <a:r>
              <a:rPr lang="en-US" sz="2800" dirty="0" smtClean="0"/>
              <a:t> + n</a:t>
            </a:r>
            <a:r>
              <a:rPr lang="en-US" sz="2800" baseline="30000" dirty="0" smtClean="0"/>
              <a:t>6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0275646" y="4367589"/>
            <a:ext cx="0" cy="296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9261347" y="4653924"/>
            <a:ext cx="19785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Time taken to evaluate f.</a:t>
            </a:r>
          </a:p>
        </p:txBody>
      </p:sp>
    </p:spTree>
    <p:extLst>
      <p:ext uri="{BB962C8B-B14F-4D97-AF65-F5344CB8AC3E}">
        <p14:creationId xmlns:p14="http://schemas.microsoft.com/office/powerpoint/2010/main" val="112750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1" grpId="0"/>
      <p:bldP spid="22" grpId="0"/>
      <p:bldP spid="24" grpId="0"/>
      <p:bldP spid="28" grpId="0" animBg="1"/>
      <p:bldP spid="29" grpId="0" animBg="1"/>
      <p:bldP spid="31" grpId="0" animBg="1"/>
      <p:bldP spid="33" grpId="0" animBg="1"/>
      <p:bldP spid="37" grpId="0"/>
      <p:bldP spid="38" grpId="0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8" grpId="0" animBg="1"/>
      <p:bldP spid="49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615" y="286597"/>
            <a:ext cx="113538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u="sng" dirty="0" smtClean="0"/>
              <a:t>Theory vs Practice</a:t>
            </a:r>
            <a:endParaRPr lang="en-US" sz="66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6358" t="32480" r="29395" b="25280"/>
          <a:stretch/>
        </p:blipFill>
        <p:spPr>
          <a:xfrm>
            <a:off x="1266996" y="1612160"/>
            <a:ext cx="4824661" cy="3347228"/>
          </a:xfrm>
          <a:prstGeom prst="rect">
            <a:avLst/>
          </a:prstGeom>
        </p:spPr>
      </p:pic>
      <p:pic>
        <p:nvPicPr>
          <p:cNvPr id="5" name="Picture 4" descr="FujishigeIsotani-MinNorm.pdf - Adobe Read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39" t="11029" r="19955" b="36000"/>
          <a:stretch/>
        </p:blipFill>
        <p:spPr>
          <a:xfrm>
            <a:off x="6688071" y="1778613"/>
            <a:ext cx="5251231" cy="3237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35657" y="4721872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#vertices: power of 2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09648" y="4797243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#vertices: power of 2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285669" y="3067157"/>
            <a:ext cx="2343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Running time (log-scale)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8438" y="6313911"/>
            <a:ext cx="2408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(Fujishige,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Isotani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2009)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903221" y="5401689"/>
            <a:ext cx="877341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4400" dirty="0">
                <a:latin typeface="+mn-lt"/>
              </a:rPr>
              <a:t>Cut functions </a:t>
            </a:r>
            <a:r>
              <a:rPr lang="en-US" altLang="en-US" sz="4400" dirty="0" smtClean="0">
                <a:latin typeface="+mn-lt"/>
              </a:rPr>
              <a:t>from </a:t>
            </a:r>
            <a:r>
              <a:rPr lang="en-US" altLang="en-US" sz="4400" dirty="0">
                <a:latin typeface="+mn-lt"/>
              </a:rPr>
              <a:t>DIMACS </a:t>
            </a:r>
            <a:r>
              <a:rPr lang="en-US" altLang="en-US" sz="4400" dirty="0" smtClean="0">
                <a:latin typeface="+mn-lt"/>
              </a:rPr>
              <a:t>Challenge</a:t>
            </a:r>
            <a:endParaRPr lang="en-US" altLang="en-US" sz="4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75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9615" y="286597"/>
            <a:ext cx="113538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u="sng" dirty="0" smtClean="0"/>
              <a:t>Is it good in theory?</a:t>
            </a:r>
            <a:endParaRPr lang="en-US" sz="66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38038" y="4722633"/>
                <a:ext cx="11303672" cy="172861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5400" dirty="0" smtClean="0">
                    <a:solidFill>
                      <a:srgbClr val="FF0000"/>
                    </a:solidFill>
                  </a:rPr>
                  <a:t>Fujishige-Wolfe is (pseudo)</a:t>
                </a:r>
                <a:r>
                  <a:rPr lang="en-US" sz="5400" b="1" dirty="0" smtClean="0">
                    <a:solidFill>
                      <a:srgbClr val="FF0000"/>
                    </a:solidFill>
                  </a:rPr>
                  <a:t>polynomial</a:t>
                </a:r>
                <a:r>
                  <a:rPr lang="en-US" sz="5400" dirty="0" smtClean="0">
                    <a:solidFill>
                      <a:srgbClr val="FF0000"/>
                    </a:solidFill>
                  </a:rPr>
                  <a:t>.</a:t>
                </a:r>
                <a:r>
                  <a:rPr lang="en-US" sz="5400" b="1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  <m:sSup>
                          <m:sSupPr>
                            <m:ctrlP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sz="4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4800" dirty="0" smtClean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4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4000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4000" b="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4000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4000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40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sz="40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0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8" y="4722633"/>
                <a:ext cx="11303672" cy="1728615"/>
              </a:xfrm>
              <a:prstGeom prst="rect">
                <a:avLst/>
              </a:prstGeom>
              <a:blipFill rotWithShape="0">
                <a:blip r:embed="rId2"/>
                <a:stretch>
                  <a:fillRect l="-2317" t="-9474" r="-1185" b="-11228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8038" y="1826849"/>
                <a:ext cx="11303672" cy="186839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dirty="0" smtClean="0">
                    <a:solidFill>
                      <a:srgbClr val="FF0000"/>
                    </a:solidFill>
                  </a:rPr>
                  <a:t>Theoretical guarantee so far</a:t>
                </a:r>
              </a:p>
              <a:p>
                <a:pPr algn="ctr"/>
                <a:r>
                  <a:rPr lang="en-US" sz="54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8" y="1826849"/>
                <a:ext cx="11303672" cy="1868397"/>
              </a:xfrm>
              <a:prstGeom prst="rect">
                <a:avLst/>
              </a:prstGeom>
              <a:blipFill rotWithShape="0">
                <a:blip r:embed="rId3"/>
                <a:stretch>
                  <a:fillRect t="-876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181900" y="3695246"/>
            <a:ext cx="1869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/>
              <a:t>Today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7431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 err="1" smtClean="0"/>
              <a:t>Fujishige</a:t>
            </a:r>
            <a:r>
              <a:rPr lang="en-US" sz="6000" u="sng" dirty="0" smtClean="0"/>
              <a:t>-Wolfe Heuristic</a:t>
            </a:r>
            <a:endParaRPr lang="en-US" sz="6000" u="sng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799195"/>
            <a:ext cx="11105444" cy="4351338"/>
          </a:xfrm>
        </p:spPr>
        <p:txBody>
          <a:bodyPr>
            <a:no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err="1" smtClean="0"/>
              <a:t>Fujishige</a:t>
            </a:r>
            <a:r>
              <a:rPr lang="en-US" sz="4000" b="1" dirty="0" smtClean="0"/>
              <a:t> Reduction.</a:t>
            </a:r>
            <a:r>
              <a:rPr lang="en-US" sz="4000" dirty="0" smtClean="0"/>
              <a:t> Submodular minimization reduced to finding nearest-to-</a:t>
            </a:r>
            <a:r>
              <a:rPr lang="en-US" sz="4000" b="1" dirty="0" smtClean="0"/>
              <a:t>origin</a:t>
            </a:r>
            <a:r>
              <a:rPr lang="en-US" sz="4000" dirty="0" smtClean="0"/>
              <a:t> point (i.e., a </a:t>
            </a:r>
            <a:r>
              <a:rPr lang="en-US" sz="4000" b="1" dirty="0" smtClean="0"/>
              <a:t>projection</a:t>
            </a:r>
            <a:r>
              <a:rPr lang="en-US" sz="4000" dirty="0" smtClean="0"/>
              <a:t>) of the </a:t>
            </a:r>
            <a:r>
              <a:rPr lang="en-US" sz="4000" b="1" dirty="0" smtClean="0"/>
              <a:t>base </a:t>
            </a:r>
            <a:r>
              <a:rPr lang="en-US" sz="4000" dirty="0" smtClean="0"/>
              <a:t>polytope.</a:t>
            </a:r>
            <a:br>
              <a:rPr lang="en-US" sz="4000" dirty="0" smtClean="0"/>
            </a:br>
            <a:endParaRPr lang="en-US" sz="4000" b="1" dirty="0" smtClean="0"/>
          </a:p>
          <a:p>
            <a:r>
              <a:rPr lang="en-US" sz="4000" dirty="0" smtClean="0"/>
              <a:t> </a:t>
            </a:r>
            <a:r>
              <a:rPr lang="en-US" sz="4000" b="1" dirty="0" smtClean="0"/>
              <a:t>Wolfe’s Algorithm.</a:t>
            </a:r>
            <a:r>
              <a:rPr lang="en-US" sz="4000" dirty="0"/>
              <a:t> </a:t>
            </a:r>
            <a:r>
              <a:rPr lang="en-US" sz="4000" dirty="0" smtClean="0"/>
              <a:t>Finds the nearest-to-origin point of </a:t>
            </a:r>
            <a:r>
              <a:rPr lang="en-US" sz="4000" b="1" dirty="0" smtClean="0"/>
              <a:t>any</a:t>
            </a:r>
            <a:r>
              <a:rPr lang="en-US" sz="4000" dirty="0" smtClean="0"/>
              <a:t> polytope. Reduces to </a:t>
            </a:r>
            <a:r>
              <a:rPr lang="en-US" sz="4000" b="1" dirty="0" smtClean="0"/>
              <a:t>linear optimization</a:t>
            </a:r>
            <a:r>
              <a:rPr lang="en-US" sz="4000" dirty="0" smtClean="0"/>
              <a:t> over that polytope.</a:t>
            </a:r>
          </a:p>
        </p:txBody>
      </p:sp>
    </p:spTree>
    <p:extLst>
      <p:ext uri="{BB962C8B-B14F-4D97-AF65-F5344CB8AC3E}">
        <p14:creationId xmlns:p14="http://schemas.microsoft.com/office/powerpoint/2010/main" val="340829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5514</TotalTime>
  <Words>867</Words>
  <Application>Microsoft Office PowerPoint</Application>
  <PresentationFormat>Widescreen</PresentationFormat>
  <Paragraphs>209</Paragraphs>
  <Slides>30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Arabic Typesetting</vt:lpstr>
      <vt:lpstr>Arial</vt:lpstr>
      <vt:lpstr>Bell MT</vt:lpstr>
      <vt:lpstr>Calibri</vt:lpstr>
      <vt:lpstr>Calibri Light</vt:lpstr>
      <vt:lpstr>Cambria Math</vt:lpstr>
      <vt:lpstr>Wingdings</vt:lpstr>
      <vt:lpstr>Office Theme</vt:lpstr>
      <vt:lpstr>Provable Submodular Minimization  using Wolfe’s Algorithm</vt:lpstr>
      <vt:lpstr>Submodular Functions</vt:lpstr>
      <vt:lpstr>Sensor Networks</vt:lpstr>
      <vt:lpstr>PowerPoint Presentation</vt:lpstr>
      <vt:lpstr>Image Segmentation</vt:lpstr>
      <vt:lpstr>Submodular Function Minimization</vt:lpstr>
      <vt:lpstr>Theory vs Practice</vt:lpstr>
      <vt:lpstr>Is it good in theory?</vt:lpstr>
      <vt:lpstr>Fujishige-Wolfe Heuristic</vt:lpstr>
      <vt:lpstr>Our Results</vt:lpstr>
      <vt:lpstr>Base Polytope</vt:lpstr>
      <vt:lpstr>Fujishige’s Theorem</vt:lpstr>
      <vt:lpstr>A Robust Version</vt:lpstr>
      <vt:lpstr>PowerPoint Presentation</vt:lpstr>
      <vt:lpstr>Geometrical preliminaries</vt:lpstr>
      <vt:lpstr>Corrals</vt:lpstr>
      <vt:lpstr>Wolfe’s algorithm in a nutshell</vt:lpstr>
      <vt:lpstr>Checking Optimality</vt:lpstr>
      <vt:lpstr>Wolfe’s Algorithm: Details</vt:lpstr>
      <vt:lpstr>If S is a corral: Major Cycle</vt:lpstr>
      <vt:lpstr>PowerPoint Presentation</vt:lpstr>
      <vt:lpstr>Summarizing Wolfe’s Algorithm</vt:lpstr>
      <vt:lpstr>Our Theorem</vt:lpstr>
      <vt:lpstr>Outline of the Proof</vt:lpstr>
      <vt:lpstr>Two Major Cycles in a Row</vt:lpstr>
      <vt:lpstr>Major-minor-Major</vt:lpstr>
      <vt:lpstr>Major-minor-Major</vt:lpstr>
      <vt:lpstr>Outline of the Proof</vt:lpstr>
      <vt:lpstr>Take away points.</vt:lpstr>
      <vt:lpstr>Thank you.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 Wolfe’s Algorithm</dc:title>
  <dc:creator>Deeparnab Chakrabarty</dc:creator>
  <cp:lastModifiedBy>Deeparnab Chakrabarty</cp:lastModifiedBy>
  <cp:revision>32</cp:revision>
  <dcterms:created xsi:type="dcterms:W3CDTF">2014-12-13T17:04:16Z</dcterms:created>
  <dcterms:modified xsi:type="dcterms:W3CDTF">2015-01-12T03:18:09Z</dcterms:modified>
</cp:coreProperties>
</file>