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5" r:id="rId3"/>
    <p:sldId id="298" r:id="rId4"/>
    <p:sldId id="299" r:id="rId5"/>
    <p:sldId id="297" r:id="rId6"/>
    <p:sldId id="263" r:id="rId7"/>
    <p:sldId id="302" r:id="rId8"/>
    <p:sldId id="271" r:id="rId9"/>
    <p:sldId id="272" r:id="rId10"/>
    <p:sldId id="304" r:id="rId11"/>
    <p:sldId id="294" r:id="rId12"/>
    <p:sldId id="268" r:id="rId13"/>
    <p:sldId id="281" r:id="rId14"/>
    <p:sldId id="303" r:id="rId15"/>
    <p:sldId id="305" r:id="rId16"/>
    <p:sldId id="30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2" autoAdjust="0"/>
    <p:restoredTop sz="90010" autoAdjust="0"/>
  </p:normalViewPr>
  <p:slideViewPr>
    <p:cSldViewPr>
      <p:cViewPr>
        <p:scale>
          <a:sx n="150" d="100"/>
          <a:sy n="15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C702F-5C3F-46A6-980C-822D93ABB598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38191-EA85-4020-93E3-D1C3F0CA881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6028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ABC0-F963-4E1A-B2C6-2B9725C4ED1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264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err="1" smtClean="0"/>
              <a:t>Carliss</a:t>
            </a:r>
            <a:r>
              <a:rPr lang="en-AU" dirty="0" smtClean="0"/>
              <a:t> Baldwin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AABC0-F963-4E1A-B2C6-2B9725C4ED1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86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38191-EA85-4020-93E3-D1C3F0CA8810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26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339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059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813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035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6775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513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572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804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391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9141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959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874EC-7164-41CA-87F3-AB71F810C2E9}" type="datetimeFigureOut">
              <a:rPr lang="en-AU" smtClean="0"/>
              <a:t>13/12/2014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127D3-7FCF-4A98-98B1-3C93F68FB7B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28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hyperlink" Target="mailto:Bob.Williamson@nicta.com.au" TargetMode="External"/><Relationship Id="rId5" Type="http://schemas.openxmlformats.org/officeDocument/2006/relationships/hyperlink" Target="http://users.cecs.anu.edu.au/~williams/NMI" TargetMode="External"/><Relationship Id="rId6" Type="http://schemas.openxmlformats.org/officeDocument/2006/relationships/image" Target="../media/image1.jpg"/><Relationship Id="rId7" Type="http://schemas.openxmlformats.org/officeDocument/2006/relationships/image" Target="../media/image2.jpg"/><Relationship Id="rId8" Type="http://schemas.openxmlformats.org/officeDocument/2006/relationships/image" Target="../media/image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012160" cy="1412776"/>
          </a:xfrm>
          <a:effectLst>
            <a:outerShdw blurRad="95250" dist="889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36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Geometry of Machine Learning </a:t>
            </a:r>
            <a:r>
              <a:rPr lang="en-US" sz="36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Problems </a:t>
            </a:r>
            <a:endParaRPr lang="en-AU" sz="32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2492896"/>
            <a:ext cx="4427984" cy="4365104"/>
          </a:xfrm>
        </p:spPr>
        <p:txBody>
          <a:bodyPr>
            <a:noAutofit/>
          </a:bodyPr>
          <a:lstStyle/>
          <a:p>
            <a:r>
              <a:rPr lang="en-A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Bob Williamson</a:t>
            </a:r>
          </a:p>
          <a:p>
            <a:endParaRPr lang="en-AU" sz="2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AU" sz="2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Bob.Williamson@nicta.com.au</a:t>
            </a:r>
            <a:endParaRPr lang="en-AU" sz="16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A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Skype: bobwilliamson1962</a:t>
            </a:r>
          </a:p>
          <a:p>
            <a:r>
              <a:rPr lang="en-A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</a:t>
            </a:r>
            <a:r>
              <a:rPr lang="en-A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://users.cecs.anu.edu.au/~</a:t>
            </a:r>
            <a:r>
              <a:rPr lang="en-A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williams/NMI</a:t>
            </a:r>
            <a:r>
              <a:rPr lang="en-A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AU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ANU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917306"/>
            <a:ext cx="2267744" cy="940694"/>
          </a:xfrm>
          <a:prstGeom prst="rect">
            <a:avLst/>
          </a:prstGeom>
        </p:spPr>
      </p:pic>
      <p:pic>
        <p:nvPicPr>
          <p:cNvPr id="5" name="Picture 4" descr="Nicta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589240"/>
            <a:ext cx="935909" cy="1115960"/>
          </a:xfrm>
          <a:prstGeom prst="rect">
            <a:avLst/>
          </a:prstGeom>
        </p:spPr>
      </p:pic>
      <p:pic>
        <p:nvPicPr>
          <p:cNvPr id="6" name="complexity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691" y="1772816"/>
            <a:ext cx="47525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56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70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4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99" y="-13672"/>
            <a:ext cx="6849157" cy="922114"/>
          </a:xfrm>
        </p:spPr>
        <p:txBody>
          <a:bodyPr>
            <a:normAutofit/>
          </a:bodyPr>
          <a:lstStyle/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Modularity is an abstraction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" y="1196752"/>
            <a:ext cx="8028507" cy="6020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5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logs.nature.com/a_mad_hemorrhage/2011/06/20/phrenolog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5632757" cy="63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5400600" cy="908720"/>
          </a:xfrm>
        </p:spPr>
        <p:txBody>
          <a:bodyPr>
            <a:normAutofit/>
          </a:bodyPr>
          <a:lstStyle/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 abstractions hurt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24128" y="1556791"/>
            <a:ext cx="3419872" cy="53012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Methods matter (of course)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ystematising</a:t>
            </a:r>
            <a:r>
              <a:rPr lang="en-US" dirty="0" smtClean="0"/>
              <a:t> </a:t>
            </a:r>
            <a:r>
              <a:rPr lang="en-US" i="1" dirty="0" smtClean="0"/>
              <a:t>methods</a:t>
            </a:r>
            <a:r>
              <a:rPr lang="en-US" dirty="0" smtClean="0"/>
              <a:t> is inadequate</a:t>
            </a:r>
          </a:p>
          <a:p>
            <a:r>
              <a:rPr lang="en-US" dirty="0" smtClean="0"/>
              <a:t>Ultimate end use: </a:t>
            </a:r>
            <a:r>
              <a:rPr lang="en-US" dirty="0" smtClean="0">
                <a:solidFill>
                  <a:srgbClr val="FF0000"/>
                </a:solidFill>
              </a:rPr>
              <a:t>what is the problem being solved?</a:t>
            </a:r>
          </a:p>
          <a:p>
            <a:r>
              <a:rPr lang="en-US" dirty="0"/>
              <a:t>R</a:t>
            </a:r>
            <a:r>
              <a:rPr lang="en-US" dirty="0" smtClean="0"/>
              <a:t>ather than </a:t>
            </a:r>
            <a:r>
              <a:rPr lang="en-US" i="1" dirty="0" smtClean="0"/>
              <a:t>how</a:t>
            </a:r>
            <a:r>
              <a:rPr lang="en-US" dirty="0" smtClean="0"/>
              <a:t> it is being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9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04" y="2060848"/>
            <a:ext cx="408349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Bob\Documents\My Dropbox\AAS\hamm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53087"/>
            <a:ext cx="3400425" cy="5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" y="620688"/>
            <a:ext cx="2627015" cy="639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836" y="-1"/>
            <a:ext cx="5948987" cy="1143000"/>
          </a:xfrm>
        </p:spPr>
        <p:txBody>
          <a:bodyPr>
            <a:normAutofit/>
          </a:bodyPr>
          <a:lstStyle/>
          <a:p>
            <a:r>
              <a:rPr lang="en-AU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ML </a:t>
            </a:r>
            <a:r>
              <a:rPr lang="en-AU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is</a:t>
            </a:r>
            <a:r>
              <a:rPr lang="en-AU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“technique driven”</a:t>
            </a:r>
            <a:endParaRPr lang="en-AU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34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12"/>
            <a:ext cx="6012160" cy="1560304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More like a </a:t>
            </a:r>
            <a:b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Cottage 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ndustry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28184" y="1772816"/>
            <a:ext cx="2915816" cy="5085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Small groups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Limited </a:t>
            </a:r>
            <a:r>
              <a:rPr lang="en-US" dirty="0" err="1" smtClean="0"/>
              <a:t>systematisation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Little reuse – do it all oneself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 standards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91" y="1772816"/>
            <a:ext cx="6265492" cy="51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4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192688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How does this guide ML research?</a:t>
            </a:r>
          </a:p>
          <a:p>
            <a:r>
              <a:rPr lang="en-US" dirty="0" smtClean="0"/>
              <a:t>Q: </a:t>
            </a:r>
            <a:r>
              <a:rPr lang="en-US" dirty="0" smtClean="0">
                <a:solidFill>
                  <a:srgbClr val="FF0000"/>
                </a:solidFill>
              </a:rPr>
              <a:t>What is a </a:t>
            </a:r>
            <a:r>
              <a:rPr lang="en-US" b="1" dirty="0" smtClean="0">
                <a:solidFill>
                  <a:srgbClr val="FF0000"/>
                </a:solidFill>
              </a:rPr>
              <a:t>machine learning problem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As opposed to a particular algorithm (can’t compare them)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How are they parameterized?</a:t>
            </a:r>
          </a:p>
          <a:p>
            <a:r>
              <a:rPr lang="en-US" dirty="0" smtClean="0"/>
              <a:t>Q: </a:t>
            </a:r>
            <a:r>
              <a:rPr lang="en-US" dirty="0" smtClean="0">
                <a:solidFill>
                  <a:schemeClr val="tx2"/>
                </a:solidFill>
              </a:rPr>
              <a:t>How can one </a:t>
            </a:r>
            <a:r>
              <a:rPr lang="en-US" b="1" dirty="0" smtClean="0">
                <a:solidFill>
                  <a:schemeClr val="tx2"/>
                </a:solidFill>
              </a:rPr>
              <a:t>catalogue and relate all the problems to each other</a:t>
            </a:r>
            <a:r>
              <a:rPr lang="en-US" dirty="0" smtClean="0">
                <a:solidFill>
                  <a:schemeClr val="tx2"/>
                </a:solidFill>
              </a:rPr>
              <a:t>?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How can one reduce a given problem to other problems?</a:t>
            </a:r>
          </a:p>
          <a:p>
            <a:r>
              <a:rPr lang="en-US" dirty="0" smtClean="0"/>
              <a:t>Q: </a:t>
            </a:r>
            <a:r>
              <a:rPr lang="en-US" dirty="0" smtClean="0">
                <a:solidFill>
                  <a:srgbClr val="008000"/>
                </a:solidFill>
              </a:rPr>
              <a:t>How can one do this in a manner that makes it easy to abstract real-world problems into neat ML problems that can then be solved? (psychology needed!)</a:t>
            </a:r>
            <a:br>
              <a:rPr lang="en-US" dirty="0" smtClean="0">
                <a:solidFill>
                  <a:srgbClr val="008000"/>
                </a:solidFill>
              </a:rPr>
            </a:b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Switch to               to make some progress!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165304"/>
            <a:ext cx="1080120" cy="4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18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mplexity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7" y="-5845"/>
            <a:ext cx="6769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8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6" y="0"/>
            <a:ext cx="6056952" cy="6858000"/>
          </a:xfrm>
        </p:spPr>
        <p:txBody>
          <a:bodyPr/>
          <a:lstStyle/>
          <a:p>
            <a:r>
              <a:rPr lang="en-US" dirty="0" smtClean="0"/>
              <a:t>Technologies help us </a:t>
            </a:r>
            <a:r>
              <a:rPr lang="en-US" dirty="0" smtClean="0">
                <a:solidFill>
                  <a:srgbClr val="FF0000"/>
                </a:solidFill>
              </a:rPr>
              <a:t>do stuff</a:t>
            </a:r>
          </a:p>
          <a:p>
            <a:r>
              <a:rPr lang="en-US" dirty="0" smtClean="0"/>
              <a:t>They are a </a:t>
            </a:r>
            <a:r>
              <a:rPr lang="en-US" dirty="0" smtClean="0">
                <a:solidFill>
                  <a:srgbClr val="FF0000"/>
                </a:solidFill>
              </a:rPr>
              <a:t>means to an end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Machine</a:t>
            </a:r>
            <a:r>
              <a:rPr lang="en-US" dirty="0" smtClean="0">
                <a:solidFill>
                  <a:srgbClr val="000000"/>
                </a:solidFill>
              </a:rPr>
              <a:t> Learning </a:t>
            </a:r>
            <a:r>
              <a:rPr lang="en-US" dirty="0" smtClean="0">
                <a:solidFill>
                  <a:srgbClr val="FF0000"/>
                </a:solidFill>
              </a:rPr>
              <a:t>is a technology</a:t>
            </a:r>
          </a:p>
          <a:p>
            <a:r>
              <a:rPr lang="en-US" dirty="0" smtClean="0"/>
              <a:t>Machine Learning can </a:t>
            </a:r>
            <a:r>
              <a:rPr lang="en-US" dirty="0" smtClean="0">
                <a:solidFill>
                  <a:srgbClr val="FF0000"/>
                </a:solidFill>
              </a:rPr>
              <a:t>learn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from older technologies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416" y="7029400"/>
            <a:ext cx="3136900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3168586"/>
            <a:ext cx="5364088" cy="3723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754088"/>
            <a:ext cx="4077320" cy="513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44" y="-99392"/>
            <a:ext cx="6110312" cy="10801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Systematization of machines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030352"/>
            <a:ext cx="4864100" cy="584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603" y="1684224"/>
            <a:ext cx="471779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4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12"/>
            <a:ext cx="3707904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…via</a:t>
            </a:r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geometry!</a:t>
            </a:r>
            <a:endParaRPr 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3736437" cy="2766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1584444"/>
            <a:ext cx="5712005" cy="5279916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422" b="422"/>
          <a:stretch>
            <a:fillRect/>
          </a:stretch>
        </p:blipFill>
        <p:spPr>
          <a:xfrm>
            <a:off x="-756592" y="4077072"/>
            <a:ext cx="5056586" cy="2780928"/>
          </a:xfrm>
        </p:spPr>
      </p:pic>
    </p:spTree>
    <p:extLst>
      <p:ext uri="{BB962C8B-B14F-4D97-AF65-F5344CB8AC3E}">
        <p14:creationId xmlns:p14="http://schemas.microsoft.com/office/powerpoint/2010/main" val="107377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9863" y="-943271"/>
            <a:ext cx="7744276" cy="914400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11560" y="6237312"/>
            <a:ext cx="8064896" cy="504056"/>
          </a:xfrm>
          <a:prstGeom prst="round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3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92080" cy="1340768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Compositionality: </a:t>
            </a:r>
            <a:b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interchangeable parts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7849"/>
            <a:ext cx="7956376" cy="533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45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1576" y="2060848"/>
            <a:ext cx="3114392" cy="468052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Nowadays it is taken for granted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at least for </a:t>
            </a:r>
            <a:r>
              <a:rPr lang="en-US" i="1" dirty="0" smtClean="0"/>
              <a:t>some </a:t>
            </a:r>
            <a:r>
              <a:rPr lang="en-US" dirty="0" smtClean="0"/>
              <a:t>types of</a:t>
            </a:r>
            <a:r>
              <a:rPr lang="en-US" i="1" dirty="0" smtClean="0"/>
              <a:t> </a:t>
            </a:r>
            <a:r>
              <a:rPr lang="en-US" dirty="0" smtClean="0"/>
              <a:t>machines…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0"/>
            <a:ext cx="6023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92280" cy="828675"/>
          </a:xfrm>
        </p:spPr>
        <p:txBody>
          <a:bodyPr>
            <a:normAutofit/>
          </a:bodyPr>
          <a:lstStyle/>
          <a:p>
            <a:r>
              <a:rPr lang="en-A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Modularity fights complexity</a:t>
            </a:r>
            <a:endParaRPr lang="en-A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72" name="Picture 8" descr="http://www.enginehistory.org/Gallery/KCollenge/ALF502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962"/>
            <a:ext cx="7230288" cy="61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01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00700" cy="1143000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Structure Matrix</a:t>
            </a:r>
            <a:endParaRPr lang="en-AU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239101"/>
            <a:ext cx="9563100" cy="561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alumni.hbs.edu/bulletin/2012/march/images/baldwin-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1321540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5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5175</TotalTime>
  <Words>221</Words>
  <Application>Microsoft Macintosh PowerPoint</Application>
  <PresentationFormat>On-screen Show (4:3)</PresentationFormat>
  <Paragraphs>44</Paragraphs>
  <Slides>16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Geometry of Machine Learning Problems </vt:lpstr>
      <vt:lpstr>PowerPoint Presentation</vt:lpstr>
      <vt:lpstr>Systematization of machines</vt:lpstr>
      <vt:lpstr>…via geometry!</vt:lpstr>
      <vt:lpstr>PowerPoint Presentation</vt:lpstr>
      <vt:lpstr>Compositionality:  interchangeable parts</vt:lpstr>
      <vt:lpstr>Nowadays it is taken for granted  at least for some types of machines…</vt:lpstr>
      <vt:lpstr>Modularity fights complexity</vt:lpstr>
      <vt:lpstr>Design Structure Matrix</vt:lpstr>
      <vt:lpstr>PowerPoint Presentation</vt:lpstr>
      <vt:lpstr>Modularity is an abstraction</vt:lpstr>
      <vt:lpstr>Bad abstractions hurt</vt:lpstr>
      <vt:lpstr>ML is “technique driven”</vt:lpstr>
      <vt:lpstr>More like a  Cottage Industry</vt:lpstr>
      <vt:lpstr>PowerPoint Presentation</vt:lpstr>
      <vt:lpstr>PowerPoint Presentation</vt:lpstr>
    </vt:vector>
  </TitlesOfParts>
  <Company>CECS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Compositionality, servicisation and transparency of data analytics</dc:title>
  <dc:creator>Robert Williamson</dc:creator>
  <cp:lastModifiedBy>Robert Williamson</cp:lastModifiedBy>
  <cp:revision>79</cp:revision>
  <dcterms:created xsi:type="dcterms:W3CDTF">2014-02-20T23:16:05Z</dcterms:created>
  <dcterms:modified xsi:type="dcterms:W3CDTF">2014-12-12T22:57:34Z</dcterms:modified>
</cp:coreProperties>
</file>