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tags/tag24.xml" ContentType="application/vnd.openxmlformats-officedocument.presentationml.tags+xml"/>
  <Override PartName="/ppt/notesSlides/notesSlide35.xml" ContentType="application/vnd.openxmlformats-officedocument.presentationml.notesSlide+xml"/>
  <Override PartName="/ppt/tags/tag25.xml" ContentType="application/vnd.openxmlformats-officedocument.presentationml.tags+xml"/>
  <Override PartName="/ppt/notesSlides/notesSlide36.xml" ContentType="application/vnd.openxmlformats-officedocument.presentationml.notesSlide+xml"/>
  <Override PartName="/ppt/tags/tag26.xml" ContentType="application/vnd.openxmlformats-officedocument.presentationml.tags+xml"/>
  <Override PartName="/ppt/notesSlides/notesSlide37.xml" ContentType="application/vnd.openxmlformats-officedocument.presentationml.notesSlide+xml"/>
  <Override PartName="/ppt/tags/tag27.xml" ContentType="application/vnd.openxmlformats-officedocument.presentationml.tags+xml"/>
  <Override PartName="/ppt/notesSlides/notesSlide38.xml" ContentType="application/vnd.openxmlformats-officedocument.presentationml.notesSlide+xml"/>
  <Override PartName="/ppt/tags/tag2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98" r:id="rId4"/>
    <p:sldId id="299" r:id="rId5"/>
    <p:sldId id="297" r:id="rId6"/>
    <p:sldId id="301" r:id="rId7"/>
    <p:sldId id="260" r:id="rId8"/>
    <p:sldId id="261" r:id="rId9"/>
    <p:sldId id="262" r:id="rId10"/>
    <p:sldId id="265" r:id="rId11"/>
    <p:sldId id="302" r:id="rId12"/>
    <p:sldId id="263" r:id="rId13"/>
    <p:sldId id="264" r:id="rId14"/>
    <p:sldId id="266" r:id="rId15"/>
    <p:sldId id="267" r:id="rId16"/>
    <p:sldId id="268" r:id="rId17"/>
    <p:sldId id="270" r:id="rId18"/>
    <p:sldId id="303" r:id="rId19"/>
    <p:sldId id="271" r:id="rId20"/>
    <p:sldId id="290" r:id="rId21"/>
    <p:sldId id="26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2" r:id="rId31"/>
    <p:sldId id="280" r:id="rId32"/>
    <p:sldId id="283" r:id="rId33"/>
    <p:sldId id="281" r:id="rId34"/>
    <p:sldId id="284" r:id="rId35"/>
    <p:sldId id="291" r:id="rId36"/>
    <p:sldId id="292" r:id="rId37"/>
    <p:sldId id="293" r:id="rId38"/>
    <p:sldId id="285" r:id="rId39"/>
    <p:sldId id="286" r:id="rId40"/>
    <p:sldId id="287" r:id="rId41"/>
    <p:sldId id="288" r:id="rId42"/>
    <p:sldId id="294" r:id="rId43"/>
    <p:sldId id="296" r:id="rId44"/>
    <p:sldId id="295" r:id="rId45"/>
    <p:sldId id="289" r:id="rId46"/>
    <p:sldId id="25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E9"/>
    <a:srgbClr val="33CC3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3" autoAdjust="0"/>
  </p:normalViewPr>
  <p:slideViewPr>
    <p:cSldViewPr>
      <p:cViewPr varScale="1">
        <p:scale>
          <a:sx n="61" d="100"/>
          <a:sy n="61" d="100"/>
        </p:scale>
        <p:origin x="-1068" y="-84"/>
      </p:cViewPr>
      <p:guideLst>
        <p:guide orient="horz" pos="26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B1BB-7F94-4098-BDDF-90B089ABDCE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DDA9-2342-4ECA-9539-915DAA9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7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4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0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0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Informally, a property is testable if you can quickly distinguish objects which satisfy the property from those which are far from satisfying it. Like, take the property of all-</a:t>
            </a:r>
            <a:r>
              <a:rPr lang="en-US" baseline="0" dirty="0" err="1" smtClean="0"/>
              <a:t>orangeness</a:t>
            </a:r>
            <a:r>
              <a:rPr lang="en-US" baseline="0" dirty="0" smtClean="0"/>
              <a:t>, whether a rectangle’s all orange or not. On the left is a rectangle which is all orange. On the right is a rectangle which is different from any all-orange rectangle on at least 10% of its area. We can distinguish between the two quickly by sampling a random pixel: if we’re on the left side, it’s always going to be orange. If we’re on the right side, there’s 10% probability of it not being orange. That is why all-</a:t>
            </a:r>
            <a:r>
              <a:rPr lang="en-US" baseline="0" dirty="0" err="1" smtClean="0"/>
              <a:t>orangeness</a:t>
            </a:r>
            <a:r>
              <a:rPr lang="en-US" baseline="0" dirty="0" smtClean="0"/>
              <a:t> is testable.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more non-trivial example. Can we distinguish functions which are linear from functions which are far from linear by querying the function on a small number of places? This also turns out to be testable, and we’ll give the exact statement later.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now then, let me turn to a more rigorous definition of testability that we’ll use throughout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91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52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0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3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9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9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1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4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4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4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3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32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87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9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9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neither the query complexity nor the rejection probability depends on the size of the input object!!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2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1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DDA9-2342-4ECA-9539-915DAA9CC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43840"/>
            <a:ext cx="8183880" cy="1051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187952"/>
          </a:xfrm>
        </p:spPr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2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700">
                <a:latin typeface="Palatino Linotype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3CFA26-337B-4D3E-8721-C98111E1472F}" type="datetimeFigureOut">
              <a:rPr lang="en-US" smtClean="0"/>
              <a:t>16-Jan-15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0.png"/><Relationship Id="rId5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3.png"/><Relationship Id="rId5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4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4" Type="http://schemas.openxmlformats.org/officeDocument/2006/relationships/image" Target="../media/image6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90.png"/><Relationship Id="rId5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13776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Algebraic Property Testing: A Unified Perspective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066032"/>
            <a:ext cx="7772400" cy="2029968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Arnab</a:t>
            </a:r>
            <a:r>
              <a:rPr lang="en-US" sz="3000" b="1" dirty="0" smtClean="0"/>
              <a:t> Bhattacharyya</a:t>
            </a:r>
          </a:p>
          <a:p>
            <a:r>
              <a:rPr lang="en-US" sz="3000" dirty="0" smtClean="0"/>
              <a:t>Indian Institute of Science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99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Affine-invariant properties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Subject of this talk: “</a:t>
            </a:r>
            <a:r>
              <a:rPr lang="en-US" sz="2800" b="1" u="sng" dirty="0" smtClean="0"/>
              <a:t>algebraic properties” of multivariate functions over finite fields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481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[Kaufman-Sudan]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3048000"/>
                <a:ext cx="6934200" cy="23185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Definition (affine-invariant property)</a:t>
                </a:r>
                <a:r>
                  <a:rPr lang="en-US" sz="2800" dirty="0" smtClean="0"/>
                  <a:t>: </a:t>
                </a:r>
              </a:p>
              <a:p>
                <a:r>
                  <a:rPr lang="en-US" sz="2800" dirty="0" smtClean="0"/>
                  <a:t>If </a:t>
                </a:r>
                <a:r>
                  <a:rPr lang="en-US" sz="2800" dirty="0"/>
                  <a:t>a function </a:t>
                </a:r>
                <a:r>
                  <a:rPr lang="en-US" sz="2800" i="1" dirty="0"/>
                  <a:t>f</a:t>
                </a:r>
                <a:r>
                  <a:rPr lang="en-US" sz="2800" dirty="0"/>
                  <a:t> on domain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sz="2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satisfies </a:t>
                </a:r>
                <a:r>
                  <a:rPr lang="en-US" sz="2800" dirty="0"/>
                  <a:t>an </a:t>
                </a:r>
                <a:r>
                  <a:rPr lang="en-US" sz="2800" i="1" dirty="0"/>
                  <a:t>affine-invariant</a:t>
                </a:r>
                <a:r>
                  <a:rPr lang="en-US" sz="2800" dirty="0"/>
                  <a:t> property </a:t>
                </a:r>
                <a:r>
                  <a:rPr lang="en-US" sz="2800" dirty="0">
                    <a:latin typeface="Lucida Calligraphy" pitchFamily="66" charset="0"/>
                  </a:rPr>
                  <a:t>P</a:t>
                </a:r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∘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must also satisfy </a:t>
                </a:r>
                <a:r>
                  <a:rPr lang="en-US" sz="2800" dirty="0">
                    <a:latin typeface="Lucida Calligraphy" pitchFamily="66" charset="0"/>
                  </a:rPr>
                  <a:t>P</a:t>
                </a:r>
                <a:r>
                  <a:rPr lang="en-US" sz="2800" dirty="0"/>
                  <a:t> for </a:t>
                </a:r>
                <a:r>
                  <a:rPr lang="en-US" sz="2800" dirty="0" smtClean="0"/>
                  <a:t>every </a:t>
                </a:r>
                <a:r>
                  <a:rPr lang="en-US" sz="2800" dirty="0"/>
                  <a:t>affine map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6934200" cy="2318583"/>
              </a:xfrm>
              <a:prstGeom prst="rect">
                <a:avLst/>
              </a:prstGeom>
              <a:blipFill rotWithShape="1">
                <a:blip r:embed="rId5"/>
                <a:stretch>
                  <a:fillRect l="-1667" t="-2618" r="-193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41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Why?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Introspective:</a:t>
            </a:r>
          </a:p>
          <a:p>
            <a:r>
              <a:rPr lang="en-US" sz="3000" dirty="0" smtClean="0"/>
              <a:t>A principled understanding of testability (~ VC dimension theory for PAC learning)</a:t>
            </a:r>
          </a:p>
          <a:p>
            <a:r>
              <a:rPr lang="en-US" sz="3000" dirty="0" smtClean="0"/>
              <a:t>What kinds of tools are needed to prove testability? Limitations?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err="1" smtClean="0"/>
              <a:t>Extrospective</a:t>
            </a:r>
            <a:r>
              <a:rPr lang="en-US" sz="3000" dirty="0"/>
              <a:t>:</a:t>
            </a:r>
          </a:p>
          <a:p>
            <a:r>
              <a:rPr lang="en-US" sz="3000" dirty="0"/>
              <a:t>Search for locally testable codes (applications to </a:t>
            </a:r>
            <a:r>
              <a:rPr lang="en-US" sz="3000" dirty="0" err="1"/>
              <a:t>inapproximability</a:t>
            </a:r>
            <a:r>
              <a:rPr lang="en-US" sz="3000" dirty="0"/>
              <a:t>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47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Fourier </a:t>
            </a:r>
            <a:r>
              <a:rPr lang="en-US" u="sng" dirty="0" err="1" smtClean="0"/>
              <a:t>Sparsity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752600"/>
                <a:ext cx="7391400" cy="105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Lucida Calligraphy" pitchFamily="66" charset="0"/>
                  </a:rPr>
                  <a:t>P</a:t>
                </a:r>
                <a:r>
                  <a:rPr lang="en-US" sz="3000" dirty="0" smtClean="0"/>
                  <a:t> = {functions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𝑃</m:t>
                    </m:r>
                    <m:r>
                      <a:rPr lang="en-US" sz="30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sz="3000" dirty="0" smtClean="0"/>
                  <a:t> have at most </a:t>
                </a:r>
                <a:r>
                  <a:rPr lang="en-US" sz="3000" i="1" dirty="0" smtClean="0"/>
                  <a:t>k</a:t>
                </a:r>
                <a:r>
                  <a:rPr lang="en-US" sz="3000" dirty="0" smtClean="0"/>
                  <a:t> non-zero Fourier coefficients}</a:t>
                </a:r>
                <a:endParaRPr lang="en-US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7391400" cy="1055161"/>
              </a:xfrm>
              <a:prstGeom prst="rect">
                <a:avLst/>
              </a:prstGeom>
              <a:blipFill rotWithShape="1">
                <a:blip r:embed="rId3"/>
                <a:stretch>
                  <a:fillRect t="-8671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908048"/>
                <a:ext cx="7696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600" b="1" dirty="0" err="1" smtClean="0">
                    <a:solidFill>
                      <a:srgbClr val="0070C0"/>
                    </a:solidFill>
                  </a:rPr>
                  <a:t>Gopalan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-O’Donnell-</a:t>
                </a:r>
                <a:r>
                  <a:rPr lang="en-US" sz="2600" b="1" dirty="0" err="1" smtClean="0">
                    <a:solidFill>
                      <a:srgbClr val="0070C0"/>
                    </a:solidFill>
                  </a:rPr>
                  <a:t>Servedio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sz="2600" b="1" dirty="0" err="1" smtClean="0">
                    <a:solidFill>
                      <a:srgbClr val="0070C0"/>
                    </a:solidFill>
                  </a:rPr>
                  <a:t>Shpilka-Wimmer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] </a:t>
                </a:r>
                <a:r>
                  <a:rPr lang="en-US" sz="2600" dirty="0" smtClean="0"/>
                  <a:t>showed </a:t>
                </a:r>
                <a:r>
                  <a:rPr lang="en-US" sz="2600" dirty="0" smtClean="0">
                    <a:latin typeface="Lucida Calligraphy" pitchFamily="66" charset="0"/>
                  </a:rPr>
                  <a:t>P </a:t>
                </a:r>
                <a:r>
                  <a:rPr lang="en-US" sz="2600" dirty="0" smtClean="0"/>
                  <a:t>is testable (though only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).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08048"/>
                <a:ext cx="7696200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426" t="-6122" r="-1268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Decompositions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>
                    <a:latin typeface="Lucida Calligraphy" pitchFamily="66" charset="0"/>
                  </a:rPr>
                  <a:t>P</a:t>
                </a:r>
                <a:r>
                  <a:rPr lang="en-US" sz="2600" dirty="0"/>
                  <a:t> = </a:t>
                </a:r>
                <a:r>
                  <a:rPr lang="en-US" sz="2600" dirty="0" smtClean="0"/>
                  <a:t>{functions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𝑃</m:t>
                    </m:r>
                    <m:r>
                      <a:rPr lang="en-US" sz="26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</a:rPr>
                          <m:t>𝑭</m:t>
                        </m:r>
                        <m:r>
                          <a:rPr lang="en-US" sz="2600" b="1" i="1" baseline="-25000" smtClean="0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→</m:t>
                    </m:r>
                    <m:r>
                      <a:rPr lang="en-US" sz="2600" b="1" i="1">
                        <a:latin typeface="Cambria Math"/>
                      </a:rPr>
                      <m:t>𝑭</m:t>
                    </m:r>
                    <m:r>
                      <a:rPr lang="en-US" sz="2600" b="1" i="1" baseline="-2500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dirty="0"/>
                  <a:t>  </a:t>
                </a:r>
                <a:r>
                  <a:rPr lang="en-US" sz="2600" dirty="0" smtClean="0"/>
                  <a:t>that are a product of two quadratics}</a:t>
                </a:r>
              </a:p>
              <a:p>
                <a:endParaRPr lang="en-US" sz="2600" dirty="0"/>
              </a:p>
              <a:p>
                <a:r>
                  <a:rPr lang="en-US" sz="2600" dirty="0">
                    <a:latin typeface="Lucida Calligraphy" pitchFamily="66" charset="0"/>
                  </a:rPr>
                  <a:t>P</a:t>
                </a:r>
                <a:r>
                  <a:rPr lang="en-US" sz="2600" dirty="0"/>
                  <a:t> = {</a:t>
                </a:r>
                <a:r>
                  <a:rPr lang="en-US" sz="2600" dirty="0" smtClean="0"/>
                  <a:t>functions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𝑃</m:t>
                    </m:r>
                    <m:r>
                      <a:rPr lang="en-US" sz="26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</a:rPr>
                          <m:t>𝑭</m:t>
                        </m:r>
                        <m:r>
                          <a:rPr lang="en-US" sz="2600" b="1" i="1" baseline="-25000" smtClean="0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→</m:t>
                    </m:r>
                    <m:r>
                      <a:rPr lang="en-US" sz="2600" b="1" i="1">
                        <a:latin typeface="Cambria Math"/>
                      </a:rPr>
                      <m:t>𝑭</m:t>
                    </m:r>
                    <m:r>
                      <a:rPr lang="en-US" sz="2600" b="1" i="1" baseline="-2500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dirty="0"/>
                  <a:t>  </a:t>
                </a:r>
                <a:r>
                  <a:rPr lang="en-US" sz="2600" dirty="0" smtClean="0"/>
                  <a:t>that are the square of a quartic}</a:t>
                </a:r>
              </a:p>
              <a:p>
                <a:endParaRPr lang="en-US" sz="2600" dirty="0"/>
              </a:p>
              <a:p>
                <a:r>
                  <a:rPr lang="en-US" sz="2600" dirty="0">
                    <a:latin typeface="Lucida Calligraphy" pitchFamily="66" charset="0"/>
                  </a:rPr>
                  <a:t>P</a:t>
                </a:r>
                <a:r>
                  <a:rPr lang="en-US" sz="2600" dirty="0"/>
                  <a:t> </a:t>
                </a:r>
                <a:r>
                  <a:rPr lang="en-US" sz="2600"/>
                  <a:t>= </a:t>
                </a:r>
                <a:r>
                  <a:rPr lang="en-US" sz="2600" smtClean="0"/>
                  <a:t>{polynomials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𝑃</m:t>
                    </m:r>
                    <m:r>
                      <a:rPr lang="en-US" sz="26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</a:rPr>
                          <m:t>𝑭</m:t>
                        </m:r>
                        <m:r>
                          <a:rPr lang="en-US" sz="2600" b="1" i="1" baseline="-25000" smtClean="0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→</m:t>
                    </m:r>
                    <m:r>
                      <a:rPr lang="en-US" sz="2600" b="1" i="1">
                        <a:latin typeface="Cambria Math"/>
                      </a:rPr>
                      <m:t>𝑭</m:t>
                    </m:r>
                    <m:r>
                      <a:rPr lang="en-US" sz="2600" b="1" i="1" baseline="-2500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dirty="0"/>
                  <a:t>  of </a:t>
                </a:r>
                <a:r>
                  <a:rPr lang="en-US" sz="2600" dirty="0" smtClean="0"/>
                  <a:t>the form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𝑎𝑏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𝑐𝑑</m:t>
                    </m:r>
                  </m:oMath>
                </a14:m>
                <a:r>
                  <a:rPr lang="en-US" sz="26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 are all </a:t>
                </a:r>
                <a:r>
                  <a:rPr lang="en-US" sz="2600" dirty="0" err="1" smtClean="0"/>
                  <a:t>cubics</a:t>
                </a:r>
                <a:r>
                  <a:rPr lang="en-US" sz="2600" dirty="0" smtClean="0"/>
                  <a:t>}</a:t>
                </a:r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82" r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06420" y="5410200"/>
            <a:ext cx="6594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Testability of all such properties open previously!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Main Result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exact characterization of testability for affine-invariant properties: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3046" y="3429000"/>
            <a:ext cx="790135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Theorem</a:t>
            </a:r>
            <a:r>
              <a:rPr lang="en-US" sz="3000" dirty="0" smtClean="0"/>
              <a:t>: An affine-invariant property is testable</a:t>
            </a:r>
            <a:r>
              <a:rPr lang="en-US" sz="3000" baseline="30000" dirty="0" smtClean="0"/>
              <a:t>*</a:t>
            </a:r>
            <a:r>
              <a:rPr lang="en-US" sz="3000" dirty="0" smtClean="0"/>
              <a:t> if and only if it is locally characterized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86400"/>
            <a:ext cx="542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[Joint work with Fischer, H&amp;P </a:t>
            </a:r>
            <a:r>
              <a:rPr lang="en-US" b="1" dirty="0" err="1" smtClean="0">
                <a:solidFill>
                  <a:srgbClr val="0070C0"/>
                </a:solidFill>
              </a:rPr>
              <a:t>Hatami</a:t>
            </a:r>
            <a:r>
              <a:rPr lang="en-US" b="1" dirty="0" smtClean="0">
                <a:solidFill>
                  <a:srgbClr val="0070C0"/>
                </a:solidFill>
              </a:rPr>
              <a:t>, Lovett ‘13]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Locally Characterized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3591342"/>
                <a:ext cx="78486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Examples: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u="sng" dirty="0" smtClean="0"/>
                  <a:t>Linearity</a:t>
                </a:r>
                <a:r>
                  <a:rPr lang="en-US" sz="22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/>
                  <a:t> isn’t linear, then there exist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u="sng" dirty="0" smtClean="0"/>
                  <a:t>Low degree</a:t>
                </a:r>
                <a:r>
                  <a:rPr lang="en-US" sz="2200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eg</m:t>
                    </m:r>
                    <m:d>
                      <m:d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/>
                  <a:t>, then there exists a point at which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𝑑</m:t>
                    </m:r>
                    <m:r>
                      <a:rPr lang="en-US" sz="2200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n-US" sz="2200" dirty="0" err="1" smtClean="0"/>
                  <a:t>th</a:t>
                </a:r>
                <a:r>
                  <a:rPr lang="en-US" sz="2200" dirty="0" smtClean="0"/>
                  <a:t> order derivative is nonzero.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91342"/>
                <a:ext cx="7848600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1010" t="-1719" b="-4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43000" y="1447800"/>
            <a:ext cx="69342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Definition (locally characterized)</a:t>
            </a:r>
            <a:r>
              <a:rPr lang="en-US" sz="2800" dirty="0" smtClean="0"/>
              <a:t>: </a:t>
            </a:r>
          </a:p>
          <a:p>
            <a:r>
              <a:rPr lang="en-US" sz="2800" dirty="0"/>
              <a:t>A property </a:t>
            </a:r>
            <a:r>
              <a:rPr lang="en-US" sz="2800" dirty="0">
                <a:latin typeface="Lucida Calligraphy" pitchFamily="66" charset="0"/>
              </a:rPr>
              <a:t>P</a:t>
            </a:r>
            <a:r>
              <a:rPr lang="en-US" sz="2800" dirty="0"/>
              <a:t> is </a:t>
            </a:r>
            <a:r>
              <a:rPr lang="en-US" sz="2800" i="1" dirty="0"/>
              <a:t>locally characterized</a:t>
            </a:r>
            <a:r>
              <a:rPr lang="en-US" sz="2800" b="1" dirty="0"/>
              <a:t> </a:t>
            </a:r>
            <a:r>
              <a:rPr lang="en-US" sz="2800" dirty="0"/>
              <a:t>if there always exists a constant-sized witness to non-membership in </a:t>
            </a:r>
            <a:r>
              <a:rPr lang="en-US" sz="2800" dirty="0">
                <a:latin typeface="Lucida Calligraphy" pitchFamily="66" charset="0"/>
              </a:rPr>
              <a:t>P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4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Necessity of locality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33046" y="1570672"/>
            <a:ext cx="790135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Theorem</a:t>
            </a:r>
            <a:r>
              <a:rPr lang="en-US" sz="3000" dirty="0" smtClean="0"/>
              <a:t>: An affine-invariant property is testable if and only if it is locally characterized.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05200"/>
                <a:ext cx="78486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Proof of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6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600" b="1" i="1" smtClean="0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2600" dirty="0" smtClean="0"/>
                  <a:t>: The set of queries by the tester that make it reject is itself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600" dirty="0" smtClean="0"/>
                  <a:t>-sized witness to non-membership in the property.</a:t>
                </a:r>
              </a:p>
              <a:p>
                <a:endParaRPr lang="en-US" sz="2600" dirty="0"/>
              </a:p>
              <a:p>
                <a:r>
                  <a:rPr lang="en-US" sz="2600" b="1" dirty="0" smtClean="0"/>
                  <a:t>Proof of </a:t>
                </a:r>
                <a14:m>
                  <m:oMath xmlns:m="http://schemas.openxmlformats.org/officeDocument/2006/math">
                    <m:groupChr>
                      <m:groupChrPr>
                        <m:chr m:val="⇐"/>
                        <m:vertJc m:val="bot"/>
                        <m:ctrlPr>
                          <a:rPr lang="en-US" sz="26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600" b="1" i="1" smtClean="0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2600" dirty="0" smtClean="0"/>
                  <a:t>: Rest of this talk…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05200"/>
                <a:ext cx="7848600" cy="2092881"/>
              </a:xfrm>
              <a:prstGeom prst="rect">
                <a:avLst/>
              </a:prstGeom>
              <a:blipFill rotWithShape="1">
                <a:blip r:embed="rId5"/>
                <a:stretch>
                  <a:fillRect l="-1399" t="-2624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2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Degree-structural properties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182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Are properties like “</a:t>
            </a:r>
            <a:r>
              <a:rPr lang="en-US" sz="2800" dirty="0"/>
              <a:t>Fourier </a:t>
            </a:r>
            <a:r>
              <a:rPr lang="en-US" sz="2800" dirty="0" err="1"/>
              <a:t>sparsity</a:t>
            </a:r>
            <a:r>
              <a:rPr lang="en-US" sz="2800" dirty="0" smtClean="0"/>
              <a:t>”, “product of two quadratics”, “square of a quartic”, “sum of two products of quadratics”, “splitting into </a:t>
            </a:r>
            <a:r>
              <a:rPr lang="en-US" sz="2800" i="1" dirty="0" smtClean="0"/>
              <a:t>d</a:t>
            </a:r>
            <a:r>
              <a:rPr lang="en-US" sz="2800" dirty="0" smtClean="0"/>
              <a:t> linear forms” locally characterized?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3046" y="3886200"/>
            <a:ext cx="790135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Theorem</a:t>
            </a:r>
            <a:r>
              <a:rPr lang="en-US" sz="3000" dirty="0"/>
              <a:t>: </a:t>
            </a:r>
            <a:r>
              <a:rPr lang="en-US" sz="3000" dirty="0" smtClean="0"/>
              <a:t>Any </a:t>
            </a:r>
            <a:r>
              <a:rPr lang="en-US" sz="3000" dirty="0"/>
              <a:t>property described as the property of decomposing into a known structure of low-degree polynomials </a:t>
            </a:r>
            <a:r>
              <a:rPr lang="en-US" sz="3000" dirty="0" smtClean="0"/>
              <a:t>is locally </a:t>
            </a:r>
            <a:r>
              <a:rPr lang="en-US" sz="3000" dirty="0"/>
              <a:t>characterized.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7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Subsequent work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000" dirty="0" smtClean="0"/>
                  <a:t>Degree-structural properties are not only testable but </a:t>
                </a:r>
                <a:r>
                  <a:rPr lang="en-US" sz="3000" dirty="0" err="1" smtClean="0"/>
                  <a:t>reconstructible</a:t>
                </a:r>
                <a:r>
                  <a:rPr lang="en-US" sz="3000" dirty="0" smtClean="0"/>
                  <a:t>!</a:t>
                </a:r>
              </a:p>
              <a:p>
                <a:endParaRPr lang="en-US" sz="3000" dirty="0"/>
              </a:p>
              <a:p>
                <a:pPr lvl="1"/>
                <a:r>
                  <a:rPr lang="en-US" sz="2800" dirty="0" smtClean="0"/>
                  <a:t>Given degree-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/>
                  <a:t> poly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/>
                  <a:t> are degree-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/2)</m:t>
                    </m:r>
                  </m:oMath>
                </a14:m>
                <a:r>
                  <a:rPr lang="en-US" sz="2800" dirty="0" smtClean="0"/>
                  <a:t> polys, we can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/>
                  <a:t> by making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queries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.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[B. ‘14]</a:t>
                </a:r>
              </a:p>
              <a:p>
                <a:pPr lvl="1"/>
                <a:endParaRPr lang="en-US" sz="2800" b="1" dirty="0">
                  <a:solidFill>
                    <a:srgbClr val="0070C0"/>
                  </a:solidFill>
                </a:endParaRPr>
              </a:p>
              <a:p>
                <a:r>
                  <a:rPr lang="en-US" sz="3000" dirty="0" smtClean="0"/>
                  <a:t>Characterization of two-sided testability 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[Yoshida ‘14]</a:t>
                </a:r>
                <a:endParaRPr lang="en-US" sz="3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7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Some drawbacks…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0" y="1756410"/>
            <a:ext cx="38608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5641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Unfolded proof uses non-constructive results. We get no bound on the locality and query complexity for even simple properties like “product of two quadratics”!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7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051560"/>
          </a:xfrm>
        </p:spPr>
        <p:txBody>
          <a:bodyPr/>
          <a:lstStyle/>
          <a:p>
            <a:r>
              <a:rPr lang="en-US" u="sng" dirty="0" smtClean="0"/>
              <a:t>Property Testing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503402"/>
            <a:ext cx="3691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Distinguish between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914400" y="22098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10200" y="22098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6172200" y="2438400"/>
            <a:ext cx="1371600" cy="838200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2111" y="2514600"/>
            <a:ext cx="837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and</a:t>
            </a:r>
            <a:endParaRPr lang="en-US" sz="3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36576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4800600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43000" y="3657600"/>
            <a:ext cx="914400" cy="1371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43600" y="36576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4800600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867400" y="3653726"/>
            <a:ext cx="1136206" cy="1375474"/>
          </a:xfrm>
          <a:custGeom>
            <a:avLst/>
            <a:gdLst>
              <a:gd name="connsiteX0" fmla="*/ 0 w 1136206"/>
              <a:gd name="connsiteY0" fmla="*/ 1375474 h 1375474"/>
              <a:gd name="connsiteX1" fmla="*/ 240030 w 1136206"/>
              <a:gd name="connsiteY1" fmla="*/ 506794 h 1375474"/>
              <a:gd name="connsiteX2" fmla="*/ 560070 w 1136206"/>
              <a:gd name="connsiteY2" fmla="*/ 792544 h 1375474"/>
              <a:gd name="connsiteX3" fmla="*/ 697230 w 1136206"/>
              <a:gd name="connsiteY3" fmla="*/ 163894 h 1375474"/>
              <a:gd name="connsiteX4" fmla="*/ 800100 w 1136206"/>
              <a:gd name="connsiteY4" fmla="*/ 15304 h 1375474"/>
              <a:gd name="connsiteX5" fmla="*/ 822960 w 1136206"/>
              <a:gd name="connsiteY5" fmla="*/ 26734 h 1375474"/>
              <a:gd name="connsiteX6" fmla="*/ 1108710 w 1136206"/>
              <a:gd name="connsiteY6" fmla="*/ 209614 h 1375474"/>
              <a:gd name="connsiteX7" fmla="*/ 1108710 w 1136206"/>
              <a:gd name="connsiteY7" fmla="*/ 175324 h 137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206" h="1375474">
                <a:moveTo>
                  <a:pt x="0" y="1375474"/>
                </a:moveTo>
                <a:cubicBezTo>
                  <a:pt x="73342" y="989711"/>
                  <a:pt x="146685" y="603949"/>
                  <a:pt x="240030" y="506794"/>
                </a:cubicBezTo>
                <a:cubicBezTo>
                  <a:pt x="333375" y="409639"/>
                  <a:pt x="483870" y="849694"/>
                  <a:pt x="560070" y="792544"/>
                </a:cubicBezTo>
                <a:cubicBezTo>
                  <a:pt x="636270" y="735394"/>
                  <a:pt x="657225" y="293434"/>
                  <a:pt x="697230" y="163894"/>
                </a:cubicBezTo>
                <a:cubicBezTo>
                  <a:pt x="737235" y="34354"/>
                  <a:pt x="779145" y="38164"/>
                  <a:pt x="800100" y="15304"/>
                </a:cubicBezTo>
                <a:cubicBezTo>
                  <a:pt x="821055" y="-7556"/>
                  <a:pt x="771525" y="-5651"/>
                  <a:pt x="822960" y="26734"/>
                </a:cubicBezTo>
                <a:cubicBezTo>
                  <a:pt x="874395" y="59119"/>
                  <a:pt x="1061085" y="184849"/>
                  <a:pt x="1108710" y="209614"/>
                </a:cubicBezTo>
                <a:cubicBezTo>
                  <a:pt x="1156335" y="234379"/>
                  <a:pt x="1132522" y="204851"/>
                  <a:pt x="1108710" y="17532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91000" y="4018002"/>
            <a:ext cx="837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and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71600" y="5334000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Property </a:t>
            </a:r>
            <a:r>
              <a:rPr lang="en-US" sz="2400" dirty="0" smtClean="0">
                <a:latin typeface="Lucida Calligraphy" pitchFamily="66" charset="0"/>
              </a:rPr>
              <a:t>P</a:t>
            </a:r>
            <a:endParaRPr lang="en-US" sz="2400" dirty="0">
              <a:latin typeface="Lucida Calligraphy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231650" y="5334000"/>
                <a:ext cx="3150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-far from property </a:t>
                </a:r>
                <a:r>
                  <a:rPr lang="en-US" sz="2400" dirty="0" smtClean="0">
                    <a:latin typeface="Lucida Calligraphy" pitchFamily="66" charset="0"/>
                  </a:rPr>
                  <a:t>P</a:t>
                </a:r>
                <a:endParaRPr lang="en-US" sz="2400" dirty="0"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50" y="5334000"/>
                <a:ext cx="315035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3158" r="-21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67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Comparison with Previous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characterization is not generally sufficient for testability </a:t>
            </a:r>
            <a:r>
              <a:rPr lang="en-US" b="1" dirty="0" smtClean="0">
                <a:solidFill>
                  <a:srgbClr val="0070C0"/>
                </a:solidFill>
              </a:rPr>
              <a:t>[Ben-</a:t>
            </a:r>
            <a:r>
              <a:rPr lang="en-US" b="1" dirty="0" err="1" smtClean="0">
                <a:solidFill>
                  <a:srgbClr val="0070C0"/>
                </a:solidFill>
              </a:rPr>
              <a:t>Sasson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Harsha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Raskhodnikova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Culminates a sequence of work on testability of affine-invariant properties </a:t>
            </a:r>
            <a:r>
              <a:rPr lang="en-US" b="1" dirty="0" smtClean="0">
                <a:solidFill>
                  <a:srgbClr val="0070C0"/>
                </a:solidFill>
              </a:rPr>
              <a:t>[Kaufman-Sudan, B.-Chen-Sudan-</a:t>
            </a:r>
            <a:r>
              <a:rPr lang="en-US" b="1" dirty="0" err="1" smtClean="0">
                <a:solidFill>
                  <a:srgbClr val="0070C0"/>
                </a:solidFill>
              </a:rPr>
              <a:t>Xie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Shapira</a:t>
            </a:r>
            <a:r>
              <a:rPr lang="en-US" b="1" dirty="0" smtClean="0">
                <a:solidFill>
                  <a:srgbClr val="0070C0"/>
                </a:solidFill>
              </a:rPr>
              <a:t>, Austin, </a:t>
            </a:r>
            <a:r>
              <a:rPr lang="en-US" b="1" dirty="0" err="1" smtClean="0">
                <a:solidFill>
                  <a:srgbClr val="0070C0"/>
                </a:solidFill>
              </a:rPr>
              <a:t>Kral</a:t>
            </a:r>
            <a:r>
              <a:rPr lang="en-US" b="1" dirty="0" smtClean="0">
                <a:solidFill>
                  <a:srgbClr val="0070C0"/>
                </a:solidFill>
              </a:rPr>
              <a:t>-Serra-Vena, B.-</a:t>
            </a:r>
            <a:r>
              <a:rPr lang="en-US" b="1" dirty="0" err="1" smtClean="0">
                <a:solidFill>
                  <a:srgbClr val="0070C0"/>
                </a:solidFill>
              </a:rPr>
              <a:t>Grigorescu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Shapira</a:t>
            </a:r>
            <a:r>
              <a:rPr lang="en-US" b="1" dirty="0" smtClean="0">
                <a:solidFill>
                  <a:srgbClr val="0070C0"/>
                </a:solidFill>
              </a:rPr>
              <a:t>, B.-Fischer-Lovett]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Incomparable with a different line of work on properties of functions on large alphabets </a:t>
            </a:r>
            <a:r>
              <a:rPr lang="en-US" b="1" dirty="0" smtClean="0">
                <a:solidFill>
                  <a:srgbClr val="0070C0"/>
                </a:solidFill>
              </a:rPr>
              <a:t>[Sudan et al]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 Running Example: RBG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219980"/>
            <a:ext cx="4843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Witness to non-membership: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133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2971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21336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10400" y="2133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43600" y="1981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2819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28194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000" y="19812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81591" y="2971800"/>
                <a:ext cx="4144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91" y="2971800"/>
                <a:ext cx="414409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0200" y="1600200"/>
                <a:ext cx="9117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600200"/>
                <a:ext cx="911724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0" y="2998113"/>
                <a:ext cx="8908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998113"/>
                <a:ext cx="890885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5199" y="1600200"/>
                <a:ext cx="138820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199" y="1600200"/>
                <a:ext cx="1388201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4114800"/>
                <a:ext cx="7696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→{</m:t>
                    </m:r>
                    <m:r>
                      <a:rPr lang="en-US" sz="2400" b="0" i="1" smtClean="0">
                        <a:latin typeface="Cambria Math"/>
                      </a:rPr>
                      <m:t>𝑅𝑒𝑑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𝐵𝑙𝑢𝑒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𝐺𝑟𝑒𝑒𝑛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satisfies the </a:t>
                </a:r>
                <a:r>
                  <a:rPr lang="en-US" sz="2400" b="1" dirty="0" smtClean="0"/>
                  <a:t>RBG</a:t>
                </a:r>
                <a:r>
                  <a:rPr lang="en-US" sz="2400" dirty="0" smtClean="0"/>
                  <a:t> property if there are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𝑅𝑒𝑑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𝐵𝑙𝑢𝑒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𝐺𝑟𝑒𝑒𝑛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7696200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188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/>
          <p:cNvSpPr/>
          <p:nvPr/>
        </p:nvSpPr>
        <p:spPr>
          <a:xfrm>
            <a:off x="2362200" y="3187243"/>
            <a:ext cx="1828800" cy="698957"/>
          </a:xfrm>
          <a:prstGeom prst="wedgeRoundRectCallout">
            <a:avLst>
              <a:gd name="adj1" fmla="val 142917"/>
              <a:gd name="adj2" fmla="val -13046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RBG square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RBG claim</a:t>
            </a:r>
            <a:endParaRPr lang="en-US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33046" y="1676400"/>
            <a:ext cx="790135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Claim</a:t>
            </a:r>
            <a:r>
              <a:rPr lang="en-US" sz="3000" dirty="0" smtClean="0"/>
              <a:t>: The RBG property is testable with 4 queries.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400" y="3066871"/>
                <a:ext cx="487680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Suffices to show that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→{</m:t>
                    </m:r>
                    <m:r>
                      <a:rPr lang="en-US" sz="2600" b="0" i="1" smtClean="0">
                        <a:latin typeface="Cambria Math"/>
                      </a:rPr>
                      <m:t>𝑅𝑒𝑑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𝐵𝑙𝑢𝑒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𝐺𝑟𝑒𝑒𝑛</m:t>
                    </m:r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 is far from RBG, then a random tuple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r>
                      <a:rPr lang="en-US" sz="2600" i="1" dirty="0" err="1" smtClean="0">
                        <a:latin typeface="Cambria Math"/>
                      </a:rPr>
                      <m:t>𝑥</m:t>
                    </m:r>
                    <m:r>
                      <a:rPr lang="en-US" sz="2600" i="1" dirty="0" err="1" smtClean="0">
                        <a:latin typeface="Cambria Math"/>
                      </a:rPr>
                      <m:t>,</m:t>
                    </m:r>
                    <m:r>
                      <a:rPr lang="en-US" sz="2600" i="1" dirty="0" err="1" smtClean="0">
                        <a:latin typeface="Cambria Math"/>
                      </a:rPr>
                      <m:t>𝑥</m:t>
                    </m:r>
                    <m:r>
                      <a:rPr lang="en-US" sz="2600" i="1" dirty="0" err="1" smtClean="0">
                        <a:latin typeface="Cambria Math"/>
                      </a:rPr>
                      <m:t>+</m:t>
                    </m:r>
                    <m:r>
                      <a:rPr lang="en-US" sz="2600" i="1" dirty="0" err="1" smtClean="0">
                        <a:latin typeface="Cambria Math"/>
                      </a:rPr>
                      <m:t>𝑦</m:t>
                    </m:r>
                    <m:r>
                      <a:rPr lang="en-US" sz="2600" i="1" dirty="0" err="1" smtClean="0">
                        <a:latin typeface="Cambria Math"/>
                      </a:rPr>
                      <m:t>,</m:t>
                    </m:r>
                    <m:r>
                      <a:rPr lang="en-US" sz="2600" i="1" dirty="0" err="1" smtClean="0">
                        <a:latin typeface="Cambria Math"/>
                      </a:rPr>
                      <m:t>𝑥</m:t>
                    </m:r>
                    <m:r>
                      <a:rPr lang="en-US" sz="2600" i="1" dirty="0" err="1" smtClean="0">
                        <a:latin typeface="Cambria Math"/>
                      </a:rPr>
                      <m:t>+</m:t>
                    </m:r>
                    <m:r>
                      <a:rPr lang="en-US" sz="2600" i="1" dirty="0" err="1" smtClean="0">
                        <a:latin typeface="Cambria Math"/>
                      </a:rPr>
                      <m:t>𝑧</m:t>
                    </m:r>
                    <m:r>
                      <a:rPr lang="en-US" sz="2600" i="1" dirty="0" err="1" smtClean="0">
                        <a:latin typeface="Cambria Math"/>
                      </a:rPr>
                      <m:t>,</m:t>
                    </m:r>
                    <m:r>
                      <a:rPr lang="en-US" sz="2600" i="1" dirty="0" err="1" smtClean="0">
                        <a:latin typeface="Cambria Math"/>
                      </a:rPr>
                      <m:t>𝑥</m:t>
                    </m:r>
                    <m:r>
                      <a:rPr lang="en-US" sz="2600" i="1" dirty="0" err="1" smtClean="0">
                        <a:latin typeface="Cambria Math"/>
                      </a:rPr>
                      <m:t>+</m:t>
                    </m:r>
                    <m:r>
                      <a:rPr lang="en-US" sz="2600" i="1" dirty="0" err="1" smtClean="0">
                        <a:latin typeface="Cambria Math"/>
                      </a:rPr>
                      <m:t>𝑦</m:t>
                    </m:r>
                    <m:r>
                      <a:rPr lang="en-US" sz="2600" i="1" dirty="0" err="1" smtClean="0">
                        <a:latin typeface="Cambria Math"/>
                      </a:rPr>
                      <m:t>+</m:t>
                    </m:r>
                    <m:r>
                      <a:rPr lang="en-US" sz="2600" i="1" dirty="0" err="1" smtClean="0">
                        <a:latin typeface="Cambria Math"/>
                      </a:rPr>
                      <m:t>𝑧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is an RBG square with constant probability.</a:t>
                </a:r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66871"/>
                <a:ext cx="4876800" cy="2492990"/>
              </a:xfrm>
              <a:prstGeom prst="rect">
                <a:avLst/>
              </a:prstGeom>
              <a:blipFill rotWithShape="1">
                <a:blip r:embed="rId5"/>
                <a:stretch>
                  <a:fillRect l="-2250" t="-2200" r="-2750" b="-5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6477000" y="37338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7000" y="4572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3733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91400" y="37338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324600" y="3581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19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39000" y="441960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39000" y="35814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62591" y="4572000"/>
                <a:ext cx="4144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91" y="4572000"/>
                <a:ext cx="414409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91200" y="3200400"/>
                <a:ext cx="9117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200400"/>
                <a:ext cx="911724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239000" y="4598313"/>
                <a:ext cx="8908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598313"/>
                <a:ext cx="89088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146199" y="3200400"/>
                <a:ext cx="138820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199" y="3200400"/>
                <a:ext cx="1388201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459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Dreams of a proof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425321"/>
            <a:ext cx="6238875" cy="444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609600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(Image © </a:t>
            </a:r>
            <a:r>
              <a:rPr lang="en-US" sz="1200" b="1" dirty="0" err="1" smtClean="0"/>
              <a:t>Kozmic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Konstructions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844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dreamiest situation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524000"/>
                <a:ext cx="77724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Suppose non-RBG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has the form:</a:t>
                </a: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772400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1569" t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0" y="52578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6482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0386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34290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52578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46482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40386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34290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4290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3200" y="40386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46482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3200" y="52578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52800" y="52578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46482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40386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4290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53456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66800" y="5530334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" y="4724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(0,1)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66800" y="49090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4114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66800" y="42994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" y="3505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(0,3)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066800" y="36898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828800" y="37338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4000" y="28194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33600" y="28194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28194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2800" y="28194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0" y="2819400"/>
            <a:ext cx="609600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962400" y="34290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40386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62400" y="4648200"/>
            <a:ext cx="609600" cy="609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62400" y="5257800"/>
            <a:ext cx="609600" cy="609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29072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(0,4)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66800" y="3091934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53000" y="3124200"/>
                <a:ext cx="35814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cells of equal size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Must exist at least one RBG square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Probability of selecting an RBG square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124200"/>
                <a:ext cx="3581400" cy="2677656"/>
              </a:xfrm>
              <a:prstGeom prst="rect">
                <a:avLst/>
              </a:prstGeom>
              <a:blipFill rotWithShape="1">
                <a:blip r:embed="rId6"/>
                <a:stretch>
                  <a:fillRect l="-2385" t="-1822" r="-4429" b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9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4 -0.00509 -0.00209 -0.01273 0.00121 -0.01505 C 0.00607 -0.01852 0.01736 -0.01389 0.02378 -0.01157 C 0.02204 0.02755 0.02864 0.02222 -0.00244 0.01991 C -0.0033 0.01875 -0.00452 0.01806 -0.00504 0.01667 C -0.00625 0.01366 -0.00747 0.00671 -0.00747 0.00671 C -0.00712 -0.00116 -0.01059 -0.01157 -0.00625 -0.01667 C 0.00208 -0.02639 0.01545 -0.0125 0.02135 -0.00509 C 0.02083 0.00162 0.02152 0.00856 0.01996 0.01505 C 0.01927 0.01759 0.01666 0.01829 0.0151 0.01991 C 0.01059 0.025 0.00677 0.0294 0.00121 0.03171 C -0.00209 0.03125 -0.00573 0.03194 -0.00869 0.03009 C -0.0099 0.0294 -0.00921 0.02662 -0.0099 0.025 C -0.01112 0.02222 -0.01337 0.0206 -0.01494 0.01829 C -0.0198 -0.00093 -0.01268 -0.01875 0.00121 -0.02338 C 0.01267 -0.02153 0.01736 -0.01944 0.02378 -0.00671 C 0.02291 0.01759 0.02812 0.03819 0.00885 0.04329 C -0.00782 0.04144 -0.004 0.04306 -0.01494 0.03333 C -0.01789 0.02106 -0.01372 0.03588 -0.01997 0.02338 C -0.02622 0.01088 -0.01598 0.02477 -0.02379 0.01505 C -0.02622 0.00463 -0.029 -0.00949 -0.0224 -0.01829 C -0.0191 -0.02269 -0.01563 -0.02778 -0.01129 -0.03009 C -0.00886 -0.03148 -0.00365 -0.03333 -0.00365 -0.03333 C 0.00972 -0.03171 0.01857 -0.03032 0.02621 -0.01505 C 0.02673 -0.01273 0.02708 -0.01065 0.0276 -0.00833 C 0.02829 -0.00509 0.03003 0.00162 0.03003 0.00162 C 0.02899 0.02269 0.03125 0.03102 0.01875 0.04167 C 0.01128 0.0412 0.00381 0.04097 -0.00365 0.04005 C -0.00712 0.03958 -0.01667 0.03056 -0.02119 0.02824 C -0.02205 0.02708 -0.02327 0.02639 -0.02379 0.025 C -0.025 0.02199 -0.02622 0.01505 -0.02622 0.01505 C -0.025 -0.01528 -0.02952 -0.02338 -0.00869 -0.02338 L 0.01631 -0.02662 " pathEditMode="relative" ptsTypes="fffffffffffffffffffffffffffffff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1"/>
      <p:bldP spid="34" grpId="0"/>
      <p:bldP spid="36" grpId="0"/>
      <p:bldP spid="38" grpId="0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 slight nudge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524000"/>
                <a:ext cx="7772400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Same analysis works if non-RBG function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000" dirty="0" smtClean="0"/>
                  <a:t> has the form:</a:t>
                </a: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𝑓</m:t>
                      </m:r>
                      <m:r>
                        <a:rPr lang="en-US" sz="3000" b="0" i="1" smtClean="0">
                          <a:latin typeface="Cambria Math"/>
                        </a:rPr>
                        <m:t>(</m:t>
                      </m:r>
                      <m:r>
                        <a:rPr lang="en-US" sz="3000" b="0" i="1" smtClean="0">
                          <a:latin typeface="Cambria Math"/>
                        </a:rPr>
                        <m:t>𝑥</m:t>
                      </m:r>
                      <m:r>
                        <a:rPr lang="en-US" sz="30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000" dirty="0" smtClean="0"/>
              </a:p>
              <a:p>
                <a:endParaRPr lang="en-US" sz="1200" dirty="0" smtClean="0"/>
              </a:p>
              <a:p>
                <a:r>
                  <a:rPr lang="en-US" sz="3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000" dirty="0" smtClean="0"/>
                  <a:t> are </a:t>
                </a:r>
                <a:r>
                  <a:rPr lang="en-US" sz="3000" b="1" dirty="0" smtClean="0"/>
                  <a:t>linearly independent</a:t>
                </a:r>
                <a:r>
                  <a:rPr lang="en-US" sz="3000" dirty="0" smtClean="0"/>
                  <a:t> linear forms.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772400" cy="2769989"/>
              </a:xfrm>
              <a:prstGeom prst="rect">
                <a:avLst/>
              </a:prstGeom>
              <a:blipFill rotWithShape="1">
                <a:blip r:embed="rId5"/>
                <a:stretch>
                  <a:fillRect l="-1804" t="-2643" b="-5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5638800" y="4800600"/>
            <a:ext cx="2766060" cy="914400"/>
          </a:xfrm>
          <a:prstGeom prst="wedgeRectCallout">
            <a:avLst>
              <a:gd name="adj1" fmla="val -20533"/>
              <a:gd name="adj2" fmla="val -17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Also works if “linearly independent” replaced by “random”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4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More rocking of the bed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514600"/>
                <a:ext cx="8001000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Suppose non-RBG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 smtClean="0"/>
                  <a:t> has the form:</a:t>
                </a: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endParaRPr lang="en-US" sz="1600" dirty="0" smtClean="0"/>
              </a:p>
              <a:p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/>
                  <a:t> are random bounded degree non-linear polynomials.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14600"/>
                <a:ext cx="8001000" cy="2154436"/>
              </a:xfrm>
              <a:prstGeom prst="rect">
                <a:avLst/>
              </a:prstGeom>
              <a:blipFill rotWithShape="1">
                <a:blip r:embed="rId4"/>
                <a:stretch>
                  <a:fillRect l="-1295" t="-2550" b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8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Partitioning by random polys</a:t>
            </a:r>
            <a:endParaRPr lang="en-US" u="sng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3810000" cy="361428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" y="4876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66800" y="50614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" y="4191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(0,1)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066800" y="43756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" y="3352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(0,2)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66800" y="35374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" y="26024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(0,3)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66800" y="2787134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1905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(0,4)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66800" y="20896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29200" y="1676400"/>
                <a:ext cx="37338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/>
                  <a:t>Joint distribution of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b="0" dirty="0" smtClean="0"/>
              </a:p>
              <a:p>
                <a:pPr algn="ctr"/>
                <a:r>
                  <a:rPr lang="en-US" sz="2600" dirty="0" smtClean="0"/>
                  <a:t>close to uniform distribution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76400"/>
                <a:ext cx="3733800" cy="1692771"/>
              </a:xfrm>
              <a:prstGeom prst="rect">
                <a:avLst/>
              </a:prstGeom>
              <a:blipFill rotWithShape="1">
                <a:blip r:embed="rId6"/>
                <a:stretch>
                  <a:fillRect t="-3237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Down Arrow 46"/>
          <p:cNvSpPr/>
          <p:nvPr/>
        </p:nvSpPr>
        <p:spPr>
          <a:xfrm>
            <a:off x="6858000" y="3437930"/>
            <a:ext cx="186679" cy="753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57800" y="4343400"/>
                <a:ext cx="3429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600" dirty="0" smtClean="0"/>
                  <a:t> cells of roughly equal size</a:t>
                </a:r>
                <a:endParaRPr lang="en-US" sz="2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343400"/>
                <a:ext cx="3429000" cy="892552"/>
              </a:xfrm>
              <a:prstGeom prst="rect">
                <a:avLst/>
              </a:prstGeom>
              <a:blipFill rotWithShape="1">
                <a:blip r:embed="rId7"/>
                <a:stretch>
                  <a:fillRect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2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Partitioning by random polys</a:t>
            </a:r>
            <a:endParaRPr lang="en-US" u="sng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1"/>
            <a:ext cx="3581400" cy="3397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" y="4724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66800" y="4909066"/>
            <a:ext cx="4297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" y="4191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(0,1)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066800" y="4375666"/>
            <a:ext cx="4297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" y="33528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(0,2)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66800" y="3537466"/>
            <a:ext cx="4297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" y="26024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(0,3)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066800" y="2787134"/>
            <a:ext cx="4297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1905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(0,4)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66800" y="2089666"/>
            <a:ext cx="4297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6400" y="2678668"/>
            <a:ext cx="2650236" cy="208214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6800" y="1676400"/>
                <a:ext cx="3962400" cy="2456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/>
                  <a:t>Joint distribution of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2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),..,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𝑦</m:t>
                    </m:r>
                    <m:r>
                      <a:rPr lang="es-ES" sz="2600" i="1">
                        <a:latin typeface="Cambria Math"/>
                      </a:rPr>
                      <m:t>),...,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𝑦</m:t>
                    </m:r>
                    <m:r>
                      <a:rPr lang="es-ES" sz="2600" i="1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𝑧</m:t>
                    </m:r>
                    <m:r>
                      <a:rPr lang="es-ES" sz="2600" i="1">
                        <a:latin typeface="Cambria Math"/>
                      </a:rPr>
                      <m:t>),...,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𝑧</m:t>
                    </m:r>
                    <m:r>
                      <a:rPr lang="es-ES" sz="2600" i="1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𝑦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𝑧</m:t>
                    </m:r>
                    <m:r>
                      <a:rPr lang="es-ES" sz="2600" i="1">
                        <a:latin typeface="Cambria Math"/>
                      </a:rPr>
                      <m:t>),...,</m:t>
                    </m:r>
                    <m:sSub>
                      <m:sSubPr>
                        <m:ctrlPr>
                          <a:rPr lang="es-E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S" sz="2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s-ES" sz="2600" i="1">
                        <a:latin typeface="Cambria Math"/>
                      </a:rPr>
                      <m:t>(</m:t>
                    </m:r>
                    <m:r>
                      <a:rPr lang="es-ES" sz="2600" i="1">
                        <a:latin typeface="Cambria Math"/>
                      </a:rPr>
                      <m:t>𝑥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𝑦</m:t>
                    </m:r>
                    <m:r>
                      <a:rPr lang="es-ES" sz="2600" i="1">
                        <a:latin typeface="Cambria Math"/>
                      </a:rPr>
                      <m:t>+</m:t>
                    </m:r>
                    <m:r>
                      <a:rPr lang="es-ES" sz="2600" i="1">
                        <a:latin typeface="Cambria Math"/>
                      </a:rPr>
                      <m:t>𝑧</m:t>
                    </m:r>
                    <m:r>
                      <a:rPr lang="es-ES" sz="2600" i="1">
                        <a:latin typeface="Cambria Math"/>
                      </a:rPr>
                      <m:t>))</m:t>
                    </m:r>
                  </m:oMath>
                </a14:m>
                <a:r>
                  <a:rPr lang="en-US" sz="2600" dirty="0" smtClean="0"/>
                  <a:t>close to uniform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676400"/>
                <a:ext cx="3962400" cy="2456057"/>
              </a:xfrm>
              <a:prstGeom prst="rect">
                <a:avLst/>
              </a:prstGeom>
              <a:blipFill rotWithShape="1">
                <a:blip r:embed="rId6"/>
                <a:stretch>
                  <a:fillRect t="-2233" b="-5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00600" y="4916269"/>
                <a:ext cx="40386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/>
                  <a:t>Probability of selecting an RBG square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≈</m:t>
                        </m:r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−3</m:t>
                        </m:r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16269"/>
                <a:ext cx="4038600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2719" t="-6122" r="-3474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>
            <a:off x="6629400" y="4123730"/>
            <a:ext cx="186679" cy="753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4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C -0.00642 -0.00208 -0.00833 -0.00347 -0.01511 -0.00162 C -0.01458 0.0007 -0.01545 0.0044 -0.01371 0.0051 C 0.004 0.01227 -0.00277 -0.00069 -0.00885 -0.00324 C -0.01128 -0.00277 -0.01494 -0.00439 -0.01631 -0.00162 C -0.02118 0.0088 -0.01494 0.00996 -0.01128 0.01181 C -0.00937 0.00394 -0.00972 -0.00023 -0.01511 -0.00486 C -0.01909 0.00324 -0.02291 0.00857 -0.01631 0.02176 C -0.01458 0.025 -0.01041 0.02061 -0.00746 0.02014 C -0.00885 -0.00023 -0.0059 -0.00324 -0.01875 -2.59259E-6 C -0.01841 0.0051 -0.02065 0.01227 -0.01753 0.01505 C -0.00416 0.02709 -0.00225 0.00811 2.77778E-7 -2.59259E-6 Z " pathEditMode="relative" ptsTypes="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Returning to intermediate dream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600200"/>
                <a:ext cx="8077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Suppose non-RBG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 smtClean="0"/>
                  <a:t> has the form:</a:t>
                </a: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endParaRPr lang="en-US" sz="1600" dirty="0" smtClean="0"/>
              </a:p>
              <a:p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/>
                  <a:t> are arbitrary low degree polynomials.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077200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1283" t="-3136" r="-981" b="-7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1" y="4303693"/>
                <a:ext cx="8077200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Instead of insisting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/>
                  <a:t> be truly random, can we weaken the requirement?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303693"/>
                <a:ext cx="807720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904" t="-5660" r="-2035"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99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and Learning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Proper learning (with membership queries) is as hard as testing, for any property</a:t>
            </a:r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For many natural properties, testing is much easier than learning</a:t>
            </a:r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Learning always requires time at least as large as size of hypothesis but testing can be in </a:t>
            </a:r>
            <a:r>
              <a:rPr lang="en-US" sz="2500" i="1" dirty="0" smtClean="0"/>
              <a:t>constant</a:t>
            </a:r>
            <a:r>
              <a:rPr lang="en-US" sz="2500" dirty="0" smtClean="0"/>
              <a:t> time!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116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Returning to intermediate dream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600200"/>
                <a:ext cx="8077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Suppose non-RBG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 smtClean="0"/>
                  <a:t> has the form:</a:t>
                </a: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endParaRPr lang="en-US" sz="1600" dirty="0" smtClean="0"/>
              </a:p>
              <a:p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/>
                  <a:t> are arbitrary low degree polynomials.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0772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283" t="-3136" r="-981" b="-7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1" y="4303693"/>
                <a:ext cx="8077200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How to ensure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distributed close to uniform? How to even ensure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distributed close to uniform?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303693"/>
                <a:ext cx="80772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281" t="-3930" r="-2336" b="-104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High rank polynomials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752600"/>
                <a:ext cx="7772400" cy="12926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Theorem 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[Green-Tao, Kaufmann-Lovett]</a:t>
                </a:r>
                <a:r>
                  <a:rPr lang="en-US" sz="2600" dirty="0" smtClean="0"/>
                  <a:t>: A polynomial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𝑄</m:t>
                    </m:r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</a:rPr>
                      <m:t>→</m:t>
                    </m:r>
                    <m:r>
                      <a:rPr lang="en-US" sz="2600" b="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 is distributed close to uniform if </a:t>
                </a:r>
                <a:r>
                  <a:rPr lang="en-US" sz="2600" i="1" dirty="0" smtClean="0"/>
                  <a:t>Q</a:t>
                </a:r>
                <a:r>
                  <a:rPr lang="en-US" sz="2600" dirty="0" smtClean="0"/>
                  <a:t> is of </a:t>
                </a:r>
                <a:r>
                  <a:rPr lang="en-US" sz="2600" u="sng" dirty="0" smtClean="0"/>
                  <a:t>high rank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7772400" cy="1292662"/>
              </a:xfrm>
              <a:prstGeom prst="rect">
                <a:avLst/>
              </a:prstGeom>
              <a:blipFill rotWithShape="1">
                <a:blip r:embed="rId5"/>
                <a:stretch>
                  <a:fillRect l="-1331" t="-3738" b="-98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057" y="3581400"/>
                <a:ext cx="8023543" cy="209288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Definition</a:t>
                </a:r>
                <a:r>
                  <a:rPr lang="en-US" sz="2600" dirty="0" smtClean="0"/>
                  <a:t>: A polynomial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𝑄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 is of rank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&gt;</m:t>
                    </m:r>
                    <m:r>
                      <a:rPr lang="en-US" sz="26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600" dirty="0" smtClean="0"/>
                  <a:t> if there are no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600" dirty="0" smtClean="0"/>
                  <a:t> of degrees less than </a:t>
                </a:r>
                <a:r>
                  <a:rPr lang="en-US" sz="2600" dirty="0" err="1" smtClean="0"/>
                  <a:t>deg</a:t>
                </a:r>
                <a:r>
                  <a:rPr lang="en-US" sz="2600" dirty="0" smtClean="0"/>
                  <a:t>(Q)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𝑄</m:t>
                      </m:r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</a:rPr>
                        <m:t>Λ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b="0" dirty="0" smtClean="0"/>
              </a:p>
              <a:p>
                <a:r>
                  <a:rPr lang="en-US" sz="2600" dirty="0" smtClean="0"/>
                  <a:t>for some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57" y="3581400"/>
                <a:ext cx="8023543" cy="2092881"/>
              </a:xfrm>
              <a:prstGeom prst="rect">
                <a:avLst/>
              </a:prstGeom>
              <a:blipFill rotWithShape="1">
                <a:blip r:embed="rId6"/>
                <a:stretch>
                  <a:fillRect l="-1136" t="-2017" r="-2044" b="-5476"/>
                </a:stretch>
              </a:blipFill>
              <a:ln w="254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71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 rank polynomial collection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90800"/>
                <a:ext cx="7772400" cy="169277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Theorem 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[Green-Tao, Kaufmann-Lovett]</a:t>
                </a:r>
                <a:r>
                  <a:rPr lang="en-US" sz="2600" dirty="0" smtClean="0"/>
                  <a:t>: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</a:rPr>
                      <m:t>→</m:t>
                    </m:r>
                    <m:r>
                      <a:rPr lang="en-US" sz="2600" b="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 jointly distributed close to uniform if every nontrivial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/>
                  <a:t> is </a:t>
                </a:r>
                <a:r>
                  <a:rPr lang="en-US" sz="2600" u="sng" dirty="0" smtClean="0"/>
                  <a:t>high rank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90800"/>
                <a:ext cx="7772400" cy="1692771"/>
              </a:xfrm>
              <a:prstGeom prst="rect">
                <a:avLst/>
              </a:prstGeom>
              <a:blipFill rotWithShape="1">
                <a:blip r:embed="rId4"/>
                <a:stretch>
                  <a:fillRect l="-1331" t="-2857" b="-7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2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Polynomial Regularity Lemma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3582" y="1447800"/>
                <a:ext cx="8177018" cy="327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A straightforward inductive argument shows that, given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𝑓</m:t>
                      </m:r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  <a:p>
                <a:endParaRPr lang="en-US" sz="1200" dirty="0" smtClean="0"/>
              </a:p>
              <a:p>
                <a:r>
                  <a:rPr lang="en-US" sz="2600" dirty="0" smtClean="0"/>
                  <a:t>we can find a </a:t>
                </a:r>
                <a:r>
                  <a:rPr lang="en-US" sz="2600" u="sng" dirty="0" smtClean="0"/>
                  <a:t>high rank</a:t>
                </a:r>
                <a:r>
                  <a:rPr lang="en-US" sz="2600" dirty="0" smtClean="0"/>
                  <a:t> collection of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/>
                  <a:t> such that:</a:t>
                </a: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𝑓</m:t>
                      </m:r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/>
                        </a:rPr>
                        <m:t>Γ</m:t>
                      </m:r>
                      <m:r>
                        <a:rPr lang="en-US" sz="2600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82" y="1447800"/>
                <a:ext cx="8177018" cy="3271921"/>
              </a:xfrm>
              <a:prstGeom prst="rect">
                <a:avLst/>
              </a:prstGeom>
              <a:blipFill rotWithShape="1">
                <a:blip r:embed="rId5"/>
                <a:stretch>
                  <a:fillRect l="-1267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5982" y="5294013"/>
                <a:ext cx="8177018" cy="497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/>
                  <a:t> form cells of roughly equal size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2" y="5294013"/>
                <a:ext cx="8177018" cy="497187"/>
              </a:xfrm>
              <a:prstGeom prst="rect">
                <a:avLst/>
              </a:prstGeom>
              <a:blipFill rotWithShape="1">
                <a:blip r:embed="rId6"/>
                <a:stretch>
                  <a:fillRect t="-10976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4461521" y="4428530"/>
            <a:ext cx="186679" cy="753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4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Equidistribution</a:t>
            </a:r>
            <a:r>
              <a:rPr lang="en-US" u="sng" dirty="0" smtClean="0"/>
              <a:t> of squares?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Recall we also wanted </a:t>
            </a:r>
            <a:r>
              <a:rPr lang="en-US" sz="2600" dirty="0" err="1" smtClean="0"/>
              <a:t>equidistribution</a:t>
            </a:r>
            <a:r>
              <a:rPr lang="en-US" sz="2600" dirty="0" smtClean="0"/>
              <a:t> of squares. Is high rank sufficient for this purpose?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667000"/>
                <a:ext cx="7772400" cy="31968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Wanted Lemma</a:t>
                </a:r>
                <a:r>
                  <a:rPr lang="en-US" sz="2600" dirty="0" smtClean="0"/>
                  <a:t>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/>
                  <a:t> of sufficiently high rank,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6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2600" i="1">
                                  <a:latin typeface="Cambria Math"/>
                                </a:rPr>
                                <m:t>,..,</m:t>
                              </m:r>
                              <m:sSub>
                                <m:sSubPr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2600" i="1">
                                  <a:latin typeface="Cambria Math"/>
                                </a:rPr>
                                <m:t>, 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s-ES" sz="2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s-ES" sz="2600" i="1">
                                      <a:latin typeface="Cambria Math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es-ES" sz="2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s-ES" sz="2600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e>
                                  <m:eqArr>
                                    <m:eqArrPr>
                                      <m:ctrlPr>
                                        <a:rPr lang="es-ES" sz="2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,...,</m:t>
                                      </m:r>
                                      <m:sSub>
                                        <m:sSub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6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26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,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s-ES" sz="2600" i="1">
                                          <a:latin typeface="Cambria Math"/>
                                        </a:rPr>
                                        <m:t>,...,</m:t>
                                      </m:r>
                                      <m:sSub>
                                        <m:sSub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6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26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6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600" b="0" dirty="0" smtClean="0"/>
              </a:p>
              <a:p>
                <a:r>
                  <a:rPr lang="en-US" sz="2600" dirty="0" smtClean="0"/>
                  <a:t>distributed close to uniform.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7772400" cy="3196837"/>
              </a:xfrm>
              <a:prstGeom prst="rect">
                <a:avLst/>
              </a:prstGeom>
              <a:blipFill rotWithShape="1">
                <a:blip r:embed="rId5"/>
                <a:stretch>
                  <a:fillRect l="-1331" t="-1521" b="-3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816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 bit of a nightmare…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Wanted lemma not necessarily true!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347472" lvl="1" indent="0">
                  <a:buNone/>
                </a:pPr>
                <a:r>
                  <a:rPr lang="en-US" sz="26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 is of degree 1. Then:</a:t>
                </a:r>
              </a:p>
              <a:p>
                <a:pPr marL="34747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  <a:p>
                <a:pPr marL="347472" lvl="1" indent="0">
                  <a:buNone/>
                </a:pPr>
                <a:r>
                  <a:rPr lang="en-US" sz="2600" dirty="0" smtClean="0"/>
                  <a:t>identically.</a:t>
                </a:r>
              </a:p>
              <a:p>
                <a:pPr marL="347472" lvl="1" indent="0">
                  <a:buNone/>
                </a:pPr>
                <a:endParaRPr lang="en-US" sz="2600" dirty="0" smtClean="0"/>
              </a:p>
              <a:p>
                <a:pPr marL="347472" lvl="1" indent="0">
                  <a:buNone/>
                </a:pPr>
                <a:endParaRPr lang="en-US" sz="2600" dirty="0" smtClean="0"/>
              </a:p>
              <a:p>
                <a:pPr marL="347472" lvl="1" indent="0">
                  <a:buNone/>
                </a:pPr>
                <a:r>
                  <a:rPr lang="en-US" sz="2600" b="1" dirty="0" smtClean="0"/>
                  <a:t>Lesson</a:t>
                </a:r>
                <a:r>
                  <a:rPr lang="en-US" sz="2600" dirty="0" smtClean="0"/>
                  <a:t>: some correlations may be present because of degree, no matter how large the rank is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671" t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2514600"/>
            <a:ext cx="7543800" cy="1447800"/>
          </a:xfrm>
          <a:prstGeom prst="rect">
            <a:avLst/>
          </a:prstGeom>
          <a:solidFill>
            <a:srgbClr val="92D050">
              <a:alpha val="29000"/>
            </a:srgbClr>
          </a:solidFill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9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Corrected </a:t>
            </a:r>
            <a:r>
              <a:rPr lang="en-US" u="sng" dirty="0" err="1" smtClean="0"/>
              <a:t>equidistribution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1676400"/>
                <a:ext cx="8001000" cy="3962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u="sng" dirty="0" smtClean="0">
                    <a:solidFill>
                      <a:schemeClr val="tx1"/>
                    </a:solidFill>
                  </a:rPr>
                  <a:t>Lemma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 Given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of high rank, either there’s some linear identity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for some </a:t>
                </a:r>
                <a:r>
                  <a:rPr lang="en-US" sz="28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or the tuple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,..,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,...,</m:t>
                                  </m:r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e>
                                  <m:eqArr>
                                    <m:eqArr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,...,</m:t>
                                      </m:r>
                                      <m:sSub>
                                        <m:sSub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,...,</m:t>
                                      </m:r>
                                      <m:sSub>
                                        <m:sSub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is close to uniformly distributed.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8001000" cy="3962400"/>
              </a:xfrm>
              <a:prstGeom prst="rect">
                <a:avLst/>
              </a:prstGeom>
              <a:blipFill rotWithShape="1">
                <a:blip r:embed="rId5"/>
                <a:stretch>
                  <a:fillRect l="-1367" t="-1529" r="-2278" b="-4128"/>
                </a:stretch>
              </a:blipFill>
              <a:ln w="254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6629400" y="5715000"/>
            <a:ext cx="2209800" cy="914400"/>
          </a:xfrm>
          <a:prstGeom prst="wedgeRectCallout">
            <a:avLst>
              <a:gd name="adj1" fmla="val -61452"/>
              <a:gd name="adj2" fmla="val -83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Proof uses “</a:t>
            </a:r>
            <a:r>
              <a:rPr lang="en-US" dirty="0" err="1" smtClean="0">
                <a:solidFill>
                  <a:schemeClr val="tx1"/>
                </a:solidFill>
              </a:rPr>
              <a:t>Gowers</a:t>
            </a:r>
            <a:r>
              <a:rPr lang="en-US" dirty="0" smtClean="0">
                <a:solidFill>
                  <a:schemeClr val="tx1"/>
                </a:solidFill>
              </a:rPr>
              <a:t> inverse theorem” </a:t>
            </a:r>
            <a:r>
              <a:rPr lang="en-US" b="1" dirty="0" smtClean="0">
                <a:solidFill>
                  <a:srgbClr val="0070C0"/>
                </a:solidFill>
              </a:rPr>
              <a:t>[Tao-Ziegler]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3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u="sng" dirty="0" smtClean="0"/>
              <a:t>Applying corrected </a:t>
            </a:r>
            <a:r>
              <a:rPr lang="en-US" sz="3100" u="sng" dirty="0" err="1" smtClean="0"/>
              <a:t>equidistribution</a:t>
            </a:r>
            <a:endParaRPr lang="en-US" sz="31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7976"/>
            <a:ext cx="3581400" cy="3397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1765661"/>
                <a:ext cx="4572000" cy="433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3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 smtClean="0"/>
                  <a:t>satisfies: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  <m:r>
                          <a:rPr lang="en-US" sz="2300" i="1">
                            <a:latin typeface="Cambria Math"/>
                          </a:rPr>
                          <m:t>+</m:t>
                        </m:r>
                        <m:r>
                          <a:rPr lang="en-US" sz="23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  <m:r>
                          <a:rPr lang="en-US" sz="2300" i="1">
                            <a:latin typeface="Cambria Math"/>
                          </a:rPr>
                          <m:t>+</m:t>
                        </m:r>
                        <m:r>
                          <a:rPr lang="en-US" sz="23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  <m:r>
                          <a:rPr lang="en-US" sz="2300" i="1">
                            <a:latin typeface="Cambria Math"/>
                          </a:rPr>
                          <m:t>+</m:t>
                        </m:r>
                        <m:r>
                          <a:rPr lang="en-US" sz="2300" i="1">
                            <a:latin typeface="Cambria Math"/>
                          </a:rPr>
                          <m:t>𝑦</m:t>
                        </m:r>
                        <m:r>
                          <a:rPr lang="en-US" sz="2300" i="1">
                            <a:latin typeface="Cambria Math"/>
                          </a:rPr>
                          <m:t>+</m:t>
                        </m:r>
                        <m:r>
                          <a:rPr lang="en-US" sz="23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300" dirty="0" smtClean="0"/>
                  <a:t>.</a:t>
                </a:r>
              </a:p>
              <a:p>
                <a:pPr marL="0" lvl="1"/>
                <a:endParaRPr lang="en-US" sz="2300" dirty="0"/>
              </a:p>
              <a:p>
                <a:pPr marL="0" lvl="1"/>
                <a:r>
                  <a:rPr lang="en-US" sz="2300" dirty="0" smtClean="0"/>
                  <a:t>Then, only certain configurations of four cells can contain squares.</a:t>
                </a:r>
              </a:p>
              <a:p>
                <a:pPr marL="0" lvl="1"/>
                <a:endParaRPr lang="en-US" sz="2300" dirty="0"/>
              </a:p>
              <a:p>
                <a:pPr marL="0" lvl="1"/>
                <a:r>
                  <a:rPr lang="en-US" sz="2300" dirty="0" smtClean="0"/>
                  <a:t>Corrected </a:t>
                </a:r>
                <a:r>
                  <a:rPr lang="en-US" sz="2300" dirty="0" err="1" smtClean="0"/>
                  <a:t>equidistribution</a:t>
                </a:r>
                <a:r>
                  <a:rPr lang="en-US" sz="2300" dirty="0" smtClean="0"/>
                  <a:t> guarantees nearly uniform distribution of squares among such configurations.</a:t>
                </a:r>
                <a:endParaRPr lang="en-US" sz="2300" dirty="0"/>
              </a:p>
              <a:p>
                <a:endParaRPr lang="en-US" sz="23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765661"/>
                <a:ext cx="4572000" cy="4331507"/>
              </a:xfrm>
              <a:prstGeom prst="rect">
                <a:avLst/>
              </a:prstGeom>
              <a:blipFill rotWithShape="1">
                <a:blip r:embed="rId6"/>
                <a:stretch>
                  <a:fillRect l="-1867" t="-986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" y="2057400"/>
            <a:ext cx="1676400" cy="1349288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747774">
            <a:off x="2735261" y="3606098"/>
            <a:ext cx="915577" cy="815888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229853">
            <a:off x="3281308" y="2197282"/>
            <a:ext cx="762000" cy="587288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6568" y="35168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8" y="3516868"/>
                <a:ext cx="3802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8400" y="175260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752600"/>
                <a:ext cx="3802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34406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40668"/>
                <a:ext cx="38023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0368" y="19166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8" y="1916668"/>
                <a:ext cx="38023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10568" y="39740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68" y="3974068"/>
                <a:ext cx="38023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0" y="42026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202668"/>
                <a:ext cx="38023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7000" y="46598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59868"/>
                <a:ext cx="38023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1168" y="304800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68" y="3048000"/>
                <a:ext cx="38023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819400" y="2209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8518" y="2831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8518" y="1752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5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Almost awake to reality…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8077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Now, let’s remove all restrictions on RBG-far function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𝑓</m:t>
                    </m:r>
                    <m:r>
                      <a:rPr lang="en-US" sz="3000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30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b="0" i="1" dirty="0" smtClean="0">
                        <a:latin typeface="Cambria Math"/>
                      </a:rPr>
                      <m:t>→{</m:t>
                    </m:r>
                    <m:r>
                      <a:rPr lang="en-US" sz="3000" b="0" i="1" dirty="0" smtClean="0">
                        <a:latin typeface="Cambria Math"/>
                      </a:rPr>
                      <m:t>𝑅𝑒𝑑</m:t>
                    </m:r>
                    <m:r>
                      <a:rPr lang="en-US" sz="3000" b="0" i="1" dirty="0" smtClean="0">
                        <a:latin typeface="Cambria Math"/>
                      </a:rPr>
                      <m:t>,</m:t>
                    </m:r>
                    <m:r>
                      <a:rPr lang="en-US" sz="3000" b="0" i="1" dirty="0" smtClean="0">
                        <a:latin typeface="Cambria Math"/>
                      </a:rPr>
                      <m:t>𝐵𝑙𝑢𝑒</m:t>
                    </m:r>
                    <m:r>
                      <a:rPr lang="en-US" sz="3000" b="0" i="1" dirty="0" smtClean="0">
                        <a:latin typeface="Cambria Math"/>
                      </a:rPr>
                      <m:t>,</m:t>
                    </m:r>
                    <m:r>
                      <a:rPr lang="en-US" sz="3000" b="0" i="1" dirty="0" smtClean="0">
                        <a:latin typeface="Cambria Math"/>
                      </a:rPr>
                      <m:t>𝐺𝑟𝑒𝑒𝑛</m:t>
                    </m:r>
                    <m:r>
                      <a:rPr lang="en-US" sz="30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000" dirty="0" smtClean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07720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736"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3323272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Can we “approximate” </a:t>
            </a:r>
            <a:r>
              <a:rPr lang="en-US" sz="3000" i="1" dirty="0" smtClean="0"/>
              <a:t>f</a:t>
            </a:r>
            <a:r>
              <a:rPr lang="en-US" sz="3000" dirty="0" smtClean="0"/>
              <a:t> by some function </a:t>
            </a:r>
            <a:r>
              <a:rPr lang="en-US" sz="3000" i="1" dirty="0" smtClean="0"/>
              <a:t>g </a:t>
            </a:r>
            <a:r>
              <a:rPr lang="en-US" sz="3000" dirty="0" smtClean="0"/>
              <a:t>of the form:</a:t>
            </a:r>
          </a:p>
          <a:p>
            <a:endParaRPr lang="en-US" sz="3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4233208"/>
                <a:ext cx="8077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𝑔</m:t>
                      </m:r>
                      <m:r>
                        <a:rPr lang="en-US" sz="3000" i="1">
                          <a:latin typeface="Cambria Math"/>
                        </a:rPr>
                        <m:t>(</m:t>
                      </m:r>
                      <m:r>
                        <a:rPr lang="en-US" sz="3000" i="1">
                          <a:latin typeface="Cambria Math"/>
                        </a:rPr>
                        <m:t>𝑥</m:t>
                      </m:r>
                      <m:r>
                        <a:rPr lang="en-US" sz="30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000" i="1">
                              <a:latin typeface="Cambria Math"/>
                            </a:rPr>
                            <m:t>(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  <a:p>
                <a:endParaRPr lang="en-US" sz="1200" dirty="0"/>
              </a:p>
              <a:p>
                <a:r>
                  <a:rPr lang="en-US" sz="3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000" dirty="0"/>
                  <a:t> are </a:t>
                </a:r>
                <a:r>
                  <a:rPr lang="en-US" sz="3000" dirty="0" smtClean="0"/>
                  <a:t>low </a:t>
                </a:r>
                <a:r>
                  <a:rPr lang="en-US" sz="3000" dirty="0"/>
                  <a:t>degree </a:t>
                </a:r>
                <a:r>
                  <a:rPr lang="en-US" sz="3000" dirty="0" smtClean="0"/>
                  <a:t>polynomials?</a:t>
                </a:r>
                <a:endParaRPr lang="en-US" sz="3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33208"/>
                <a:ext cx="80772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736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44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Regularity Lemma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526262"/>
                <a:ext cx="777240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Given any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sz="2200" dirty="0" smtClean="0"/>
                  <a:t> and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/>
                  <a:t>, there exist constantly many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2200" dirty="0" smtClean="0"/>
                  <a:t> of degrees at most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/>
                  <a:t>,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Γ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→[0,1]</m:t>
                    </m:r>
                  </m:oMath>
                </a14:m>
                <a:r>
                  <a:rPr lang="en-US" sz="2200" dirty="0" smtClean="0"/>
                  <a:t> and a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h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→[−1,1]</m:t>
                    </m:r>
                  </m:oMath>
                </a14:m>
                <a:r>
                  <a:rPr lang="en-US" sz="2200" dirty="0" smtClean="0"/>
                  <a:t> such that: </a:t>
                </a:r>
              </a:p>
              <a:p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200" b="0" dirty="0" smtClean="0"/>
                  <a:t>Collection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 has high rank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Γ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0" i="1" dirty="0" smtClean="0">
                    <a:latin typeface="Cambria Math"/>
                  </a:rPr>
                  <a:t> </a:t>
                </a:r>
                <a:r>
                  <a:rPr lang="en-US" sz="2200" dirty="0" smtClean="0">
                    <a:latin typeface="Cambria Math"/>
                  </a:rPr>
                  <a:t>is the average value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Cambria Math"/>
                  </a:rPr>
                  <a:t> on the cell indexed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endParaRPr lang="en-US" sz="2200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𝑑</m:t>
                    </m:r>
                    <m:r>
                      <a:rPr lang="en-US" sz="2200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n-US" sz="2200" dirty="0" err="1" smtClean="0"/>
                  <a:t>th</a:t>
                </a:r>
                <a:r>
                  <a:rPr lang="en-US" sz="2200" dirty="0" smtClean="0"/>
                  <a:t> order </a:t>
                </a:r>
                <a:r>
                  <a:rPr lang="en-US" sz="2200" dirty="0" err="1" smtClean="0"/>
                  <a:t>Gowers</a:t>
                </a:r>
                <a:r>
                  <a:rPr lang="en-US" sz="2200" dirty="0" smtClean="0"/>
                  <a:t> norm of </a:t>
                </a:r>
                <a:r>
                  <a:rPr lang="en-US" sz="2200" i="1" dirty="0" smtClean="0"/>
                  <a:t>h</a:t>
                </a:r>
                <a:r>
                  <a:rPr lang="en-US" sz="2200" dirty="0" smtClean="0"/>
                  <a:t> is small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6262"/>
                <a:ext cx="7772400" cy="4493538"/>
              </a:xfrm>
              <a:prstGeom prst="rect">
                <a:avLst/>
              </a:prstGeom>
              <a:blipFill rotWithShape="1">
                <a:blip r:embed="rId5"/>
                <a:stretch>
                  <a:fillRect l="-1020" t="-813" r="-78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6629400" y="2819400"/>
            <a:ext cx="2209800" cy="1905000"/>
          </a:xfrm>
          <a:prstGeom prst="wedgeRectCallout">
            <a:avLst>
              <a:gd name="adj1" fmla="val -117314"/>
              <a:gd name="adj2" fmla="val -18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Uses “</a:t>
            </a:r>
            <a:r>
              <a:rPr lang="en-US" dirty="0" err="1" smtClean="0">
                <a:solidFill>
                  <a:schemeClr val="tx1"/>
                </a:solidFill>
              </a:rPr>
              <a:t>Gowers</a:t>
            </a:r>
            <a:r>
              <a:rPr lang="en-US" dirty="0" smtClean="0">
                <a:solidFill>
                  <a:schemeClr val="tx1"/>
                </a:solidFill>
              </a:rPr>
              <a:t> inverse theorem” </a:t>
            </a:r>
            <a:r>
              <a:rPr lang="en-US" b="1" dirty="0" smtClean="0">
                <a:solidFill>
                  <a:srgbClr val="0070C0"/>
                </a:solidFill>
              </a:rPr>
              <a:t>[Tao-Ziegler]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6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 brief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Initially appeared as a tool for program checking </a:t>
            </a:r>
            <a:r>
              <a:rPr lang="en-US" b="1" dirty="0" smtClean="0">
                <a:solidFill>
                  <a:srgbClr val="0070C0"/>
                </a:solidFill>
              </a:rPr>
              <a:t>[Blum-</a:t>
            </a:r>
            <a:r>
              <a:rPr lang="en-US" b="1" dirty="0" err="1" smtClean="0">
                <a:solidFill>
                  <a:srgbClr val="0070C0"/>
                </a:solidFill>
              </a:rPr>
              <a:t>Luby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Rubinfeld</a:t>
            </a:r>
            <a:r>
              <a:rPr lang="en-US" b="1" dirty="0" smtClean="0">
                <a:solidFill>
                  <a:srgbClr val="0070C0"/>
                </a:solidFill>
              </a:rPr>
              <a:t> ‘90]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 err="1" smtClean="0">
                <a:solidFill>
                  <a:srgbClr val="0070C0"/>
                </a:solidFill>
              </a:rPr>
              <a:t>Babai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Fortnow</a:t>
            </a:r>
            <a:r>
              <a:rPr lang="en-US" b="1" dirty="0" smtClean="0">
                <a:solidFill>
                  <a:srgbClr val="0070C0"/>
                </a:solidFill>
              </a:rPr>
              <a:t>-Lund ’90, </a:t>
            </a:r>
            <a:r>
              <a:rPr lang="en-US" b="1" dirty="0" err="1" smtClean="0">
                <a:solidFill>
                  <a:srgbClr val="0070C0"/>
                </a:solidFill>
              </a:rPr>
              <a:t>Rubinfeld</a:t>
            </a:r>
            <a:r>
              <a:rPr lang="en-US" b="1" dirty="0" smtClean="0">
                <a:solidFill>
                  <a:srgbClr val="0070C0"/>
                </a:solidFill>
              </a:rPr>
              <a:t>-Sudan ’96]</a:t>
            </a:r>
            <a:r>
              <a:rPr lang="en-US" dirty="0" smtClean="0"/>
              <a:t>: application to PCPs and low-degree testing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 err="1" smtClean="0">
                <a:solidFill>
                  <a:srgbClr val="0070C0"/>
                </a:solidFill>
              </a:rPr>
              <a:t>Goldreich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Goldwasser</a:t>
            </a:r>
            <a:r>
              <a:rPr lang="en-US" b="1" dirty="0" smtClean="0">
                <a:solidFill>
                  <a:srgbClr val="0070C0"/>
                </a:solidFill>
              </a:rPr>
              <a:t>-Ron ‘98]</a:t>
            </a:r>
            <a:r>
              <a:rPr lang="en-US" dirty="0" smtClean="0"/>
              <a:t> considered property testing as full-fledged computational problem in its own right</a:t>
            </a:r>
          </a:p>
          <a:p>
            <a:endParaRPr lang="en-US" dirty="0"/>
          </a:p>
          <a:p>
            <a:r>
              <a:rPr lang="en-US" dirty="0" smtClean="0"/>
              <a:t>Now, many other variants and connections known (e.g., implicit learning, active testing, coding theory, </a:t>
            </a:r>
            <a:r>
              <a:rPr lang="en-US" dirty="0" err="1" smtClean="0"/>
              <a:t>inapproximability</a:t>
            </a:r>
            <a:r>
              <a:rPr lang="en-US" dirty="0" smtClean="0"/>
              <a:t>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Victory in dreamland!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dirty="0" smtClean="0"/>
                  <a:t> be indicator function of color c. Then, rejection probability is: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𝑟𝑒𝑑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𝑟𝑒𝑑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𝑏𝑙𝑢𝑒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𝑔𝑟𝑒𝑒𝑛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We apply the regularity lemma. The term with low </a:t>
                </a:r>
                <a:r>
                  <a:rPr lang="en-US" dirty="0" err="1" smtClean="0"/>
                  <a:t>Gowers</a:t>
                </a:r>
                <a:r>
                  <a:rPr lang="en-US" dirty="0" smtClean="0"/>
                  <a:t> norm contributes negligibly to expectation.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A combinatorial argument finishes the claim.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t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09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Waking up to hard reality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“Inverse conjecture for the </a:t>
                </a:r>
                <a:r>
                  <a:rPr lang="en-US" dirty="0" err="1" smtClean="0"/>
                  <a:t>Gowers</a:t>
                </a:r>
                <a:r>
                  <a:rPr lang="en-US" dirty="0" smtClean="0"/>
                  <a:t> norm is false”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[Lovett-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Meshulam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Samorodnitsky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Turns out that in the conjecture, one needs to modify the definition of polynomials to include functions that are not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dirty="0" smtClean="0"/>
                  <a:t>-valued.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Need to reprove regularity lemma and </a:t>
                </a:r>
                <a:r>
                  <a:rPr lang="en-US" dirty="0" err="1" smtClean="0"/>
                  <a:t>equidistribution</a:t>
                </a:r>
                <a:r>
                  <a:rPr lang="en-US" dirty="0" smtClean="0"/>
                  <a:t> claims for such “non-classical polynomials” (technical core of our work)</a:t>
                </a:r>
              </a:p>
              <a:p>
                <a:endParaRPr lang="en-US" dirty="0"/>
              </a:p>
              <a:p>
                <a:r>
                  <a:rPr lang="en-US" dirty="0" smtClean="0"/>
                  <a:t>Also, several lies encountered in this dream sequence addressed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t="-1310" r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838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Non-classical polynomials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520103"/>
                <a:ext cx="6934200" cy="23660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Definition (non-classical polynomial)</a:t>
                </a:r>
                <a:r>
                  <a:rPr lang="en-US" sz="2800" dirty="0" smtClean="0"/>
                  <a:t>: </a:t>
                </a:r>
              </a:p>
              <a:p>
                <a:r>
                  <a:rPr lang="en-US" sz="28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sz="2800" b="1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800" b="1"/>
                      <m:t>ℝ</m:t>
                    </m:r>
                  </m:oMath>
                </a14:m>
                <a:r>
                  <a:rPr lang="en-US" sz="2800" b="1" dirty="0" smtClean="0"/>
                  <a:t>/</a:t>
                </a:r>
                <a:r>
                  <a:rPr lang="en-US" sz="2800" b="1" dirty="0"/>
                  <a:t>ℤ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is of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⋯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≡0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800" dirty="0" smtClean="0"/>
                  <a:t>, 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0103"/>
                <a:ext cx="6934200" cy="2366097"/>
              </a:xfrm>
              <a:prstGeom prst="rect">
                <a:avLst/>
              </a:prstGeom>
              <a:blipFill rotWithShape="1">
                <a:blip r:embed="rId5"/>
                <a:stretch>
                  <a:fillRect l="-1756" t="-255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191000"/>
                <a:ext cx="7848600" cy="1282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000" dirty="0" smtClean="0"/>
                  <a:t>If range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0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0,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/>
                          </a:rPr>
                          <m:t>, …, 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dirty="0" smtClean="0"/>
                  <a:t>, non-classical same as classical</a:t>
                </a:r>
                <a:endParaRPr lang="en-US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7848600" cy="1282146"/>
              </a:xfrm>
              <a:prstGeom prst="rect">
                <a:avLst/>
              </a:prstGeom>
              <a:blipFill rotWithShape="1">
                <a:blip r:embed="rId6"/>
                <a:stretch>
                  <a:fillRect l="-1632" r="-2486" b="-1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88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Non-classical polynomials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520103"/>
                <a:ext cx="6934200" cy="23660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Definition (non-classical polynomial)</a:t>
                </a:r>
                <a:r>
                  <a:rPr lang="en-US" sz="2800" dirty="0" smtClean="0"/>
                  <a:t>: </a:t>
                </a:r>
              </a:p>
              <a:p>
                <a:r>
                  <a:rPr lang="en-US" sz="28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sz="2800" b="1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800" b="1"/>
                      <m:t>ℝ</m:t>
                    </m:r>
                  </m:oMath>
                </a14:m>
                <a:r>
                  <a:rPr lang="en-US" sz="2800" b="1" dirty="0" smtClean="0"/>
                  <a:t>/</a:t>
                </a:r>
                <a:r>
                  <a:rPr lang="en-US" sz="2800" b="1" dirty="0"/>
                  <a:t>ℤ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is of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⋯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≡0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800" dirty="0" smtClean="0"/>
                  <a:t>, 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0103"/>
                <a:ext cx="6934200" cy="2366097"/>
              </a:xfrm>
              <a:prstGeom prst="rect">
                <a:avLst/>
              </a:prstGeom>
              <a:blipFill rotWithShape="1">
                <a:blip r:embed="rId5"/>
                <a:stretch>
                  <a:fillRect l="-1756" t="-255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191000"/>
                <a:ext cx="7848600" cy="1702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=0, 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is non-classical poly of degree 2.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7848600" cy="1702582"/>
              </a:xfrm>
              <a:prstGeom prst="rect">
                <a:avLst/>
              </a:prstGeom>
              <a:blipFill rotWithShape="1">
                <a:blip r:embed="rId6"/>
                <a:stretch>
                  <a:fillRect l="-1243" b="-6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945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Gowers</a:t>
            </a:r>
            <a:r>
              <a:rPr lang="en-US" u="sng" dirty="0" smtClean="0"/>
              <a:t> norm and inverse theorem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ℂ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i="1" dirty="0" err="1" smtClean="0"/>
                  <a:t>Gowers</a:t>
                </a:r>
                <a:r>
                  <a:rPr lang="en-US" i="1" dirty="0" smtClean="0"/>
                  <a:t> norm of order d</a:t>
                </a:r>
                <a:r>
                  <a:rPr lang="en-US" dirty="0" smtClean="0"/>
                  <a:t> measures the expected multiplicative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at a random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random directions.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Fact</a:t>
                </a:r>
                <a:r>
                  <a:rPr lang="en-US" dirty="0" smtClean="0"/>
                  <a:t>: If </a:t>
                </a:r>
                <a:r>
                  <a:rPr lang="en-US" dirty="0" err="1" smtClean="0"/>
                  <a:t>Gowers</a:t>
                </a:r>
                <a:r>
                  <a:rPr lang="en-US" dirty="0" smtClean="0"/>
                  <a:t> norm of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of order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is 1 and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takes values inside the unit disk, then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is the exponential of a non-classical polynomial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u="sng" dirty="0" err="1" smtClean="0"/>
                  <a:t>Gowers</a:t>
                </a:r>
                <a:r>
                  <a:rPr lang="en-US" u="sng" dirty="0" smtClean="0"/>
                  <a:t> Inverse Theorem</a:t>
                </a:r>
                <a:r>
                  <a:rPr lang="en-US" dirty="0" smtClean="0"/>
                  <a:t>: If </a:t>
                </a:r>
                <a:r>
                  <a:rPr lang="en-US" dirty="0" err="1" smtClean="0"/>
                  <a:t>Gowers</a:t>
                </a:r>
                <a:r>
                  <a:rPr lang="en-US" dirty="0" smtClean="0"/>
                  <a:t> norm of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of order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takes values inside the unit disk, then </a:t>
                </a:r>
                <a:r>
                  <a:rPr lang="en-US" i="1" dirty="0" smtClean="0"/>
                  <a:t>f </a:t>
                </a:r>
                <a:r>
                  <a:rPr lang="en-US" dirty="0" smtClean="0"/>
                  <a:t>is correlated with a non-classical polynomial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Open Questions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for degree-structural property also uses the same core technical ideas, so no good locality bounds even for “simple” properties like product of two quadratics.</a:t>
                </a:r>
              </a:p>
              <a:p>
                <a:endParaRPr lang="en-US" dirty="0"/>
              </a:p>
              <a:p>
                <a:r>
                  <a:rPr lang="en-US" dirty="0" smtClean="0"/>
                  <a:t>Give non-trivial lower bound for testing any natural affine-invariant property. No </a:t>
                </a:r>
                <a:r>
                  <a:rPr lang="en-US" dirty="0" err="1" smtClean="0"/>
                  <a:t>superpolynomial</a:t>
                </a:r>
                <a:r>
                  <a:rPr lang="en-US" dirty="0" smtClean="0"/>
                  <a:t> lower bounds known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Find other uses of </a:t>
                </a:r>
                <a:r>
                  <a:rPr lang="en-US" dirty="0" err="1" smtClean="0"/>
                  <a:t>equidistribution</a:t>
                </a:r>
                <a:r>
                  <a:rPr lang="en-US" dirty="0" smtClean="0"/>
                  <a:t> of high </a:t>
                </a:r>
                <a:r>
                  <a:rPr lang="en-US" smtClean="0"/>
                  <a:t>rank polynomials.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46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0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5146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altLang="ja-JP" sz="5000" dirty="0" smtClean="0"/>
              <a:t>THANK YOU!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025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What’s this talk about?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212848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We will give a simple combinatorial criterion that precisely determines when an “algebraic property” is testable.</a:t>
            </a:r>
          </a:p>
        </p:txBody>
      </p:sp>
    </p:spTree>
    <p:extLst>
      <p:ext uri="{BB962C8B-B14F-4D97-AF65-F5344CB8AC3E}">
        <p14:creationId xmlns:p14="http://schemas.microsoft.com/office/powerpoint/2010/main" val="19104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Testable Properties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600200"/>
                <a:ext cx="8229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Property </a:t>
                </a:r>
                <a:r>
                  <a:rPr lang="en-US" sz="2400" dirty="0" smtClean="0">
                    <a:latin typeface="Lucida Calligraphy" pitchFamily="66" charset="0"/>
                  </a:rPr>
                  <a:t>P</a:t>
                </a:r>
                <a:r>
                  <a:rPr lang="en-US" sz="2400" dirty="0" smtClean="0"/>
                  <a:t> is </a:t>
                </a:r>
                <a:r>
                  <a:rPr lang="en-US" sz="2400" b="1" dirty="0" smtClean="0"/>
                  <a:t>testable </a:t>
                </a:r>
                <a:r>
                  <a:rPr lang="en-US" sz="2400" dirty="0" smtClean="0"/>
                  <a:t>if there exist functions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 smtClean="0"/>
                  <a:t> and a randomized algorithm </a:t>
                </a:r>
                <a:r>
                  <a:rPr lang="en-US" sz="2400" dirty="0" smtClean="0">
                    <a:latin typeface="+mj-lt"/>
                  </a:rPr>
                  <a:t>A</a:t>
                </a:r>
                <a:r>
                  <a:rPr lang="en-US" sz="2400" dirty="0" smtClean="0"/>
                  <a:t> such that, given an input object and a parameter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Lucida Calligraphy" pitchFamily="66" charset="0"/>
                  </a:rPr>
                  <a:t>:</a:t>
                </a:r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400" dirty="0" smtClean="0">
                  <a:latin typeface="+mj-lt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A</a:t>
                </a:r>
                <a:r>
                  <a:rPr lang="en-US" sz="2400" dirty="0" smtClean="0"/>
                  <a:t> makes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𝜖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queries into input object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A</a:t>
                </a:r>
                <a:r>
                  <a:rPr lang="en-US" sz="2400" dirty="0" smtClean="0"/>
                  <a:t> rejects 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if input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-far from </a:t>
                </a:r>
                <a:r>
                  <a:rPr lang="en-US" sz="2400" dirty="0">
                    <a:latin typeface="Lucida Calligraphy" pitchFamily="66" charset="0"/>
                  </a:rPr>
                  <a:t>P </a:t>
                </a:r>
                <a:r>
                  <a:rPr lang="en-US" sz="2400" dirty="0" smtClean="0"/>
                  <a:t>and with prob.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 = 0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8229600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185" t="-2004" r="-667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648200" y="45720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5715000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652010" y="4464762"/>
            <a:ext cx="1803977" cy="1250238"/>
          </a:xfrm>
          <a:custGeom>
            <a:avLst/>
            <a:gdLst>
              <a:gd name="connsiteX0" fmla="*/ 0 w 1803977"/>
              <a:gd name="connsiteY0" fmla="*/ 1250238 h 1250238"/>
              <a:gd name="connsiteX1" fmla="*/ 217170 w 1803977"/>
              <a:gd name="connsiteY1" fmla="*/ 1238808 h 1250238"/>
              <a:gd name="connsiteX2" fmla="*/ 571500 w 1803977"/>
              <a:gd name="connsiteY2" fmla="*/ 1181658 h 1250238"/>
              <a:gd name="connsiteX3" fmla="*/ 1005840 w 1803977"/>
              <a:gd name="connsiteY3" fmla="*/ 1021638 h 1250238"/>
              <a:gd name="connsiteX4" fmla="*/ 1314450 w 1803977"/>
              <a:gd name="connsiteY4" fmla="*/ 850188 h 1250238"/>
              <a:gd name="connsiteX5" fmla="*/ 1565910 w 1803977"/>
              <a:gd name="connsiteY5" fmla="*/ 530148 h 1250238"/>
              <a:gd name="connsiteX6" fmla="*/ 1783080 w 1803977"/>
              <a:gd name="connsiteY6" fmla="*/ 50088 h 1250238"/>
              <a:gd name="connsiteX7" fmla="*/ 1783080 w 1803977"/>
              <a:gd name="connsiteY7" fmla="*/ 38658 h 12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977" h="1250238">
                <a:moveTo>
                  <a:pt x="0" y="1250238"/>
                </a:moveTo>
                <a:cubicBezTo>
                  <a:pt x="60960" y="1250238"/>
                  <a:pt x="121920" y="1250238"/>
                  <a:pt x="217170" y="1238808"/>
                </a:cubicBezTo>
                <a:cubicBezTo>
                  <a:pt x="312420" y="1227378"/>
                  <a:pt x="440055" y="1217853"/>
                  <a:pt x="571500" y="1181658"/>
                </a:cubicBezTo>
                <a:cubicBezTo>
                  <a:pt x="702945" y="1145463"/>
                  <a:pt x="882015" y="1076883"/>
                  <a:pt x="1005840" y="1021638"/>
                </a:cubicBezTo>
                <a:cubicBezTo>
                  <a:pt x="1129665" y="966393"/>
                  <a:pt x="1221105" y="932103"/>
                  <a:pt x="1314450" y="850188"/>
                </a:cubicBezTo>
                <a:cubicBezTo>
                  <a:pt x="1407795" y="768273"/>
                  <a:pt x="1487805" y="663498"/>
                  <a:pt x="1565910" y="530148"/>
                </a:cubicBezTo>
                <a:cubicBezTo>
                  <a:pt x="1644015" y="396798"/>
                  <a:pt x="1746885" y="132003"/>
                  <a:pt x="1783080" y="50088"/>
                </a:cubicBezTo>
                <a:cubicBezTo>
                  <a:pt x="1819275" y="-31827"/>
                  <a:pt x="1801177" y="3415"/>
                  <a:pt x="1783080" y="386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3200" y="5486400"/>
                <a:ext cx="402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/>
                        </a:rPr>
                        <m:t>ϵ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486400"/>
                <a:ext cx="40267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67200" y="4343400"/>
                <a:ext cx="4387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43400"/>
                <a:ext cx="438773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5115" y="5040868"/>
                <a:ext cx="18090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Zero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115" y="5040868"/>
                <a:ext cx="1809085" cy="43088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4377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3048000" y="5257800"/>
            <a:ext cx="1524000" cy="4249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4724400"/>
                <a:ext cx="1905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Positive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  <m:r>
                      <a:rPr lang="en-US" sz="22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724400"/>
                <a:ext cx="1905000" cy="76944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834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9" idx="4"/>
          </p:cNvCxnSpPr>
          <p:nvPr/>
        </p:nvCxnSpPr>
        <p:spPr>
          <a:xfrm flipH="1">
            <a:off x="5966460" y="5089881"/>
            <a:ext cx="989414" cy="2250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9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all-</a:t>
            </a:r>
            <a:r>
              <a:rPr lang="en-US" u="sng" dirty="0" err="1" smtClean="0"/>
              <a:t>orangeness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59653" y="1752600"/>
            <a:ext cx="4498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Lucida Calligraphy" pitchFamily="66" charset="0"/>
              </a:rPr>
              <a:t>P</a:t>
            </a:r>
            <a:r>
              <a:rPr lang="en-US" sz="3000" dirty="0" smtClean="0"/>
              <a:t> = {all-orange rectangle}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914400" y="25146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5146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6172200" y="2743200"/>
            <a:ext cx="1371600" cy="838200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3162300"/>
            <a:ext cx="152400" cy="1905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3200400"/>
            <a:ext cx="152400" cy="1905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1" y="4038600"/>
                <a:ext cx="7772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  <m:r>
                      <a:rPr lang="en-US" sz="2800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Query hits non-orange region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4038600"/>
                <a:ext cx="7772400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333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733800"/>
            <a:ext cx="228600" cy="22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638550"/>
            <a:ext cx="323850" cy="323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linearity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6255" y="1447800"/>
                <a:ext cx="679474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latin typeface="Lucida Calligraphy" pitchFamily="66" charset="0"/>
                  </a:rPr>
                  <a:t>P</a:t>
                </a:r>
                <a:r>
                  <a:rPr lang="en-US" sz="3000" dirty="0" smtClean="0"/>
                  <a:t> = {linear functions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𝐿</m:t>
                    </m:r>
                    <m:r>
                      <a:rPr lang="en-US" sz="30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/>
                          </a:rPr>
                          <m:t>{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3000" b="1" i="1" smtClean="0">
                            <a:latin typeface="Cambria Math"/>
                          </a:rPr>
                          <m:t>,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3000" b="1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→</m:t>
                    </m:r>
                    <m:r>
                      <a:rPr lang="en-US" sz="3000" b="1" i="1" smtClean="0">
                        <a:latin typeface="Cambria Math"/>
                      </a:rPr>
                      <m:t>{</m:t>
                    </m:r>
                    <m:r>
                      <a:rPr lang="en-US" sz="3000" b="1" i="1" smtClean="0">
                        <a:latin typeface="Cambria Math"/>
                      </a:rPr>
                      <m:t>𝟎</m:t>
                    </m:r>
                    <m:r>
                      <a:rPr lang="en-US" sz="3000" b="1" i="1" smtClean="0">
                        <a:latin typeface="Cambria Math"/>
                      </a:rPr>
                      <m:t>,</m:t>
                    </m:r>
                    <m:r>
                      <a:rPr lang="en-US" sz="3000" b="1" i="1" smtClean="0">
                        <a:latin typeface="Cambria Math"/>
                      </a:rPr>
                      <m:t>𝟏</m:t>
                    </m:r>
                    <m:r>
                      <a:rPr lang="en-US" sz="30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000" dirty="0" smtClean="0"/>
                  <a:t> }</a:t>
                </a:r>
                <a:endParaRPr lang="en-US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55" y="1447800"/>
                <a:ext cx="6794745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2152" t="-16667" r="-107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3800"/>
            <a:ext cx="228600" cy="22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638550"/>
            <a:ext cx="323850" cy="32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01" y="4343400"/>
                <a:ext cx="777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</m:t>
                    </m:r>
                    <m:r>
                      <a:rPr lang="en-US" sz="2400" i="1" dirty="0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/>
                  <a:t>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[Blum-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Luby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Rubinfeld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4343400"/>
                <a:ext cx="7772400" cy="1569660"/>
              </a:xfrm>
              <a:prstGeom prst="rect">
                <a:avLst/>
              </a:prstGeom>
              <a:blipFill rotWithShape="1">
                <a:blip r:embed="rId8"/>
                <a:stretch>
                  <a:fillRect l="-1020" t="-1946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50395"/>
              </p:ext>
            </p:extLst>
          </p:nvPr>
        </p:nvGraphicFramePr>
        <p:xfrm>
          <a:off x="2133600" y="2057400"/>
          <a:ext cx="1219200" cy="25616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381000"/>
              </a:tblGrid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000…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9EDE9"/>
                    </a:solidFill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001…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010…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100…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101…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110…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011…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764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111…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2114"/>
              </p:ext>
            </p:extLst>
          </p:nvPr>
        </p:nvGraphicFramePr>
        <p:xfrm>
          <a:off x="5791200" y="2057400"/>
          <a:ext cx="1219200" cy="25616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381000"/>
              </a:tblGrid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000…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9EDE9"/>
                    </a:solidFill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001…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010…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100…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101…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110…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224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011…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764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111…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752600" y="2468881"/>
            <a:ext cx="2918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752600" y="3154681"/>
            <a:ext cx="2918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752600" y="3459481"/>
            <a:ext cx="2918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423145" y="2514600"/>
            <a:ext cx="2918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423145" y="3200400"/>
            <a:ext cx="2918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423145" y="3505200"/>
            <a:ext cx="29185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33600" y="3048000"/>
            <a:ext cx="12192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33600" y="3352800"/>
            <a:ext cx="12192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2362200"/>
            <a:ext cx="12192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91200" y="2362200"/>
            <a:ext cx="12192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91200" y="3048000"/>
            <a:ext cx="12192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91200" y="3352800"/>
            <a:ext cx="12192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1898527" y="2827019"/>
                <a:ext cx="5950073" cy="1744981"/>
              </a:xfrm>
              <a:prstGeom prst="wedgeRoundRectCallout">
                <a:avLst>
                  <a:gd name="adj1" fmla="val -30945"/>
                  <a:gd name="adj2" fmla="val -105816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Functions of the form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ver characteristic 2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27" y="2827019"/>
                <a:ext cx="5950073" cy="1744981"/>
              </a:xfrm>
              <a:prstGeom prst="wedgeRoundRectCallout">
                <a:avLst>
                  <a:gd name="adj1" fmla="val -30945"/>
                  <a:gd name="adj2" fmla="val -105816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77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low-degree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2670874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3813874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8400" y="26670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3810000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172200" y="2383501"/>
            <a:ext cx="2217420" cy="2009980"/>
          </a:xfrm>
          <a:custGeom>
            <a:avLst/>
            <a:gdLst>
              <a:gd name="connsiteX0" fmla="*/ 0 w 2217420"/>
              <a:gd name="connsiteY0" fmla="*/ 1491269 h 2009980"/>
              <a:gd name="connsiteX1" fmla="*/ 194310 w 2217420"/>
              <a:gd name="connsiteY1" fmla="*/ 496859 h 2009980"/>
              <a:gd name="connsiteX2" fmla="*/ 194310 w 2217420"/>
              <a:gd name="connsiteY2" fmla="*/ 405419 h 2009980"/>
              <a:gd name="connsiteX3" fmla="*/ 308610 w 2217420"/>
              <a:gd name="connsiteY3" fmla="*/ 1102649 h 2009980"/>
              <a:gd name="connsiteX4" fmla="*/ 342900 w 2217420"/>
              <a:gd name="connsiteY4" fmla="*/ 245399 h 2009980"/>
              <a:gd name="connsiteX5" fmla="*/ 525780 w 2217420"/>
              <a:gd name="connsiteY5" fmla="*/ 165389 h 2009980"/>
              <a:gd name="connsiteX6" fmla="*/ 514350 w 2217420"/>
              <a:gd name="connsiteY6" fmla="*/ 1331249 h 2009980"/>
              <a:gd name="connsiteX7" fmla="*/ 502920 w 2217420"/>
              <a:gd name="connsiteY7" fmla="*/ 1422689 h 2009980"/>
              <a:gd name="connsiteX8" fmla="*/ 640080 w 2217420"/>
              <a:gd name="connsiteY8" fmla="*/ 862619 h 2009980"/>
              <a:gd name="connsiteX9" fmla="*/ 731520 w 2217420"/>
              <a:gd name="connsiteY9" fmla="*/ 1182659 h 2009980"/>
              <a:gd name="connsiteX10" fmla="*/ 880110 w 2217420"/>
              <a:gd name="connsiteY10" fmla="*/ 199679 h 2009980"/>
              <a:gd name="connsiteX11" fmla="*/ 868680 w 2217420"/>
              <a:gd name="connsiteY11" fmla="*/ 1079789 h 2009980"/>
              <a:gd name="connsiteX12" fmla="*/ 1085850 w 2217420"/>
              <a:gd name="connsiteY12" fmla="*/ 416849 h 2009980"/>
              <a:gd name="connsiteX13" fmla="*/ 1280160 w 2217420"/>
              <a:gd name="connsiteY13" fmla="*/ 5369 h 2009980"/>
              <a:gd name="connsiteX14" fmla="*/ 1280160 w 2217420"/>
              <a:gd name="connsiteY14" fmla="*/ 702599 h 2009980"/>
              <a:gd name="connsiteX15" fmla="*/ 1383030 w 2217420"/>
              <a:gd name="connsiteY15" fmla="*/ 393989 h 2009980"/>
              <a:gd name="connsiteX16" fmla="*/ 1417320 w 2217420"/>
              <a:gd name="connsiteY16" fmla="*/ 1994189 h 2009980"/>
              <a:gd name="connsiteX17" fmla="*/ 1497330 w 2217420"/>
              <a:gd name="connsiteY17" fmla="*/ 1216949 h 2009980"/>
              <a:gd name="connsiteX18" fmla="*/ 1657350 w 2217420"/>
              <a:gd name="connsiteY18" fmla="*/ 1296959 h 2009980"/>
              <a:gd name="connsiteX19" fmla="*/ 1657350 w 2217420"/>
              <a:gd name="connsiteY19" fmla="*/ 485429 h 2009980"/>
              <a:gd name="connsiteX20" fmla="*/ 1805940 w 2217420"/>
              <a:gd name="connsiteY20" fmla="*/ 965489 h 2009980"/>
              <a:gd name="connsiteX21" fmla="*/ 1863090 w 2217420"/>
              <a:gd name="connsiteY21" fmla="*/ 199679 h 2009980"/>
              <a:gd name="connsiteX22" fmla="*/ 2045970 w 2217420"/>
              <a:gd name="connsiteY22" fmla="*/ 1411259 h 2009980"/>
              <a:gd name="connsiteX23" fmla="*/ 2217420 w 2217420"/>
              <a:gd name="connsiteY23" fmla="*/ 942629 h 200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17420" h="2009980">
                <a:moveTo>
                  <a:pt x="0" y="1491269"/>
                </a:moveTo>
                <a:cubicBezTo>
                  <a:pt x="80962" y="1084551"/>
                  <a:pt x="161925" y="677834"/>
                  <a:pt x="194310" y="496859"/>
                </a:cubicBezTo>
                <a:cubicBezTo>
                  <a:pt x="226695" y="315884"/>
                  <a:pt x="175260" y="304454"/>
                  <a:pt x="194310" y="405419"/>
                </a:cubicBezTo>
                <a:cubicBezTo>
                  <a:pt x="213360" y="506384"/>
                  <a:pt x="283845" y="1129319"/>
                  <a:pt x="308610" y="1102649"/>
                </a:cubicBezTo>
                <a:cubicBezTo>
                  <a:pt x="333375" y="1075979"/>
                  <a:pt x="306705" y="401609"/>
                  <a:pt x="342900" y="245399"/>
                </a:cubicBezTo>
                <a:cubicBezTo>
                  <a:pt x="379095" y="89189"/>
                  <a:pt x="497205" y="-15586"/>
                  <a:pt x="525780" y="165389"/>
                </a:cubicBezTo>
                <a:cubicBezTo>
                  <a:pt x="554355" y="346364"/>
                  <a:pt x="518160" y="1121699"/>
                  <a:pt x="514350" y="1331249"/>
                </a:cubicBezTo>
                <a:cubicBezTo>
                  <a:pt x="510540" y="1540799"/>
                  <a:pt x="481965" y="1500794"/>
                  <a:pt x="502920" y="1422689"/>
                </a:cubicBezTo>
                <a:cubicBezTo>
                  <a:pt x="523875" y="1344584"/>
                  <a:pt x="601980" y="902624"/>
                  <a:pt x="640080" y="862619"/>
                </a:cubicBezTo>
                <a:cubicBezTo>
                  <a:pt x="678180" y="822614"/>
                  <a:pt x="691515" y="1293149"/>
                  <a:pt x="731520" y="1182659"/>
                </a:cubicBezTo>
                <a:cubicBezTo>
                  <a:pt x="771525" y="1072169"/>
                  <a:pt x="857250" y="216824"/>
                  <a:pt x="880110" y="199679"/>
                </a:cubicBezTo>
                <a:cubicBezTo>
                  <a:pt x="902970" y="182534"/>
                  <a:pt x="834390" y="1043594"/>
                  <a:pt x="868680" y="1079789"/>
                </a:cubicBezTo>
                <a:cubicBezTo>
                  <a:pt x="902970" y="1115984"/>
                  <a:pt x="1017270" y="595919"/>
                  <a:pt x="1085850" y="416849"/>
                </a:cubicBezTo>
                <a:cubicBezTo>
                  <a:pt x="1154430" y="237779"/>
                  <a:pt x="1247775" y="-42256"/>
                  <a:pt x="1280160" y="5369"/>
                </a:cubicBezTo>
                <a:cubicBezTo>
                  <a:pt x="1312545" y="52994"/>
                  <a:pt x="1263015" y="637829"/>
                  <a:pt x="1280160" y="702599"/>
                </a:cubicBezTo>
                <a:cubicBezTo>
                  <a:pt x="1297305" y="767369"/>
                  <a:pt x="1360170" y="178724"/>
                  <a:pt x="1383030" y="393989"/>
                </a:cubicBezTo>
                <a:cubicBezTo>
                  <a:pt x="1405890" y="609254"/>
                  <a:pt x="1398270" y="1857029"/>
                  <a:pt x="1417320" y="1994189"/>
                </a:cubicBezTo>
                <a:cubicBezTo>
                  <a:pt x="1436370" y="2131349"/>
                  <a:pt x="1457325" y="1333154"/>
                  <a:pt x="1497330" y="1216949"/>
                </a:cubicBezTo>
                <a:cubicBezTo>
                  <a:pt x="1537335" y="1100744"/>
                  <a:pt x="1630680" y="1418879"/>
                  <a:pt x="1657350" y="1296959"/>
                </a:cubicBezTo>
                <a:cubicBezTo>
                  <a:pt x="1684020" y="1175039"/>
                  <a:pt x="1632585" y="540674"/>
                  <a:pt x="1657350" y="485429"/>
                </a:cubicBezTo>
                <a:cubicBezTo>
                  <a:pt x="1682115" y="430184"/>
                  <a:pt x="1771650" y="1013114"/>
                  <a:pt x="1805940" y="965489"/>
                </a:cubicBezTo>
                <a:cubicBezTo>
                  <a:pt x="1840230" y="917864"/>
                  <a:pt x="1823085" y="125384"/>
                  <a:pt x="1863090" y="199679"/>
                </a:cubicBezTo>
                <a:cubicBezTo>
                  <a:pt x="1903095" y="273974"/>
                  <a:pt x="1986915" y="1287434"/>
                  <a:pt x="2045970" y="1411259"/>
                </a:cubicBezTo>
                <a:cubicBezTo>
                  <a:pt x="2105025" y="1535084"/>
                  <a:pt x="2161222" y="1238856"/>
                  <a:pt x="2217420" y="9426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20240" y="2308860"/>
            <a:ext cx="1863090" cy="1694856"/>
          </a:xfrm>
          <a:custGeom>
            <a:avLst/>
            <a:gdLst>
              <a:gd name="connsiteX0" fmla="*/ 0 w 1863090"/>
              <a:gd name="connsiteY0" fmla="*/ 1645920 h 1694856"/>
              <a:gd name="connsiteX1" fmla="*/ 342900 w 1863090"/>
              <a:gd name="connsiteY1" fmla="*/ 457200 h 1694856"/>
              <a:gd name="connsiteX2" fmla="*/ 1554480 w 1863090"/>
              <a:gd name="connsiteY2" fmla="*/ 1691640 h 1694856"/>
              <a:gd name="connsiteX3" fmla="*/ 1863090 w 1863090"/>
              <a:gd name="connsiteY3" fmla="*/ 0 h 169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694856">
                <a:moveTo>
                  <a:pt x="0" y="1645920"/>
                </a:moveTo>
                <a:cubicBezTo>
                  <a:pt x="41910" y="1047750"/>
                  <a:pt x="83820" y="449580"/>
                  <a:pt x="342900" y="457200"/>
                </a:cubicBezTo>
                <a:cubicBezTo>
                  <a:pt x="601980" y="464820"/>
                  <a:pt x="1301115" y="1767840"/>
                  <a:pt x="1554480" y="1691640"/>
                </a:cubicBezTo>
                <a:cubicBezTo>
                  <a:pt x="1807845" y="1615440"/>
                  <a:pt x="1830705" y="268605"/>
                  <a:pt x="1863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4038600"/>
                <a:ext cx="7665775" cy="79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Check that function restricted to a random O(1)-dim subspace is poly of degree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38600"/>
                <a:ext cx="7665775" cy="791692"/>
              </a:xfrm>
              <a:prstGeom prst="rect">
                <a:avLst/>
              </a:prstGeom>
              <a:blipFill rotWithShape="1">
                <a:blip r:embed="rId4"/>
                <a:stretch>
                  <a:fillRect t="-4651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3810000" y="3015912"/>
            <a:ext cx="765783" cy="10371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75783" y="2819400"/>
            <a:ext cx="1623087" cy="123362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" y="5029200"/>
                <a:ext cx="80875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n-US" sz="2200" dirty="0" smtClean="0"/>
                  <a:t>Test detects a violation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Ω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𝜖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[Kaufman-Ron, </a:t>
                </a:r>
                <a:r>
                  <a:rPr lang="en-US" sz="2200" b="1" dirty="0" err="1" smtClean="0">
                    <a:solidFill>
                      <a:srgbClr val="0070C0"/>
                    </a:solidFill>
                  </a:rPr>
                  <a:t>Haramaty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sz="2200" b="1" dirty="0" err="1" smtClean="0">
                    <a:solidFill>
                      <a:srgbClr val="0070C0"/>
                    </a:solidFill>
                  </a:rPr>
                  <a:t>Shpilka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-Sudan]</a:t>
                </a:r>
                <a:endParaRPr 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029200"/>
                <a:ext cx="8087511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733800"/>
            <a:ext cx="228600" cy="228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38550"/>
            <a:ext cx="323850" cy="32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1611868"/>
                <a:ext cx="808336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 smtClean="0">
                    <a:latin typeface="Lucida Calligraphy" pitchFamily="66" charset="0"/>
                  </a:rPr>
                  <a:t>P</a:t>
                </a:r>
                <a:r>
                  <a:rPr lang="en-US" sz="3000" dirty="0"/>
                  <a:t> = </a:t>
                </a:r>
                <a:r>
                  <a:rPr lang="en-US" sz="3000" dirty="0" smtClean="0"/>
                  <a:t>{polynomials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𝑃</m:t>
                    </m:r>
                    <m:r>
                      <a:rPr lang="en-US" sz="30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/>
                          </a:rPr>
                          <m:t>𝑭</m:t>
                        </m:r>
                        <m:r>
                          <a:rPr lang="en-US" sz="3000" b="1" i="1" baseline="-25000" smtClean="0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→</m:t>
                    </m:r>
                    <m:r>
                      <a:rPr lang="en-US" sz="3000" b="1" i="1" smtClean="0">
                        <a:latin typeface="Cambria Math"/>
                      </a:rPr>
                      <m:t>𝑭</m:t>
                    </m:r>
                    <m:r>
                      <a:rPr lang="en-US" sz="3000" b="1" i="1" baseline="-25000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of degree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000" dirty="0" smtClean="0"/>
                  <a:t>}</a:t>
                </a:r>
                <a:r>
                  <a:rPr lang="en-US" sz="3000" dirty="0"/>
                  <a:t> }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11868"/>
                <a:ext cx="8083367" cy="553998"/>
              </a:xfrm>
              <a:prstGeom prst="rect">
                <a:avLst/>
              </a:prstGeom>
              <a:blipFill rotWithShape="1">
                <a:blip r:embed="rId9"/>
                <a:stretch>
                  <a:fillRect l="-1735" t="-16484" r="-754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1609725" y="3200400"/>
                <a:ext cx="6886575" cy="1744981"/>
              </a:xfrm>
              <a:prstGeom prst="wedgeRoundRectCallout">
                <a:avLst>
                  <a:gd name="adj1" fmla="val -31620"/>
                  <a:gd name="adj2" fmla="val -111056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Functions of the form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⋯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  <m:sub/>
                      </m:sSub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o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ver characteristic  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p</a:t>
                </a:r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5" y="3200400"/>
                <a:ext cx="6886575" cy="1744981"/>
              </a:xfrm>
              <a:prstGeom prst="wedgeRoundRectCallout">
                <a:avLst>
                  <a:gd name="adj1" fmla="val -31620"/>
                  <a:gd name="adj2" fmla="val -111056"/>
                  <a:gd name="adj3" fmla="val 16667"/>
                </a:avLst>
              </a:prstGeom>
              <a:blipFill rotWithShape="1">
                <a:blip r:embed="rId10"/>
                <a:stretch>
                  <a:fillRect b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98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9" grpId="0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74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1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14.2|2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6|12.8|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5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CALP Slides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33015</TotalTime>
  <Words>3725</Words>
  <Application>Microsoft Office PowerPoint</Application>
  <PresentationFormat>On-screen Show (4:3)</PresentationFormat>
  <Paragraphs>386</Paragraphs>
  <Slides>46</Slides>
  <Notes>42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Aspect</vt:lpstr>
      <vt:lpstr>Algebraic Property Testing: A Unified Perspective</vt:lpstr>
      <vt:lpstr>Property Testing</vt:lpstr>
      <vt:lpstr>Testing and Learning</vt:lpstr>
      <vt:lpstr>A brief history</vt:lpstr>
      <vt:lpstr>What’s this talk about?</vt:lpstr>
      <vt:lpstr>Testable Properties</vt:lpstr>
      <vt:lpstr>Testing all-orangeness</vt:lpstr>
      <vt:lpstr>Testing linearity</vt:lpstr>
      <vt:lpstr>Testing low-degree</vt:lpstr>
      <vt:lpstr>Affine-invariant properties</vt:lpstr>
      <vt:lpstr>Why?</vt:lpstr>
      <vt:lpstr>Testing Fourier Sparsity</vt:lpstr>
      <vt:lpstr>Testing Decompositions</vt:lpstr>
      <vt:lpstr>Main Result</vt:lpstr>
      <vt:lpstr>Locally Characterized</vt:lpstr>
      <vt:lpstr>Necessity of locality</vt:lpstr>
      <vt:lpstr>Degree-structural properties</vt:lpstr>
      <vt:lpstr>Subsequent work</vt:lpstr>
      <vt:lpstr>Some drawbacks…</vt:lpstr>
      <vt:lpstr>Comparison with Previous Work</vt:lpstr>
      <vt:lpstr>A Running Example: RBG</vt:lpstr>
      <vt:lpstr>The RBG claim</vt:lpstr>
      <vt:lpstr>Dreams of a proof</vt:lpstr>
      <vt:lpstr>The dreamiest situation</vt:lpstr>
      <vt:lpstr>A slight nudge</vt:lpstr>
      <vt:lpstr>More rocking of the bed</vt:lpstr>
      <vt:lpstr>Partitioning by random polys</vt:lpstr>
      <vt:lpstr>Partitioning by random polys</vt:lpstr>
      <vt:lpstr>Returning to intermediate dream</vt:lpstr>
      <vt:lpstr>Returning to intermediate dream</vt:lpstr>
      <vt:lpstr>High rank polynomials</vt:lpstr>
      <vt:lpstr>High rank polynomial collection</vt:lpstr>
      <vt:lpstr>Polynomial Regularity Lemma</vt:lpstr>
      <vt:lpstr>Equidistribution of squares?</vt:lpstr>
      <vt:lpstr>A bit of a nightmare…</vt:lpstr>
      <vt:lpstr>Corrected equidistribution</vt:lpstr>
      <vt:lpstr>Applying corrected equidistribution</vt:lpstr>
      <vt:lpstr>Almost awake to reality…</vt:lpstr>
      <vt:lpstr>Regularity Lemma</vt:lpstr>
      <vt:lpstr>Victory in dreamland!</vt:lpstr>
      <vt:lpstr>Waking up to hard reality</vt:lpstr>
      <vt:lpstr>Non-classical polynomials</vt:lpstr>
      <vt:lpstr>Non-classical polynomials</vt:lpstr>
      <vt:lpstr>Gowers norm and inverse theorem</vt:lpstr>
      <vt:lpstr>Open Questions</vt:lpstr>
      <vt:lpstr>THANK YOU!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arnab</dc:creator>
  <cp:lastModifiedBy>Arnab Bhattacharyya</cp:lastModifiedBy>
  <cp:revision>435</cp:revision>
  <dcterms:created xsi:type="dcterms:W3CDTF">2011-06-14T03:41:02Z</dcterms:created>
  <dcterms:modified xsi:type="dcterms:W3CDTF">2015-01-16T07:20:04Z</dcterms:modified>
</cp:coreProperties>
</file>