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387" r:id="rId3"/>
    <p:sldId id="285" r:id="rId4"/>
    <p:sldId id="366" r:id="rId5"/>
    <p:sldId id="364" r:id="rId6"/>
    <p:sldId id="374" r:id="rId7"/>
    <p:sldId id="369" r:id="rId8"/>
    <p:sldId id="389" r:id="rId9"/>
    <p:sldId id="372" r:id="rId10"/>
    <p:sldId id="367" r:id="rId11"/>
    <p:sldId id="371" r:id="rId12"/>
    <p:sldId id="373" r:id="rId13"/>
    <p:sldId id="323" r:id="rId14"/>
    <p:sldId id="262" r:id="rId15"/>
    <p:sldId id="259" r:id="rId16"/>
    <p:sldId id="260" r:id="rId17"/>
    <p:sldId id="324" r:id="rId18"/>
    <p:sldId id="280" r:id="rId19"/>
    <p:sldId id="362" r:id="rId20"/>
    <p:sldId id="275" r:id="rId21"/>
    <p:sldId id="363" r:id="rId22"/>
    <p:sldId id="360" r:id="rId23"/>
    <p:sldId id="355" r:id="rId24"/>
    <p:sldId id="342" r:id="rId25"/>
    <p:sldId id="343" r:id="rId26"/>
    <p:sldId id="344" r:id="rId27"/>
    <p:sldId id="329" r:id="rId28"/>
    <p:sldId id="330" r:id="rId29"/>
    <p:sldId id="361" r:id="rId30"/>
    <p:sldId id="348" r:id="rId31"/>
    <p:sldId id="356" r:id="rId32"/>
    <p:sldId id="359" r:id="rId33"/>
    <p:sldId id="375" r:id="rId34"/>
    <p:sldId id="376" r:id="rId35"/>
    <p:sldId id="385" r:id="rId36"/>
    <p:sldId id="386" r:id="rId37"/>
    <p:sldId id="378" r:id="rId38"/>
    <p:sldId id="319" r:id="rId39"/>
    <p:sldId id="320" r:id="rId40"/>
    <p:sldId id="322" r:id="rId41"/>
    <p:sldId id="339" r:id="rId42"/>
    <p:sldId id="388" r:id="rId43"/>
    <p:sldId id="379" r:id="rId44"/>
    <p:sldId id="380" r:id="rId45"/>
    <p:sldId id="381" r:id="rId46"/>
    <p:sldId id="382" r:id="rId47"/>
    <p:sldId id="384" r:id="rId48"/>
    <p:sldId id="383" r:id="rId49"/>
    <p:sldId id="390" r:id="rId5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7F7F7F"/>
    <a:srgbClr val="797979"/>
    <a:srgbClr val="FF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8" autoAdjust="0"/>
    <p:restoredTop sz="95040" autoAdjust="0"/>
  </p:normalViewPr>
  <p:slideViewPr>
    <p:cSldViewPr>
      <p:cViewPr>
        <p:scale>
          <a:sx n="69" d="100"/>
          <a:sy n="69" d="100"/>
        </p:scale>
        <p:origin x="1062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F07A1339-623A-49F2-8CC2-667439F11BCE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FCD0BF8-82FB-4B53-A888-2C04A62F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15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 smtClean="0"/>
              <a:t>http://65.215.1.20/faces/simp_sim4.py?instructions=112462&amp;tid=shortCut112465&amp;assignmentId=ASSIGNMENT_ID_NOT_AVAILABLE&amp;hitId=218W618N46UXOGYOUO3EYNDS5YBOQA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6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5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8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7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14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2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3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38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Galton 1907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 smtClean="0"/>
              <a:t>http://65.215.1.20/faces/simp_sim4.py?instructions=112462&amp;tid=shortCut112465&amp;assignmentId=ASSIGNMENT_ID_NOT_AVAILABLE&amp;hitId=218W618N46UXOGYOUO3EYNDS5YBOQA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1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76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 smtClean="0"/>
              <a:t>http://65.215.1.20/faces/simp_sim4.py?instructions=112462&amp;tid=shortCut112465&amp;assignmentId=ASSIGNMENT_ID_NOT_AVAILABLE&amp;hitId=218W618N46UXOGYOUO3EYNDS5YBOQA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8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 smtClean="0"/>
              <a:t>http://65.215.1.20/faces/simp_sim4.py?instructions=112462&amp;tid=shortCut112465&amp;assignmentId=ASSIGNMENT_ID_NOT_AVAILABLE&amp;hitId=218W618N46UXOGYOUO3EYNDS5YBOQA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D0BF8-82FB-4B53-A888-2C04A62F3F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4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02650FF-8611-41B6-BF04-81BA47B8D828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0AE7BB4-E06F-4FED-AD71-C953B3B6F40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7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18" Type="http://schemas.openxmlformats.org/officeDocument/2006/relationships/image" Target="../media/image390.png"/><Relationship Id="rId26" Type="http://schemas.openxmlformats.org/officeDocument/2006/relationships/image" Target="../media/image470.png"/><Relationship Id="rId3" Type="http://schemas.openxmlformats.org/officeDocument/2006/relationships/image" Target="../media/image240.png"/><Relationship Id="rId21" Type="http://schemas.openxmlformats.org/officeDocument/2006/relationships/image" Target="../media/image420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17" Type="http://schemas.openxmlformats.org/officeDocument/2006/relationships/image" Target="../media/image380.png"/><Relationship Id="rId25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0.png"/><Relationship Id="rId20" Type="http://schemas.openxmlformats.org/officeDocument/2006/relationships/image" Target="../media/image410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24" Type="http://schemas.openxmlformats.org/officeDocument/2006/relationships/image" Target="../media/image450.png"/><Relationship Id="rId5" Type="http://schemas.openxmlformats.org/officeDocument/2006/relationships/image" Target="../media/image260.png"/><Relationship Id="rId15" Type="http://schemas.openxmlformats.org/officeDocument/2006/relationships/image" Target="../media/image360.png"/><Relationship Id="rId23" Type="http://schemas.openxmlformats.org/officeDocument/2006/relationships/image" Target="../media/image440.png"/><Relationship Id="rId28" Type="http://schemas.openxmlformats.org/officeDocument/2006/relationships/image" Target="../media/image49.png"/><Relationship Id="rId10" Type="http://schemas.openxmlformats.org/officeDocument/2006/relationships/image" Target="../media/image310.png"/><Relationship Id="rId19" Type="http://schemas.openxmlformats.org/officeDocument/2006/relationships/image" Target="../media/image40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Relationship Id="rId14" Type="http://schemas.openxmlformats.org/officeDocument/2006/relationships/image" Target="../media/image350.png"/><Relationship Id="rId22" Type="http://schemas.openxmlformats.org/officeDocument/2006/relationships/image" Target="../media/image430.png"/><Relationship Id="rId27" Type="http://schemas.openxmlformats.org/officeDocument/2006/relationships/image" Target="../media/image4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510.png"/><Relationship Id="rId18" Type="http://schemas.openxmlformats.org/officeDocument/2006/relationships/image" Target="../media/image52.png"/><Relationship Id="rId26" Type="http://schemas.openxmlformats.org/officeDocument/2006/relationships/image" Target="../media/image460.png"/><Relationship Id="rId3" Type="http://schemas.openxmlformats.org/officeDocument/2006/relationships/image" Target="../media/image240.png"/><Relationship Id="rId21" Type="http://schemas.openxmlformats.org/officeDocument/2006/relationships/image" Target="../media/image410.png"/><Relationship Id="rId7" Type="http://schemas.openxmlformats.org/officeDocument/2006/relationships/image" Target="../media/image270.png"/><Relationship Id="rId12" Type="http://schemas.openxmlformats.org/officeDocument/2006/relationships/image" Target="../media/image320.png"/><Relationship Id="rId17" Type="http://schemas.openxmlformats.org/officeDocument/2006/relationships/image" Target="../media/image370.png"/><Relationship Id="rId25" Type="http://schemas.openxmlformats.org/officeDocument/2006/relationships/image" Target="../media/image4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0.png"/><Relationship Id="rId20" Type="http://schemas.openxmlformats.org/officeDocument/2006/relationships/image" Target="../media/image400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0.png"/><Relationship Id="rId24" Type="http://schemas.openxmlformats.org/officeDocument/2006/relationships/image" Target="../media/image440.png"/><Relationship Id="rId5" Type="http://schemas.openxmlformats.org/officeDocument/2006/relationships/image" Target="../media/image250.png"/><Relationship Id="rId15" Type="http://schemas.openxmlformats.org/officeDocument/2006/relationships/image" Target="../media/image350.png"/><Relationship Id="rId23" Type="http://schemas.openxmlformats.org/officeDocument/2006/relationships/image" Target="../media/image53.png"/><Relationship Id="rId28" Type="http://schemas.openxmlformats.org/officeDocument/2006/relationships/image" Target="../media/image54.png"/><Relationship Id="rId10" Type="http://schemas.openxmlformats.org/officeDocument/2006/relationships/image" Target="../media/image300.png"/><Relationship Id="rId19" Type="http://schemas.openxmlformats.org/officeDocument/2006/relationships/image" Target="../media/image390.png"/><Relationship Id="rId4" Type="http://schemas.openxmlformats.org/officeDocument/2006/relationships/image" Target="../media/image49.png"/><Relationship Id="rId9" Type="http://schemas.openxmlformats.org/officeDocument/2006/relationships/image" Target="../media/image290.png"/><Relationship Id="rId14" Type="http://schemas.openxmlformats.org/officeDocument/2006/relationships/image" Target="../media/image340.png"/><Relationship Id="rId22" Type="http://schemas.openxmlformats.org/officeDocument/2006/relationships/image" Target="../media/image420.png"/><Relationship Id="rId27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0.png"/><Relationship Id="rId18" Type="http://schemas.openxmlformats.org/officeDocument/2006/relationships/image" Target="../media/image59.png"/><Relationship Id="rId26" Type="http://schemas.openxmlformats.org/officeDocument/2006/relationships/image" Target="../media/image440.png"/><Relationship Id="rId3" Type="http://schemas.openxmlformats.org/officeDocument/2006/relationships/image" Target="../media/image55.png"/><Relationship Id="rId21" Type="http://schemas.openxmlformats.org/officeDocument/2006/relationships/image" Target="../media/image340.png"/><Relationship Id="rId7" Type="http://schemas.openxmlformats.org/officeDocument/2006/relationships/image" Target="../media/image260.png"/><Relationship Id="rId12" Type="http://schemas.openxmlformats.org/officeDocument/2006/relationships/image" Target="../media/image310.png"/><Relationship Id="rId17" Type="http://schemas.openxmlformats.org/officeDocument/2006/relationships/image" Target="../media/image52.png"/><Relationship Id="rId25" Type="http://schemas.openxmlformats.org/officeDocument/2006/relationships/image" Target="../media/image40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24" Type="http://schemas.openxmlformats.org/officeDocument/2006/relationships/image" Target="../media/image390.png"/><Relationship Id="rId5" Type="http://schemas.openxmlformats.org/officeDocument/2006/relationships/image" Target="../media/image58.png"/><Relationship Id="rId15" Type="http://schemas.openxmlformats.org/officeDocument/2006/relationships/image" Target="../media/image57.png"/><Relationship Id="rId23" Type="http://schemas.openxmlformats.org/officeDocument/2006/relationships/image" Target="../media/image360.png"/><Relationship Id="rId10" Type="http://schemas.openxmlformats.org/officeDocument/2006/relationships/image" Target="../media/image290.png"/><Relationship Id="rId19" Type="http://schemas.openxmlformats.org/officeDocument/2006/relationships/image" Target="../media/image53.png"/><Relationship Id="rId4" Type="http://schemas.openxmlformats.org/officeDocument/2006/relationships/image" Target="../media/image240.png"/><Relationship Id="rId9" Type="http://schemas.openxmlformats.org/officeDocument/2006/relationships/image" Target="../media/image280.png"/><Relationship Id="rId14" Type="http://schemas.openxmlformats.org/officeDocument/2006/relationships/image" Target="../media/image510.png"/><Relationship Id="rId22" Type="http://schemas.openxmlformats.org/officeDocument/2006/relationships/image" Target="../media/image3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0.png"/><Relationship Id="rId5" Type="http://schemas.openxmlformats.org/officeDocument/2006/relationships/image" Target="../media/image81.jpeg"/><Relationship Id="rId10" Type="http://schemas.openxmlformats.org/officeDocument/2006/relationships/image" Target="../media/image160.pn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382000" cy="2133600"/>
          </a:xfrm>
        </p:spPr>
        <p:txBody>
          <a:bodyPr/>
          <a:lstStyle/>
          <a:p>
            <a:pPr algn="ctr"/>
            <a:r>
              <a:rPr lang="en-US" sz="5400" dirty="0" smtClean="0"/>
              <a:t>CROWDSOURCING </a:t>
            </a:r>
            <a:r>
              <a:rPr lang="en-US" sz="5400" dirty="0" smtClean="0">
                <a:solidFill>
                  <a:schemeClr val="tx2"/>
                </a:solidFill>
              </a:rPr>
              <a:t>&amp;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5400" dirty="0" smtClean="0"/>
              <a:t>MACHINE LEARNING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763000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2400" b="1" cap="none" spc="0" dirty="0">
                <a:solidFill>
                  <a:schemeClr val="tx1"/>
                </a:solidFill>
                <a:latin typeface="Arial"/>
              </a:rPr>
              <a:t>Adam Tauman Kalai </a:t>
            </a:r>
            <a:r>
              <a:rPr lang="en-US" sz="2400" b="1" cap="none" spc="0" dirty="0" smtClean="0">
                <a:solidFill>
                  <a:schemeClr val="tx1"/>
                </a:solidFill>
                <a:latin typeface="Arial"/>
              </a:rPr>
              <a:t>– MSR</a:t>
            </a:r>
            <a:endParaRPr lang="en-US" sz="2400" b="1" cap="none" spc="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863" y="3276599"/>
            <a:ext cx="8001000" cy="6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/>
                </a:solidFill>
              </a:rPr>
              <a:t>ML WITH CROWD TWIST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4191000"/>
            <a:ext cx="8382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Regression and feature multi-selection: with Sivan Sabato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Kernels: with Omer Tamuz, Ce Liu, Serge </a:t>
            </a:r>
            <a:r>
              <a:rPr lang="en-US" dirty="0" err="1" smtClean="0"/>
              <a:t>Belongie</a:t>
            </a:r>
            <a:r>
              <a:rPr lang="en-US" dirty="0" smtClean="0"/>
              <a:t>, Ohad Shamir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Eliciting features: with Kamalika Chaudhuri and James Zhou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Problem and data generation: with George </a:t>
            </a:r>
            <a:r>
              <a:rPr lang="en-US" dirty="0" err="1" smtClean="0"/>
              <a:t>Pierrakos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99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3820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height/weight Experiments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0" y="1066800"/>
            <a:ext cx="7196667" cy="5715000"/>
            <a:chOff x="1981200" y="1524000"/>
            <a:chExt cx="5181600" cy="4114800"/>
          </a:xfrm>
        </p:grpSpPr>
        <p:grpSp>
          <p:nvGrpSpPr>
            <p:cNvPr id="18" name="Group 17"/>
            <p:cNvGrpSpPr/>
            <p:nvPr/>
          </p:nvGrpSpPr>
          <p:grpSpPr>
            <a:xfrm>
              <a:off x="1981200" y="1524000"/>
              <a:ext cx="5181600" cy="4114800"/>
              <a:chOff x="27176758" y="10791407"/>
              <a:chExt cx="14992488" cy="1170428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r="1633" b="1295"/>
              <a:stretch/>
            </p:blipFill>
            <p:spPr>
              <a:xfrm>
                <a:off x="27176758" y="10791407"/>
                <a:ext cx="14992488" cy="1170428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35"/>
              <a:stretch/>
            </p:blipFill>
            <p:spPr>
              <a:xfrm rot="5400000">
                <a:off x="32711066" y="20721975"/>
                <a:ext cx="809546" cy="544409"/>
              </a:xfrm>
              <a:prstGeom prst="rect">
                <a:avLst/>
              </a:prstGeom>
              <a:ln>
                <a:noFill/>
              </a:ln>
              <a:effectLst>
                <a:softEdge rad="12700"/>
              </a:effectLst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0822" y="2650957"/>
              <a:ext cx="191435" cy="280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0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5015786" cy="3621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520" y="994879"/>
            <a:ext cx="2939326" cy="3720881"/>
          </a:xfrm>
          <a:prstGeom prst="rect">
            <a:avLst/>
          </a:prstGeom>
        </p:spPr>
      </p:pic>
      <p:sp>
        <p:nvSpPr>
          <p:cNvPr id="9" name="Up-Down Arrow 8"/>
          <p:cNvSpPr/>
          <p:nvPr/>
        </p:nvSpPr>
        <p:spPr>
          <a:xfrm>
            <a:off x="8303862" y="2879777"/>
            <a:ext cx="213891" cy="782037"/>
          </a:xfrm>
          <a:prstGeom prst="up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969639"/>
            <a:ext cx="9047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Subjective </a:t>
            </a:r>
            <a:r>
              <a:rPr lang="en-US" sz="3600" b="1" dirty="0" smtClean="0"/>
              <a:t>features improve </a:t>
            </a:r>
            <a:r>
              <a:rPr lang="en-US" sz="3600" b="1" dirty="0"/>
              <a:t>accuracy</a:t>
            </a:r>
          </a:p>
          <a:p>
            <a:pPr algn="ctr"/>
            <a:endParaRPr lang="en-US" sz="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357782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1010"/>
                </a:solidFill>
              </a:rPr>
              <a:t>our </a:t>
            </a:r>
            <a:r>
              <a:rPr lang="en-US" dirty="0" err="1" smtClean="0">
                <a:solidFill>
                  <a:srgbClr val="FF1010"/>
                </a:solidFill>
              </a:rPr>
              <a:t>alg</a:t>
            </a:r>
            <a:endParaRPr lang="en-US" dirty="0">
              <a:solidFill>
                <a:srgbClr val="FF101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16330" y="12757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97979"/>
                </a:solidFill>
              </a:rPr>
              <a:t>avg</a:t>
            </a:r>
            <a:r>
              <a:rPr lang="en-US" dirty="0" smtClean="0">
                <a:solidFill>
                  <a:srgbClr val="797979"/>
                </a:solidFill>
              </a:rPr>
              <a:t> weight</a:t>
            </a:r>
          </a:p>
          <a:p>
            <a:r>
              <a:rPr lang="en-US" dirty="0" smtClean="0">
                <a:solidFill>
                  <a:srgbClr val="797979"/>
                </a:solidFill>
              </a:rPr>
              <a:t>  guesses</a:t>
            </a:r>
            <a:endParaRPr lang="en-US" dirty="0">
              <a:solidFill>
                <a:srgbClr val="797979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1000" y="228600"/>
            <a:ext cx="83820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height/weight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5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382000" cy="21336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CROWDSOURCING &amp;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MACHINE LEARNING</a:t>
            </a:r>
            <a:endParaRPr lang="en-US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763000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2400" b="1" cap="none" spc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Adam Tauman Kalai </a:t>
            </a:r>
            <a:r>
              <a:rPr lang="en-US" sz="2400" b="1" cap="none" spc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– MSR</a:t>
            </a:r>
            <a:endParaRPr lang="en-US" sz="2400" b="1" cap="none" spc="0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863" y="3276599"/>
            <a:ext cx="8001000" cy="6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ML WITH CROWD TWIST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4191000"/>
            <a:ext cx="8382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Regression and feature selection: with Sivan Sabato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Kernels: with Omer Tamuz, Ce Liu, Serge </a:t>
            </a:r>
            <a:r>
              <a:rPr lang="en-US" dirty="0" err="1" smtClean="0"/>
              <a:t>Belongie</a:t>
            </a:r>
            <a:r>
              <a:rPr lang="en-US" dirty="0" smtClean="0"/>
              <a:t>, Ohad Shamir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Eliciting features: with Kamalika Chaudhuri and James Zhou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and data generation: with George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Pierrakos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Crowd Kernel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3266" y="1447800"/>
                <a:ext cx="7620000" cy="4373563"/>
              </a:xfrm>
            </p:spPr>
            <p:txBody>
              <a:bodyPr/>
              <a:lstStyle/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sz="900" dirty="0"/>
              </a:p>
              <a:p>
                <a:r>
                  <a:rPr lang="en-US" dirty="0" smtClean="0"/>
                  <a:t>Input: set of images</a:t>
                </a:r>
              </a:p>
              <a:p>
                <a:r>
                  <a:rPr lang="en-US" dirty="0" smtClean="0"/>
                  <a:t>Crowdsource queries: “Is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 smtClean="0"/>
                  <a:t> more like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𝒚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𝒛</m:t>
                    </m:r>
                  </m:oMath>
                </a14:m>
                <a:r>
                  <a:rPr lang="en-US" dirty="0" smtClean="0"/>
                  <a:t>?”</a:t>
                </a:r>
              </a:p>
              <a:p>
                <a:r>
                  <a:rPr lang="en-US" dirty="0" smtClean="0"/>
                  <a:t>Output: Embedding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Similarity “Kernel”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3266" y="1447800"/>
                <a:ext cx="7620000" cy="4373563"/>
              </a:xfrm>
              <a:blipFill rotWithShape="0">
                <a:blip r:embed="rId2"/>
                <a:stretch>
                  <a:fillRect l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98967" y="2468563"/>
            <a:ext cx="6172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29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1. INPUT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 descr="Amazon.com: floor tiles Tiles - Windows Internet Explorer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1"/>
            <a:ext cx="8370970" cy="5257800"/>
          </a:xfrm>
        </p:spPr>
      </p:pic>
      <p:sp>
        <p:nvSpPr>
          <p:cNvPr id="3" name="Oval 2"/>
          <p:cNvSpPr/>
          <p:nvPr/>
        </p:nvSpPr>
        <p:spPr>
          <a:xfrm>
            <a:off x="5171209" y="2497281"/>
            <a:ext cx="533400" cy="2286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1800" y="42672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AutoShape 2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76200" y="-9604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228600" y="-8080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381000" y="-6556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data:image/jpg;base64,/9j/4AAQSkZJRgABAQAAAQABAAD/2wCEAAkGBhMSEBIUExIQEhQUEhAUFxUUDw8QEBUVFBUVFBUUFBUXHCYeFxkjGRQUHy8gIycpLCwsFR4xNTAqNSYrLCkBCQoKDgwOFw8PGCkcHBwpKSwpKSksKSkpKSktKSkpKSkpKSkpKSkpKSkpKSkpNCkpLCksMiksKSwsLCwpLCwpKf/AABEIANMAjAMBIgACEQEDEQH/xAAbAAACAwEBAQAAAAAAAAAAAAAEBQIDBgEAB//EADsQAAEDAgQEAwUGBgEFAAAAAAEAAhEDIQQFEjFBUWFxIoGRBhOhscEUMkJS0fAHI2JykuGCFXOissL/xAAZAQACAwEAAAAAAAAAAAAAAAABAgADBAX/xAAhEQACAgMBAQACAwAAAAAAAAAAAQIRAyExEkEiURMygf/aAAwDAQACEQMRAD8AX1WBDVqUo/3SpqMK5ypo0MCw4cHbp3hcSIulZC9RpO1WVWXFasaEh84giypfUhWYakYuoYhqwp/DT8Bw2Si2sshmGLlWe/J2EDm46fhurY45y/qhFJIorlUNajTgS6+pvoV05U/hpd2N/irnhmkLZCi9V4muFx1MtMEEHqhcRTlVqG9hvRynUBKJqUwQq8NhrIwUUZJIkWK/c3UtKOq0oQNaomUrI40cL1xA16xBUWYswm8v4LY+fXACEq4kI/EZfdBVMHpVyxOHRE/XCprxKZYQBJK403CZ5fWkKZX+OhYdG/vBCX4vGaTG7jsFXm2YCjTLzvs0cydln8FWc8l7jcrLgwp/lLhe3uh59q5XPPgOyLwdIuMlKcOyStLgKMBb3KlSGhBIKoYdGU8Mu4ZiY0aYVZcL6+Da4Q8Aj4jssvm2BNE82nZ30K3jqCX4/BB7C0iQf2EXT6Vyxp8MdhqwhXOrXQHuzTqOYfwn1CNY0FUZoUjPF7otd4gleKpxKPfVgIGu+ZWaDaLGxXXCpazojH07qxtBafeiocf9WBN/JB4zMBBlLcwwDmCZKUVK54ldWUU+maLa4GVsdqKZZPiLJFTwz3XATDLGODwFTlxrw6Hg/wAiHtli9VSmy8Bs78zb4BW4FvhEcks9qAftJ/tZ8kxyx0sCpjGscTRDrHOCoyn2FqQEjwVS6ZUMQOY9UKNER7hX7JjRqpVljw6BMo1kCZMDdKWjFtWVW9spc/OaTba2E/3AlSw+bNfsfJSmLoy3tTQiuCOLUmONLXQtN7TMBqUzzss/jMJD9rK1q8Zgyupl1E6t1ZUw4XqDYCk1+pcqSaY8WgCrS5LgR+KpQEsfXgqyErIxlmDNQhZ9+RuJWjbTRlGiF0nmZQoCjB5WYARTctAdICaNohdrmGGBcAx3Uea1TGUNmA9sqcV2neWRw3BIursmdNEea9VwjarAXbxv1K5krSKUHcOcPjCC/rRo8OMi+nVqPfpZDQN3O+6AmFPL21HaW4ppd+UNAn4od2FJ8IFuib4LCNoRWNnsaQIEGDeDe6mh6YFg84+z1zTLtRAHZa91MPoA3mOHJfNKdHVWfVIgucXc9+ZX0jIK4fQHQQq5F8DJVKTGOD3UHOBeGyTcSQNRjYX3WhwlNhLRofTc5rXDxEggib3I9UwGSidQIImdPVNaOEG8AHsjegOOxFmWAc/3AJAOuCeEQT/8ofNcO0Ha23yP1T7Mqga6mTwqN/fxSf2gMed/KIQ90ivJCLg/2Z2tUgFB4XMADdX1nCEqq4fxKhNSTTMO1tDTF5iCEm1k3TnCZeC3ZefgIOyEIqPB7bGdK6LYVSyirW0yrwWTNRR98u1aJhL3vMrRHBaK3kM/nJ9yagEw4y3oDv8AGULk9TxPHMtd/kL/ABT7G4X3jZ3I4G4I4hIsNTDKzgLAtB9DCDj5dGyM1OKZp8tcNirc5qD3aW4ap4gjcdTDmxN1Wy6JnqbpNvVbj2VpeDeN1g3UnBx0O72stZltI0mtu95JiI4nj2SssXTX0XASOu/BMAAAs1gcdpEOa5sc5Kc0cYC0aSCOCA7A85bqA/uZ8wEi9ony8gfhaB+/VOs4rgU5Owcw23+8Fn69YPe47SdkVG0zJmnS8mZeHA3ROHaCmWIwQKpo4GFS4GQOwzBCk6gu0m2VwT1oKZaYCp+1gFZep7Tg7XROT1HVZcbCVqhi3sqlIf1sWIQfu5Xa+H0hTpOWu6WimrZWGQkmdUAyrTcLapaeU7iFpCJSb2jw+qiY3BaR3lUSlZohplFJ8XV2Gomq4yVnsJnNocLiB1TTL82Gl3WR+ws7TNsWixmNippawC9iS2/VabCYh9ifkSfI2WWpUpknZMsuqVH2At1+hQs0RaSNFSbUqEtc5rbXjxQPOYVjMUKJ0k8RtYX4q7B4fS38PWLLO55X/mu2gM5xfv5pOhm9WM8/xoLWsBuSD5C8/JZqvjCH6RclF4GgSdT51RAB4N4eatp4ZvvOq2YoUjlZ8nqRSa5AuqGZw0mJ+KaYvBamFIGZAaZLplWKEX0o9NDRuZD9lWjMQkuLoHTbdDto1Ef4IsX+RofZJk9NtJtmkloJJEkkj5forA1tOppAAmLBcy2nUDQ0Hhy2T3K/Zcl2txk9UBgSrcbIVhEp9meVOYwz6mB8Viq+aU6TjqqB0cG+JHoUaCAAsz7R5qG1KbOEy7lBkAfVAZh7bGCKbAOpJPnAWfxFdzzLjqJ3J3JQ8WMpUOcdlYedTbOv58ksr06lO5aRtwsevz9VZl2PePCbgescE6p1ZFws7uOma1UtoV4DMiTBNhz+acVs1IFPQ6JN4/Tt81XRyFlQyBBPFOsL7DBwGpxItsUjp7HTklRVXzx5Aa0kmwAEyTx/fVNfZ/2ecT72vd24bNhylNMuySnSHhaJ57n1KaVHtpsc4mA0FxPQJW/0Nt9MRVxwNSoWmwqVB/i6D8kqxGd6asG3VD+ztcuZVqH8daq8dA5xNvVQzjAGo7UwT0sD6Fb4ppI5kmvTNFgs6bHicCp4jMmGwXzurUewwQ5vcEKIzJw4qUSj6EajSraOiOCwtLO3xEopmbmN0A0b3DY9lMAkj6qzEfxBe1pFCmBw1vv6NH19FiDiHEz87rsk8T8tlasa+lbbLM6zTEYgk1az3xJiYb5NFkirYM95CcNgie4P6oajs8HdsDycmpBTM/Vpnyuul8tCbV8OC0f3R6pO9mlzh1Mdiq2qGTDMuxWlwO8bjovouX4SnXpS0Da44g8l8tpugrSZB7S/ZjqdJZIDhvM7AdbFVZIekXY5+WaZuAdTJ72WiyfGy2HWKmwsr02vZDmuAIPCD9VdhaDW8FjNqD6DJWR/iRnmil9nYfFUjV/bO3mVoMzzxlCkXHe9uJPAL5HjcyNau6rUNhcmCQAYA2TQj6Ys5eUOcvpCnQaOnzKvbUESuFwLJBBBFiDIPVV0zAbOx+BXVSpHJe2TeGu8LgHDkRKBrZEyfD4ehuPVG6oMHdTeg42ROhO7JSOH6KByo8k+bVIUvtI5JHAdT/YrY1ef4TPAwD8gV1p3C999pHQhWiHIgj9yqns/mPH5qYP+JlTonUyDu36L1Uw9h8vVAIN+GeUH0N/ghcxwBJkbgn0Nx80w0RULeDgfipfhB4ix8kKsKdGYNE8o8uK87xMLTvZw7j6QSn+JbBDuDhDuU/hd5HfoeiCblxcTbSdJHQuP7KrcRvQ8/h1n5pvNFzvA8EgE2a4dOE/RbPH5w2mCSdto4r5XQwQMtjRUAuJ/8mnkVZh8U7SWOmac2vsf9/NZ8uL6jTiy/GNs7zZ1Z0zbgEg9oH6GMpCxPjeefADsLoujitLmTBOoehMFCZ/RL8WRsHaQ3sLE/Mpscai2Lmm26Hfs1Jw9MH+uO02+qa4hngI5KvD0QwBosAA0dgrHGxWxKjG9lQOtgPEL1GpIjqqaNTS7oVPEMg6hsoQKdsh3i6spVdQXpUIAEw5epOh/dSxrYv1VNR2zlAo7VOh88Cr8UyRZQqtDmrmGdqZB3FlCHsTdrXDhHwVu88nQVClcFq7QPgj8phAJB1MOaWnqFW5paG3nSInn1PVEELhbII5qEK8ThQ8A7OH3XDcH9EuzN0Na4wKrTED8YNj3HFNMI+QWncJZljDVq1Hu2YIaN4J2PkASle/9CtFuAyuIe+3IHfuRwR7cMHnUQPCRE9/qJCm50kC8EkXufM8V2mIBH9SZJLQHJsJhd4KOpdiyYUFxDP1V2FqhzYKlVZIQDiWPUIEPpljpGyvFUG6m14e1CVMKZsVCHcSJCDp7EIxpkIAmHFRhRbhX8Cps8L+hQ43lXVbwUAlos7vK5SEPI/MF55sCu1vwuUASC7C7UbdeO0oBBqnhe13OxUcioaRX/wC8R5Btv/ZW4xks7XXcpMip1c0+rBPyQ+kvR6l90ji3/SMcwESO6FYIe7qFxtcsc2fuuse+yYUIa5dFVWVW2kbIemZUCEA2Q+Nw8hEFtguB3NEAuwteN0yD0rxlLS7ujsPX8IlAIJl9WWDsFVi2w6eaEyev/Lb2CPxbZapdoPGUhWsNkNTqWCvYgQtYfCRyU23aoNsQp07FEBaHWHaFymNwuMHBdm4UIeY2QR3QeUPgvbyEehP6hGsMO7pe3wYmPzj6f6QCGVbOB6L1ejqpuHEXC9WII3gxMb8bABTw9QauhEfFMKcy7EamQd11lj2QtFpbUcOqNddt+M/BBBYULqpwVdOrHD4qXveigAXGskdl3DDwhSq0ydiF2nSIEW9UQmayep/LHQlO6L5CzuTu8JHX5pth6sKuD0PJbOv8JKuD9lCuJCiw2TChbXWVrShmFXAogLQVJQYVYFAHCNkvznwvov8A6wD2KZEIHOaWvDu5th3p/pBhXQx+xHoh9UAHkSFZh6upjXfmY0/BQ31eqYB6ufE1/NFj7g/5fNA0RLS3i0yOyIpPsO3zQQTz7QVYFypse0r1O9wiAsC7K4G3XiVCGJyb8XYJmDdeXlVDhbLoUotXl5OKX01evLyIGXDfyXZuF5eUFJHdQAkOB2LXfJeXlHwgLkJmhS/5D4lXkeI9l5eUXAvpThD/ADvIfJTq2Ii37C8vIogU3ZUUB97uvLyIAonwhRDl5eQIf//Z"/>
          <p:cNvSpPr>
            <a:spLocks noChangeAspect="1" noChangeArrowheads="1"/>
          </p:cNvSpPr>
          <p:nvPr/>
        </p:nvSpPr>
        <p:spPr bwMode="auto">
          <a:xfrm>
            <a:off x="533400" y="-503238"/>
            <a:ext cx="1333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5770" y="3124199"/>
            <a:ext cx="884961" cy="86300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515" y="5066390"/>
            <a:ext cx="1027405" cy="95340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03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Crowd Queries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0095" y="2983123"/>
            <a:ext cx="2515573" cy="264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1295400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Adaptively chosen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6095" y="3035079"/>
            <a:ext cx="2515573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2209800"/>
            <a:ext cx="3281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Randomly chosen</a:t>
            </a:r>
            <a:endParaRPr lang="en-US" sz="2800" b="1" dirty="0"/>
          </a:p>
        </p:txBody>
      </p:sp>
      <p:sp>
        <p:nvSpPr>
          <p:cNvPr id="3" name="Right Brace 2"/>
          <p:cNvSpPr/>
          <p:nvPr/>
        </p:nvSpPr>
        <p:spPr>
          <a:xfrm rot="16200000">
            <a:off x="5701505" y="8383"/>
            <a:ext cx="952500" cy="4725373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01889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1489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10468" y="4104620"/>
            <a:ext cx="304800" cy="3048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t3.gstatic.com/images?q=tbn:ANd9GcSnSGlop8UK22vC_On24Yl3YTCQhakgt1-yePq-dvgPRBa9Tc_-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1"/>
          <a:stretch/>
        </p:blipFill>
        <p:spPr bwMode="auto">
          <a:xfrm>
            <a:off x="2819401" y="3904455"/>
            <a:ext cx="314626" cy="2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t1.gstatic.com/images?q=tbn:ANd9GcRhJZAZo_zVLFJ17QXyJ9CIvssTQzEoytX-lMtCznSagvFLQ4h_a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17747"/>
          <a:stretch/>
        </p:blipFill>
        <p:spPr bwMode="auto">
          <a:xfrm>
            <a:off x="3017875" y="3957898"/>
            <a:ext cx="306731" cy="3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24600" cy="1371600"/>
          </a:xfrm>
        </p:spPr>
        <p:txBody>
          <a:bodyPr/>
          <a:lstStyle/>
          <a:p>
            <a:r>
              <a:rPr lang="en-US" dirty="0" smtClean="0"/>
              <a:t>3. Output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tiles_pca.pdf - Adobe Reader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143000"/>
            <a:ext cx="8572499" cy="45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1061" y="5029200"/>
                <a:ext cx="5416739" cy="93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/>
                  <a:t>e</a:t>
                </a:r>
                <a:r>
                  <a:rPr lang="en-US" sz="5400" b="0" dirty="0" smtClean="0"/>
                  <a:t>mbedding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0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5400" b="0" i="1" smtClean="0">
                            <a:latin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061" y="5029200"/>
                <a:ext cx="5416739" cy="938142"/>
              </a:xfrm>
              <a:prstGeom prst="rect">
                <a:avLst/>
              </a:prstGeom>
              <a:blipFill rotWithShape="1">
                <a:blip r:embed="rId5"/>
                <a:stretch>
                  <a:fillRect l="-6074" t="-16234" b="-38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81000" y="15240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2" y="3923979"/>
            <a:ext cx="314626" cy="30682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875" y="3976949"/>
            <a:ext cx="306731" cy="28464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45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Applications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sim-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665" y="914400"/>
            <a:ext cx="796073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4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les_neighs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26"/>
          <a:stretch/>
        </p:blipFill>
        <p:spPr>
          <a:xfrm>
            <a:off x="228600" y="1219200"/>
            <a:ext cx="8390308" cy="47243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67962" y="1066800"/>
            <a:ext cx="0" cy="50292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57200" y="304800"/>
            <a:ext cx="63246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Nearest Neighbors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8930" y="5943600"/>
                <a:ext cx="886531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Ideal system: all nearest neighbors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 smtClean="0"/>
                  <a:t> comparisons?  </a:t>
                </a:r>
                <a:br>
                  <a:rPr lang="en-US" sz="2400" dirty="0" smtClean="0"/>
                </a:br>
                <a:r>
                  <a:rPr lang="en-US" sz="2400" dirty="0" smtClean="0"/>
                  <a:t>That’s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/>
                  <a:t> noisy sorting </a:t>
                </a:r>
                <a:r>
                  <a:rPr lang="en-US" sz="2400" dirty="0" smtClean="0"/>
                  <a:t>problems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 smtClean="0"/>
                  <a:t> comarisons/item.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30" y="5943600"/>
                <a:ext cx="886531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032" t="-5147" r="-138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6875" y="1844971"/>
            <a:ext cx="508505" cy="49589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876" y="1847850"/>
            <a:ext cx="522580" cy="48494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49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ckties_pca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87" y="457200"/>
            <a:ext cx="7273413" cy="5943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Picture 5" descr="neckties_pca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87" y="609600"/>
            <a:ext cx="1679522" cy="378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199"/>
            <a:ext cx="5671504" cy="6251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 descr="C:\Users\adum\AppData\Local\Microsoft\Windows\Temporary Internet Files\Content.IE5\FPC6ZZFP\MC90019743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461" y="2661842"/>
            <a:ext cx="1231443" cy="17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382000" cy="21336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CROWDSOURCING &amp;</a:t>
            </a:r>
            <a:r>
              <a:rPr lang="en-US" sz="60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MACHINE LEARNING</a:t>
            </a:r>
            <a:endParaRPr lang="en-US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763000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2400" b="1" cap="none" spc="0" dirty="0">
                <a:solidFill>
                  <a:schemeClr val="bg1">
                    <a:lumMod val="85000"/>
                  </a:schemeClr>
                </a:solidFill>
                <a:latin typeface="Arial"/>
              </a:rPr>
              <a:t>Adam Tauman Kalai </a:t>
            </a:r>
            <a:r>
              <a:rPr lang="en-US" sz="2400" b="1" cap="none" spc="0" dirty="0" smtClean="0">
                <a:solidFill>
                  <a:schemeClr val="bg1">
                    <a:lumMod val="85000"/>
                  </a:schemeClr>
                </a:solidFill>
                <a:latin typeface="Arial"/>
              </a:rPr>
              <a:t>– MSR</a:t>
            </a:r>
            <a:endParaRPr lang="en-US" sz="2400" b="1" cap="none" spc="0" dirty="0">
              <a:solidFill>
                <a:schemeClr val="bg1">
                  <a:lumMod val="85000"/>
                </a:schemeClr>
              </a:solidFill>
              <a:latin typeface="Arial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863" y="3276599"/>
            <a:ext cx="8001000" cy="6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ML WITH CROWD TWIST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4191000"/>
            <a:ext cx="8382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Regression and feature multi-selection: with Sivan Sabato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Kernels: with Omer Tamuz, Ce Liu, Serge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Belongie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Ohad Shamir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Eliciting features: with Kamalika Chaudhuri and James Zhou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 and data generation: with George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Pierrakos</a:t>
            </a:r>
            <a:endParaRPr lang="en-US" sz="1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39697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Adaptive queries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8229600" cy="4373563"/>
              </a:xfrm>
            </p:spPr>
            <p:txBody>
              <a:bodyPr/>
              <a:lstStyle/>
              <a:p>
                <a:r>
                  <a:rPr lang="en-US" dirty="0" smtClean="0"/>
                  <a:t>Toy example: complete binary trees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𝒏</m:t>
                    </m:r>
                    <m:r>
                      <a:rPr lang="en-US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leaves, depth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𝑶</m:t>
                    </m:r>
                    <m:r>
                      <a:rPr lang="en-US" b="1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/>
                      </a:rPr>
                      <m:t>log</m:t>
                    </m:r>
                    <m:r>
                      <a:rPr lang="en-US" b="1" i="1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𝒏</m:t>
                    </m:r>
                    <m:r>
                      <a:rPr lang="en-US" b="1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Avg. cost/item is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m:rPr>
                        <m:nor/>
                      </m:rPr>
                      <a:rPr lang="en-US" b="1" i="0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from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random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queries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Avg. cost/item is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/>
                          </a:rPr>
                          <m:t>𝐥𝐨𝐠</m:t>
                        </m:r>
                        <m:r>
                          <a:rPr lang="en-US" b="1" i="1" smtClean="0">
                            <a:latin typeface="Cambria Math"/>
                          </a:rPr>
                          <m:t> </m:t>
                        </m:r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dirty="0" smtClean="0"/>
                  <a:t> from adaptive queries.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8229600" cy="4373563"/>
              </a:xfrm>
              <a:blipFill rotWithShape="1">
                <a:blip r:embed="rId2"/>
                <a:stretch>
                  <a:fillRect l="-741" t="-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943600" y="27432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Tie store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553201" y="35814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Bow ties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772401" y="35814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Neck ties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410201" y="35814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Tie clips</a:t>
            </a:r>
          </a:p>
        </p:txBody>
      </p:sp>
      <p:sp>
        <p:nvSpPr>
          <p:cNvPr id="8" name="Oval 7"/>
          <p:cNvSpPr/>
          <p:nvPr/>
        </p:nvSpPr>
        <p:spPr>
          <a:xfrm>
            <a:off x="4267200" y="3581400"/>
            <a:ext cx="1066799" cy="457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Scarves</a:t>
            </a:r>
          </a:p>
        </p:txBody>
      </p:sp>
      <p:cxnSp>
        <p:nvCxnSpPr>
          <p:cNvPr id="12" name="Straight Connector 11"/>
          <p:cNvCxnSpPr>
            <a:stCxn id="4" idx="3"/>
            <a:endCxn id="8" idx="0"/>
          </p:cNvCxnSpPr>
          <p:nvPr/>
        </p:nvCxnSpPr>
        <p:spPr>
          <a:xfrm flipH="1">
            <a:off x="4800600" y="3133445"/>
            <a:ext cx="1299229" cy="447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5"/>
            <a:endCxn id="6" idx="0"/>
          </p:cNvCxnSpPr>
          <p:nvPr/>
        </p:nvCxnSpPr>
        <p:spPr>
          <a:xfrm>
            <a:off x="6854170" y="3133445"/>
            <a:ext cx="1451631" cy="4479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4"/>
            <a:endCxn id="5" idx="0"/>
          </p:cNvCxnSpPr>
          <p:nvPr/>
        </p:nvCxnSpPr>
        <p:spPr>
          <a:xfrm>
            <a:off x="6477000" y="3200400"/>
            <a:ext cx="609601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4"/>
            <a:endCxn id="7" idx="0"/>
          </p:cNvCxnSpPr>
          <p:nvPr/>
        </p:nvCxnSpPr>
        <p:spPr>
          <a:xfrm flipH="1">
            <a:off x="5943601" y="3200400"/>
            <a:ext cx="533399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://www.gigaflop.demon.co.uk/comp/fig3_2_3-1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617210"/>
            <a:ext cx="3609975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37882"/>
          </a:xfrm>
        </p:spPr>
        <p:txBody>
          <a:bodyPr/>
          <a:lstStyle/>
          <a:p>
            <a:r>
              <a:rPr lang="en-US" dirty="0" smtClean="0"/>
              <a:t>Adaptive Learning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76200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Information-theoretic active learning saves $$.</a:t>
                </a:r>
              </a:p>
              <a:p>
                <a:pPr lvl="1"/>
                <a:r>
                  <a:rPr lang="en-US" dirty="0" smtClean="0"/>
                  <a:t>Experiments </a:t>
                </a:r>
                <a:r>
                  <a:rPr lang="en-US" dirty="0"/>
                  <a:t>showed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/>
                        </a:solidFill>
                        <a:latin typeface="Cambria Math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60% </a:t>
                </a:r>
                <a:r>
                  <a:rPr lang="en-US" dirty="0"/>
                  <a:t>more triples required to achieve the same performance with </a:t>
                </a:r>
                <a:r>
                  <a:rPr lang="en-US" dirty="0">
                    <a:solidFill>
                      <a:schemeClr val="tx2"/>
                    </a:solidFill>
                  </a:rPr>
                  <a:t>random</a:t>
                </a:r>
                <a:r>
                  <a:rPr lang="en-US" dirty="0"/>
                  <a:t> triples compared to </a:t>
                </a:r>
                <a:r>
                  <a:rPr lang="en-US" dirty="0">
                    <a:solidFill>
                      <a:schemeClr val="tx2"/>
                    </a:solidFill>
                  </a:rPr>
                  <a:t>adaptive</a:t>
                </a:r>
                <a:r>
                  <a:rPr lang="en-US" dirty="0"/>
                  <a:t> triples</a:t>
                </a:r>
                <a:r>
                  <a:rPr lang="en-US" dirty="0" smtClean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“Relative” model [Lim, Auer ‘11]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𝑷𝒓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person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says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"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is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more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like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𝒚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than</m:t>
                          </m:r>
                          <m:r>
                            <m:rPr>
                              <m:nor/>
                            </m:rPr>
                            <a:rPr lang="en-US" b="1" i="0" smtClean="0">
                              <a:latin typeface="Cambria Math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𝒛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𝒛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1" i="1" smtClean="0">
                                          <a:latin typeface="Cambria Math"/>
                                        </a:rPr>
                                        <m:t>𝒚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Leads to good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adaptive</a:t>
                </a:r>
                <a:r>
                  <a:rPr lang="en-US" dirty="0" smtClean="0"/>
                  <a:t> queries.</a:t>
                </a:r>
              </a:p>
              <a:p>
                <a:pPr lvl="1"/>
                <a:r>
                  <a:rPr lang="en-US" dirty="0" smtClean="0"/>
                  <a:t>Fitting it is not a convex optimization but we can guarantee accurate assuming the data is generated by a relative model.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7620000" cy="4373563"/>
              </a:xfrm>
              <a:blipFill rotWithShape="0">
                <a:blip r:embed="rId2"/>
                <a:stretch>
                  <a:fillRect l="-800" t="-697" r="-80" b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1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efault[1]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16825" r="52579" b="6576"/>
          <a:stretch/>
        </p:blipFill>
        <p:spPr>
          <a:xfrm>
            <a:off x="3426063" y="2514600"/>
            <a:ext cx="2788110" cy="3962400"/>
          </a:xfrm>
          <a:prstGeom prst="rect">
            <a:avLst/>
          </a:prstGeom>
        </p:spPr>
      </p:pic>
      <p:pic>
        <p:nvPicPr>
          <p:cNvPr id="4" name="Picture 3" descr="default[1]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16825" r="17631" b="6576"/>
          <a:stretch/>
        </p:blipFill>
        <p:spPr>
          <a:xfrm>
            <a:off x="3743268" y="2514600"/>
            <a:ext cx="2581332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6092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4373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20 Questions metric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Random object is chosen secretly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/>
              <a:t>System asks 20 questions and then ranks objects in terms of likelihood</a:t>
            </a:r>
          </a:p>
          <a:p>
            <a:r>
              <a:rPr lang="en-US" sz="1600" dirty="0" smtClean="0"/>
              <a:t>Dataset: 75 ties+75 tiles+75 flags</a:t>
            </a:r>
          </a:p>
          <a:p>
            <a:endParaRPr lang="en-US" sz="1600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49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question?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373563"/>
          </a:xfrm>
        </p:spPr>
        <p:txBody>
          <a:bodyPr/>
          <a:lstStyle/>
          <a:p>
            <a:r>
              <a:rPr lang="en-US" dirty="0" smtClean="0"/>
              <a:t>Say system has “figured out” it’s a small white dog and </a:t>
            </a:r>
            <a:br>
              <a:rPr lang="en-US" dirty="0" smtClean="0"/>
            </a:br>
            <a:r>
              <a:rPr lang="en-US" dirty="0" smtClean="0"/>
              <a:t>wants to know how furry it is.</a:t>
            </a:r>
            <a:endParaRPr lang="en-US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087563"/>
            <a:ext cx="3886200" cy="383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2087563"/>
            <a:ext cx="3886200" cy="383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C:\data\dogs\Bichon_F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2905414"/>
            <a:ext cx="980911" cy="9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data\dogs\American_Eskimo_Dog_(Miniature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09" y="4706071"/>
            <a:ext cx="1077191" cy="103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:\data\dogs\Bull_Terri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4" y="4719927"/>
            <a:ext cx="1007772" cy="9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data\dogs\Bichon_F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362" y="2905414"/>
            <a:ext cx="980911" cy="9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7" name="Picture 21" descr="C:\data\dogs\Pul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35" y="4725491"/>
            <a:ext cx="1022627" cy="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C:\data\dogs\Point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5489"/>
            <a:ext cx="1001978" cy="9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3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029525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2728913"/>
                <a:ext cx="904286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835934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093006"/>
                <a:ext cx="904286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650543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443956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465152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846516"/>
                <a:ext cx="904286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/>
              <p:cNvSpPr/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4000" b="0" i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54" name="Rounded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3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Assume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4000" b="0" i="0" smtClean="0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4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820" y="5029200"/>
                <a:ext cx="4876800" cy="12192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093006"/>
                <a:ext cx="904286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443956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443956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525" y="384651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384651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846516"/>
                <a:ext cx="904286" cy="369332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92025"/>
                <a:ext cx="1387303" cy="584775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6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42" grpId="0"/>
      <p:bldP spid="45" grpId="0"/>
      <p:bldP spid="46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038600" y="4288466"/>
                <a:ext cx="138730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𝑲</m:t>
                      </m:r>
                      <m:r>
                        <a:rPr lang="en-US" sz="3200" b="1" i="1" smtClean="0">
                          <a:latin typeface="Cambria Math"/>
                        </a:rPr>
                        <m:t>≽</m:t>
                      </m:r>
                      <m:r>
                        <a:rPr lang="en-US" sz="3200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288466"/>
                <a:ext cx="1387303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dirty="0" err="1" smtClean="0"/>
              <a:t>Embeddings</a:t>
            </a:r>
            <a:r>
              <a:rPr lang="en-US" dirty="0" smtClean="0"/>
              <a:t> and kernels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Embedding of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/>
                  <a:t>objects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2400" dirty="0" smtClean="0"/>
                  <a:t> for some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≤</m:t>
                    </m:r>
                    <m:r>
                      <a:rPr lang="en-US" sz="2400" b="1" i="1" smtClean="0">
                        <a:latin typeface="Cambria Math"/>
                      </a:rPr>
                      <m:t>𝒏</m:t>
                    </m:r>
                    <m:r>
                      <a:rPr lang="en-US" sz="2400" b="1" i="1" smtClean="0">
                        <a:latin typeface="Cambria Math"/>
                      </a:rPr>
                      <m:t>. </m:t>
                    </m:r>
                  </m:oMath>
                </a14:m>
                <a:r>
                  <a:rPr lang="en-US" sz="2400" b="1" i="1" dirty="0" smtClean="0">
                    <a:latin typeface="Cambria Math"/>
                  </a:rPr>
                  <a:t>  </a:t>
                </a:r>
                <a:r>
                  <a:rPr lang="en-US" sz="2400" b="1" dirty="0" smtClean="0">
                    <a:latin typeface="Cambria Math"/>
                  </a:rPr>
                  <a:t>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  <m:r>
                          <a:rPr lang="en-US" sz="2400" b="1" i="1" smtClean="0">
                            <a:latin typeface="Cambria Math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/>
                              </a:rPr>
                              <m:t>𝒏</m:t>
                            </m:r>
                          </m:sup>
                        </m:sSup>
                        <m:r>
                          <a:rPr lang="en-US" sz="2400" b="1" i="1" smtClean="0">
                            <a:latin typeface="Cambria Math"/>
                          </a:rPr>
                          <m:t>, 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𝒊𝒋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⋅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7924800" cy="4373563"/>
              </a:xfrm>
              <a:blipFill rotWithShape="1">
                <a:blip r:embed="rId4"/>
                <a:stretch>
                  <a:fillRect l="-1154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882760" y="5105400"/>
                <a:ext cx="7194440" cy="12192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0" dirty="0" smtClean="0">
                    <a:solidFill>
                      <a:schemeClr val="tx2"/>
                    </a:solidFill>
                  </a:rPr>
                  <a:t>Set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{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𝐾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≽0∧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𝑖𝑖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/>
                      </a:rPr>
                      <m:t>=1}</m:t>
                    </m:r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 can’t </a:t>
                </a:r>
                <a:r>
                  <a:rPr lang="en-US" sz="2800" dirty="0" err="1" smtClean="0">
                    <a:solidFill>
                      <a:schemeClr val="tx2"/>
                    </a:solidFill>
                  </a:rPr>
                  <a:t>overfit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.</a:t>
                </a:r>
                <a:r>
                  <a:rPr lang="en-US" sz="32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[Srebro&amp;Shraibman,COLT’05</a:t>
                </a:r>
                <a:r>
                  <a:rPr lang="en-US" sz="2400" dirty="0">
                    <a:solidFill>
                      <a:schemeClr val="tx1"/>
                    </a:solidFill>
                  </a:rPr>
                  <a:t>]</a:t>
                </a:r>
                <a:r>
                  <a:rPr lang="en-US" sz="4000" dirty="0" smtClean="0">
                    <a:solidFill>
                      <a:schemeClr val="tx2"/>
                    </a:solidFill>
                  </a:rPr>
                  <a:t> </a:t>
                </a:r>
                <a:endParaRPr lang="en-US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60" y="5105400"/>
                <a:ext cx="7194440" cy="1219200"/>
              </a:xfrm>
              <a:prstGeom prst="roundRect">
                <a:avLst/>
              </a:prstGeom>
              <a:blipFill rotWithShape="1">
                <a:blip r:embed="rId5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066164" y="2728913"/>
            <a:ext cx="3258436" cy="1466850"/>
            <a:chOff x="2057400" y="2362200"/>
            <a:chExt cx="2438400" cy="2133600"/>
          </a:xfrm>
        </p:grpSpPr>
        <p:sp>
          <p:nvSpPr>
            <p:cNvPr id="6" name="Rectangle 5"/>
            <p:cNvSpPr/>
            <p:nvPr/>
          </p:nvSpPr>
          <p:spPr>
            <a:xfrm>
              <a:off x="32766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62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67000" y="23622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66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862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74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667000" y="28956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766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862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74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4290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66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862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574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67000" y="3962400"/>
              <a:ext cx="6096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726294"/>
                <a:ext cx="49237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097178"/>
                <a:ext cx="492378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466510"/>
                <a:ext cx="492378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813288"/>
                <a:ext cx="492378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479" y="2356962"/>
                <a:ext cx="492378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88" y="2356962"/>
                <a:ext cx="492378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7" y="2356962"/>
                <a:ext cx="492378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06" y="2356962"/>
                <a:ext cx="492378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346" y="2728913"/>
                <a:ext cx="386644" cy="36933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3982545" y="2728913"/>
                <a:ext cx="61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545" y="2728913"/>
                <a:ext cx="611065" cy="36933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5611763" y="2728913"/>
                <a:ext cx="6110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763" y="2728913"/>
                <a:ext cx="611065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755" y="3093006"/>
                <a:ext cx="386644" cy="3693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513979" y="3093006"/>
                <a:ext cx="806631" cy="369332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≥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bg1"/>
                          </a:solidFill>
                        </a:rPr>
                        <m:t>.62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79" y="3093006"/>
                <a:ext cx="806631" cy="36933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9364" y="3443956"/>
                <a:ext cx="386644" cy="36933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973" y="3846516"/>
                <a:ext cx="386644" cy="36933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6477000" y="4343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629400" y="44958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1800" y="46482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34" y="2728913"/>
                <a:ext cx="904286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2728913"/>
                <a:ext cx="904286" cy="369332"/>
              </a:xfrm>
              <a:prstGeom prst="rect">
                <a:avLst/>
              </a:prstGeom>
              <a:blipFill rotWithShape="1">
                <a:blip r:embed="rId2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2728913"/>
                <a:ext cx="904286" cy="369332"/>
              </a:xfrm>
              <a:prstGeom prst="rect">
                <a:avLst/>
              </a:prstGeom>
              <a:blipFill rotWithShape="1">
                <a:blip r:embed="rId2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543" y="3093006"/>
                <a:ext cx="904286" cy="369332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093006"/>
                <a:ext cx="904286" cy="369332"/>
              </a:xfrm>
              <a:prstGeom prst="rect">
                <a:avLst/>
              </a:prstGeom>
              <a:blipFill rotWithShape="1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152" y="3443956"/>
                <a:ext cx="904286" cy="36933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0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/>
      <p:bldP spid="36" grpId="0"/>
      <p:bldP spid="40" grpId="0" animBg="1"/>
      <p:bldP spid="60" grpId="0"/>
      <p:bldP spid="62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imag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1000" y="1752600"/>
            <a:ext cx="5379600" cy="37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318"/>
            <a:ext cx="8229600" cy="685482"/>
          </a:xfrm>
        </p:spPr>
        <p:txBody>
          <a:bodyPr/>
          <a:lstStyle/>
          <a:p>
            <a:r>
              <a:rPr lang="en-US" dirty="0" smtClean="0"/>
              <a:t>SUBJECTIVE Questions…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752600"/>
            <a:ext cx="2515573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19200" y="2286000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814" y="3472729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9940" y="3472729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u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…still capture semantic features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124200" y="1806597"/>
            <a:ext cx="7620000" cy="4373563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Vowel/consonant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Tall/short  (“h” </a:t>
            </a:r>
            <a:r>
              <a:rPr lang="en-US" dirty="0" err="1" smtClean="0"/>
              <a:t>vs</a:t>
            </a:r>
            <a:r>
              <a:rPr lang="en-US" dirty="0" smtClean="0"/>
              <a:t> “n”)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Alphabetical order (a-z)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r>
              <a:rPr lang="en-US" dirty="0" smtClean="0"/>
              <a:t>Different </a:t>
            </a:r>
            <a:r>
              <a:rPr lang="en-US" dirty="0" err="1" smtClean="0"/>
              <a:t>crowdmembers</a:t>
            </a:r>
            <a:endParaRPr lang="en-US" dirty="0" smtClean="0"/>
          </a:p>
          <a:p>
            <a:r>
              <a:rPr lang="en-US" dirty="0" smtClean="0"/>
              <a:t>use different criteria – </a:t>
            </a:r>
          </a:p>
          <a:p>
            <a:r>
              <a:rPr lang="en-US" dirty="0" smtClean="0"/>
              <a:t>capitalize.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1855" y="117693"/>
            <a:ext cx="1531188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a</a:t>
            </a:r>
          </a:p>
          <a:p>
            <a:r>
              <a:rPr lang="en-US" dirty="0"/>
              <a:t> </a:t>
            </a:r>
            <a:r>
              <a:rPr lang="en-US" dirty="0" smtClean="0"/>
              <a:t>b          c</a:t>
            </a:r>
          </a:p>
          <a:p>
            <a:r>
              <a:rPr lang="en-US" dirty="0"/>
              <a:t> </a:t>
            </a:r>
            <a:r>
              <a:rPr lang="en-US" dirty="0" smtClean="0"/>
              <a:t>  d           e</a:t>
            </a:r>
          </a:p>
          <a:p>
            <a:r>
              <a:rPr lang="en-US" dirty="0"/>
              <a:t> </a:t>
            </a:r>
            <a:r>
              <a:rPr lang="en-US" dirty="0" smtClean="0"/>
              <a:t> f  </a:t>
            </a:r>
          </a:p>
          <a:p>
            <a:r>
              <a:rPr lang="en-US" dirty="0"/>
              <a:t> </a:t>
            </a:r>
            <a:r>
              <a:rPr lang="en-US" dirty="0" smtClean="0"/>
              <a:t>    g</a:t>
            </a:r>
          </a:p>
          <a:p>
            <a:r>
              <a:rPr lang="en-US" dirty="0"/>
              <a:t> </a:t>
            </a:r>
            <a:r>
              <a:rPr lang="en-US" dirty="0" smtClean="0"/>
              <a:t>     h</a:t>
            </a:r>
          </a:p>
          <a:p>
            <a:r>
              <a:rPr lang="en-US" dirty="0"/>
              <a:t> </a:t>
            </a:r>
            <a:r>
              <a:rPr lang="en-US" dirty="0" smtClean="0"/>
              <a:t>            i</a:t>
            </a:r>
          </a:p>
          <a:p>
            <a:r>
              <a:rPr lang="en-US" dirty="0"/>
              <a:t> </a:t>
            </a:r>
            <a:r>
              <a:rPr lang="en-US" dirty="0" smtClean="0"/>
              <a:t>      j</a:t>
            </a:r>
          </a:p>
          <a:p>
            <a:r>
              <a:rPr lang="en-US" dirty="0" smtClean="0"/>
              <a:t>k</a:t>
            </a:r>
          </a:p>
          <a:p>
            <a:r>
              <a:rPr lang="en-US" dirty="0"/>
              <a:t> </a:t>
            </a:r>
            <a:r>
              <a:rPr lang="en-US" dirty="0" smtClean="0"/>
              <a:t>      l</a:t>
            </a:r>
          </a:p>
          <a:p>
            <a:r>
              <a:rPr lang="en-US" dirty="0"/>
              <a:t> </a:t>
            </a:r>
            <a:r>
              <a:rPr lang="en-US" dirty="0" smtClean="0"/>
              <a:t>m</a:t>
            </a:r>
          </a:p>
          <a:p>
            <a:r>
              <a:rPr lang="en-US" dirty="0"/>
              <a:t> </a:t>
            </a:r>
            <a:r>
              <a:rPr lang="en-US" dirty="0" smtClean="0"/>
              <a:t>       n</a:t>
            </a:r>
          </a:p>
          <a:p>
            <a:r>
              <a:rPr lang="en-US" dirty="0"/>
              <a:t> </a:t>
            </a:r>
            <a:r>
              <a:rPr lang="en-US" dirty="0" smtClean="0"/>
              <a:t>          o</a:t>
            </a:r>
          </a:p>
          <a:p>
            <a:r>
              <a:rPr lang="en-US" dirty="0"/>
              <a:t> </a:t>
            </a:r>
            <a:r>
              <a:rPr lang="en-US" dirty="0" smtClean="0"/>
              <a:t>   p</a:t>
            </a:r>
          </a:p>
          <a:p>
            <a:r>
              <a:rPr lang="en-US" dirty="0"/>
              <a:t> </a:t>
            </a:r>
            <a:r>
              <a:rPr lang="en-US" dirty="0" smtClean="0"/>
              <a:t>   q</a:t>
            </a:r>
          </a:p>
          <a:p>
            <a:r>
              <a:rPr lang="en-US" dirty="0"/>
              <a:t> </a:t>
            </a:r>
            <a:r>
              <a:rPr lang="en-US" dirty="0" smtClean="0"/>
              <a:t>    r</a:t>
            </a:r>
          </a:p>
          <a:p>
            <a:r>
              <a:rPr lang="en-US" dirty="0" smtClean="0"/>
              <a:t>S</a:t>
            </a:r>
          </a:p>
          <a:p>
            <a:r>
              <a:rPr lang="en-US" dirty="0"/>
              <a:t> </a:t>
            </a:r>
            <a:r>
              <a:rPr lang="en-US" dirty="0" smtClean="0"/>
              <a:t>  t</a:t>
            </a:r>
          </a:p>
          <a:p>
            <a:r>
              <a:rPr lang="en-US" dirty="0"/>
              <a:t> </a:t>
            </a:r>
            <a:r>
              <a:rPr lang="en-US" dirty="0" smtClean="0"/>
              <a:t>           u</a:t>
            </a:r>
          </a:p>
          <a:p>
            <a:r>
              <a:rPr lang="en-US" dirty="0"/>
              <a:t> </a:t>
            </a:r>
            <a:r>
              <a:rPr lang="en-US" dirty="0" smtClean="0"/>
              <a:t>    v</a:t>
            </a:r>
          </a:p>
          <a:p>
            <a:r>
              <a:rPr lang="en-US" dirty="0"/>
              <a:t> </a:t>
            </a:r>
            <a:r>
              <a:rPr lang="en-US" dirty="0" smtClean="0"/>
              <a:t>      w</a:t>
            </a:r>
          </a:p>
          <a:p>
            <a:r>
              <a:rPr lang="en-US" dirty="0"/>
              <a:t> </a:t>
            </a:r>
            <a:r>
              <a:rPr lang="en-US" dirty="0" smtClean="0"/>
              <a:t>  x</a:t>
            </a:r>
          </a:p>
          <a:p>
            <a:r>
              <a:rPr lang="en-US" dirty="0"/>
              <a:t> </a:t>
            </a:r>
            <a:r>
              <a:rPr lang="en-US" dirty="0" smtClean="0"/>
              <a:t>      y</a:t>
            </a:r>
          </a:p>
          <a:p>
            <a:r>
              <a:rPr lang="en-US" dirty="0"/>
              <a:t>z</a:t>
            </a: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947449" y="-381000"/>
            <a:ext cx="0" cy="739140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752600"/>
            <a:ext cx="2515573" cy="247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19200" y="2286000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6814" y="3472729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19940" y="3472729"/>
            <a:ext cx="609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u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10600" cy="837882"/>
          </a:xfrm>
        </p:spPr>
        <p:txBody>
          <a:bodyPr>
            <a:normAutofit/>
          </a:bodyPr>
          <a:lstStyle/>
          <a:p>
            <a:r>
              <a:rPr lang="en-US" dirty="0" smtClean="0"/>
              <a:t>Using “Kernel” in HALFSPACES</a:t>
            </a:r>
            <a:endParaRPr lang="en-US" dirty="0"/>
          </a:p>
        </p:txBody>
      </p:sp>
      <p:pic>
        <p:nvPicPr>
          <p:cNvPr id="4" name="Content Placeholder 3" descr="sim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37982" r="7734" b="11004"/>
          <a:stretch/>
        </p:blipFill>
        <p:spPr>
          <a:xfrm>
            <a:off x="1524000" y="1143000"/>
            <a:ext cx="5047488" cy="2231136"/>
          </a:xfrm>
        </p:spPr>
      </p:pic>
      <p:pic>
        <p:nvPicPr>
          <p:cNvPr id="6146" name="Picture 2" descr="http://cse3521.artifice.cc/images/linearly-separ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86200"/>
            <a:ext cx="25336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57600" y="3897868"/>
                <a:ext cx="18289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897868"/>
                <a:ext cx="182896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19400" y="37338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11806" y="6126719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3420"/>
            <a:ext cx="1645920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65" y="173180"/>
            <a:ext cx="1645920" cy="3429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40120"/>
            <a:ext cx="5334000" cy="14478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Avg</a:t>
            </a:r>
            <a:r>
              <a:rPr lang="en-US" sz="2400" dirty="0" smtClean="0"/>
              <a:t> of 800 guesses</a:t>
            </a:r>
            <a:endParaRPr lang="en-US" sz="2400" dirty="0"/>
          </a:p>
        </p:txBody>
      </p:sp>
      <p:pic>
        <p:nvPicPr>
          <p:cNvPr id="1026" name="Picture 2" descr="https://vivifychangecatalyst.files.wordpress.com/2014/07/ox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13" r="82163" b="35968"/>
          <a:stretch/>
        </p:blipFill>
        <p:spPr bwMode="auto">
          <a:xfrm>
            <a:off x="2438400" y="1024760"/>
            <a:ext cx="1371600" cy="1828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35030" y="3810000"/>
            <a:ext cx="7951769" cy="270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r>
              <a:rPr lang="en-US" sz="2400" dirty="0" smtClean="0"/>
              <a:t>Applications of crowdsourced estimation: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What % of U.S. teenagers will click on this ad?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Is this tumor </a:t>
            </a:r>
            <a:r>
              <a:rPr lang="en-US" sz="2400" dirty="0" smtClean="0"/>
              <a:t>cancerous?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583740" y="3581400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1,198 </a:t>
            </a:r>
            <a:r>
              <a:rPr lang="en-US" sz="2400" b="1" dirty="0" err="1"/>
              <a:t>lbs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813403" y="440035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= 1,197 </a:t>
            </a:r>
            <a:r>
              <a:rPr lang="en-US" sz="2400" b="1" dirty="0" err="1"/>
              <a:t>lbs</a:t>
            </a:r>
            <a:endParaRPr lang="en-US" sz="2400" b="1" dirty="0"/>
          </a:p>
        </p:txBody>
      </p:sp>
      <p:pic>
        <p:nvPicPr>
          <p:cNvPr id="1028" name="Picture 4" descr="http://ts3.mm.bing.net/th?id=HN.608010147953445302&amp;pid=1.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57145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enoitperrotin.com/wp-content/uploads/2011/12/amazon-mechanical-turk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09750"/>
            <a:ext cx="43815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28879" b="3586"/>
          <a:stretch/>
        </p:blipFill>
        <p:spPr bwMode="auto">
          <a:xfrm>
            <a:off x="152400" y="152400"/>
            <a:ext cx="8671034" cy="65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9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t3.gstatic.com/images?q=tbn:ANd9GcSnSGlop8UK22vC_On24Yl3YTCQhakgt1-yePq-dvgPRBa9Tc_-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01"/>
          <a:stretch/>
        </p:blipFill>
        <p:spPr bwMode="auto">
          <a:xfrm>
            <a:off x="381000" y="2133600"/>
            <a:ext cx="58979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1" descr="image00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7" b="2532"/>
          <a:stretch/>
        </p:blipFill>
        <p:spPr bwMode="auto">
          <a:xfrm>
            <a:off x="-8660" y="228600"/>
            <a:ext cx="937161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7010400"/>
            <a:ext cx="2268537" cy="9601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400" y="94183200"/>
            <a:ext cx="1219200" cy="662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39447"/>
          <a:stretch/>
        </p:blipFill>
        <p:spPr>
          <a:xfrm>
            <a:off x="381000" y="2106986"/>
            <a:ext cx="589791" cy="33141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698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0" b="4627"/>
          <a:stretch/>
        </p:blipFill>
        <p:spPr bwMode="auto">
          <a:xfrm>
            <a:off x="1542120" y="533400"/>
            <a:ext cx="6841793" cy="57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98" y="2514600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Male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43629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Female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6894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Asian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5966429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Caucasian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13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382000" cy="21336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CROWDSOURCING &amp;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MACHINE LEARNING</a:t>
            </a:r>
            <a:endParaRPr lang="en-US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763000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2400" b="1" cap="none" spc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Adam Tauman Kalai </a:t>
            </a:r>
            <a:r>
              <a:rPr lang="en-US" sz="2400" b="1" cap="none" spc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– MSR</a:t>
            </a:r>
            <a:endParaRPr lang="en-US" sz="2400" b="1" cap="none" spc="0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863" y="3276599"/>
            <a:ext cx="8001000" cy="6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ML WITH CROWD TWIST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4191000"/>
            <a:ext cx="8382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Regression and feature selection: with Sivan Sabato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7F7F7F"/>
                </a:solidFill>
              </a:rPr>
              <a:t>Kernels: with Omer Tamuz, Ce Liu, Serge </a:t>
            </a:r>
            <a:r>
              <a:rPr lang="en-US" dirty="0" err="1" smtClean="0">
                <a:solidFill>
                  <a:srgbClr val="7F7F7F"/>
                </a:solidFill>
              </a:rPr>
              <a:t>Belongie</a:t>
            </a:r>
            <a:r>
              <a:rPr lang="en-US" dirty="0" smtClean="0">
                <a:solidFill>
                  <a:srgbClr val="7F7F7F"/>
                </a:solidFill>
              </a:rPr>
              <a:t>, Ohad Shamir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Eliciting features: with Kamalika Chaudhuri and James Zhou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and data generation: with George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Pierrakos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3886200" y="1752600"/>
            <a:ext cx="0" cy="21240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90282"/>
          </a:xfrm>
        </p:spPr>
        <p:txBody>
          <a:bodyPr>
            <a:normAutofit/>
          </a:bodyPr>
          <a:lstStyle/>
          <a:p>
            <a:r>
              <a:rPr lang="en-US" dirty="0" smtClean="0"/>
              <a:t>Feature ELICITATION</a:t>
            </a:r>
            <a:endParaRPr lang="en-US" dirty="0"/>
          </a:p>
        </p:txBody>
      </p:sp>
      <p:pic>
        <p:nvPicPr>
          <p:cNvPr id="3074" name="Picture 2" descr="http://65.215.1.20/faces/data/signs/emergenc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514600" cy="21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65.215.1.20/faces/data/signs/about-approximatel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752600"/>
            <a:ext cx="2190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57600" y="2590800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2600" y="41910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7200" y="4724400"/>
            <a:ext cx="2895600" cy="1905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609600" y="4869346"/>
            <a:ext cx="0" cy="31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2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90282"/>
          </a:xfrm>
        </p:spPr>
        <p:txBody>
          <a:bodyPr>
            <a:normAutofit/>
          </a:bodyPr>
          <a:lstStyle/>
          <a:p>
            <a:r>
              <a:rPr lang="en-US" dirty="0" smtClean="0"/>
              <a:t>Feature ELICITATION</a:t>
            </a:r>
            <a:endParaRPr lang="en-US" dirty="0"/>
          </a:p>
        </p:txBody>
      </p:sp>
      <p:pic>
        <p:nvPicPr>
          <p:cNvPr id="3074" name="Picture 2" descr="http://65.215.1.20/faces/data/signs/emergenc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514600" cy="21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65.215.1.20/faces/data/signs/allowa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22860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65.215.1.20/faces/data/signs/accep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143374"/>
            <a:ext cx="20955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65.215.1.20/faces/data/signs/agains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7974"/>
            <a:ext cx="2209800" cy="232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886200" y="1752600"/>
            <a:ext cx="0" cy="4688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7600" y="3838576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106269"/>
            <a:ext cx="706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[Donahue Grauman11, Patterson Chen Hays 11]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46482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endParaRPr lang="en-US" b="1" dirty="0" smtClean="0"/>
              </a:p>
              <a:p>
                <a:r>
                  <a:rPr lang="en-US" dirty="0" smtClean="0"/>
                  <a:t>Unknown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}: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→{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Query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US" b="1" dirty="0" smtClean="0"/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Answer</a:t>
                </a:r>
                <a:r>
                  <a:rPr lang="en-US" dirty="0" smtClean="0"/>
                  <a:t>: any feature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 smtClean="0"/>
                  <a:t> such that,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𝐟𝐨𝐫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𝐟𝐨𝐫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Goal</a:t>
                </a:r>
                <a:r>
                  <a:rPr lang="en-US" dirty="0" smtClean="0"/>
                  <a:t>: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adaptively</a:t>
                </a:r>
                <a:r>
                  <a:rPr lang="en-US" dirty="0" smtClean="0"/>
                  <a:t> choose queries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to find all features as quickly as possible.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4648200"/>
              </a:xfrm>
              <a:blipFill rotWithShape="0">
                <a:blip r:embed="rId3"/>
                <a:stretch>
                  <a:fillRect l="-800" t="-656" r="-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90282"/>
          </a:xfrm>
        </p:spPr>
        <p:txBody>
          <a:bodyPr>
            <a:normAutofit/>
          </a:bodyPr>
          <a:lstStyle/>
          <a:p>
            <a:r>
              <a:rPr lang="en-US" dirty="0" smtClean="0"/>
              <a:t>Feature ELICITATION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1"/>
            <a:ext cx="8382000" cy="2133600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CROWDSOURCING &amp;</a:t>
            </a:r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</a:rPr>
              <a:t>MACHINE LEARNING</a:t>
            </a:r>
            <a:endParaRPr lang="en-US" sz="6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8763000" cy="685800"/>
          </a:xfrm>
        </p:spPr>
        <p:txBody>
          <a:bodyPr>
            <a:normAutofit/>
          </a:bodyPr>
          <a:lstStyle/>
          <a:p>
            <a:pPr lvl="0" algn="ctr"/>
            <a:r>
              <a:rPr lang="en-US" sz="2400" b="1" cap="none" spc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Adam Tauman Kalai </a:t>
            </a:r>
            <a:r>
              <a:rPr lang="en-US" sz="2400" b="1" cap="none" spc="0" dirty="0" smtClean="0">
                <a:solidFill>
                  <a:schemeClr val="bg1">
                    <a:lumMod val="50000"/>
                  </a:schemeClr>
                </a:solidFill>
                <a:latin typeface="Arial"/>
              </a:rPr>
              <a:t>– MSR</a:t>
            </a:r>
            <a:endParaRPr lang="en-US" sz="2400" b="1" cap="none" spc="0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" name="AutoShape 14" descr="http://t3.gstatic.com/images?q=tbn:ANd9GcTATRZTcQ0HluAnoTZ6yhr3wS-4-WZRghL_OPd0po1k0_XAPvMH"/>
          <p:cNvSpPr>
            <a:spLocks noChangeAspect="1" noChangeArrowheads="1"/>
          </p:cNvSpPr>
          <p:nvPr/>
        </p:nvSpPr>
        <p:spPr bwMode="auto">
          <a:xfrm>
            <a:off x="76200" y="-982663"/>
            <a:ext cx="22193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863" y="3276599"/>
            <a:ext cx="8001000" cy="68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ML WITH CROWD TWIST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4191000"/>
            <a:ext cx="8382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Regression and feature selection: with Sivan Sabato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7F7F7F"/>
                </a:solidFill>
              </a:rPr>
              <a:t>Kernels: with Omer Tamuz, Ce Liu, Serge </a:t>
            </a:r>
            <a:r>
              <a:rPr lang="en-US" dirty="0" err="1" smtClean="0">
                <a:solidFill>
                  <a:srgbClr val="7F7F7F"/>
                </a:solidFill>
              </a:rPr>
              <a:t>Belongie</a:t>
            </a:r>
            <a:r>
              <a:rPr lang="en-US" dirty="0" smtClean="0">
                <a:solidFill>
                  <a:srgbClr val="7F7F7F"/>
                </a:solidFill>
              </a:rPr>
              <a:t>, Ohad Shamir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7F7F7F"/>
                </a:solidFill>
              </a:rPr>
              <a:t>Eliciting features: with Kamalika Chaudhuri and James Zhou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Problem and data generation: with George </a:t>
            </a:r>
            <a:r>
              <a:rPr lang="en-US" dirty="0" err="1" smtClean="0"/>
              <a:t>Pierrakos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342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/>
          <a:lstStyle/>
          <a:p>
            <a:r>
              <a:rPr lang="en-US" dirty="0" smtClean="0"/>
              <a:t>Machine learning steps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752600"/>
            <a:ext cx="76200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en-US" sz="2400" dirty="0" smtClean="0"/>
          </a:p>
          <a:p>
            <a:pPr marL="457200" indent="-457200">
              <a:buFont typeface="Arial" pitchFamily="34" charset="0"/>
              <a:buAutoNum type="arabicPeriod"/>
            </a:pPr>
            <a:endParaRPr lang="en-US" sz="2400" dirty="0" smtClean="0"/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2400" dirty="0" smtClean="0"/>
              <a:t>Label data set according to that representation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en-US" sz="2400" dirty="0" smtClean="0"/>
          </a:p>
          <a:p>
            <a:pPr marL="457200" indent="-457200">
              <a:buFont typeface="Arial" pitchFamily="34" charset="0"/>
              <a:buAutoNum type="arabicPeriod"/>
            </a:pPr>
            <a:endParaRPr lang="en-US" sz="2400" dirty="0" smtClean="0"/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2400" dirty="0" smtClean="0"/>
              <a:t>Run regression/clustering/etc. algorithms on labeled data</a:t>
            </a:r>
            <a:endParaRPr lang="en-US" sz="2400" dirty="0"/>
          </a:p>
        </p:txBody>
      </p:sp>
      <p:pic>
        <p:nvPicPr>
          <p:cNvPr id="15" name="Picture 7" descr="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53073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://t2.gstatic.com/images?q=tbn:ANd9GcQzJS-nlA8U1MzzGdfxs2V29JNAkZ0xyRm50_4Z0Bju6JpLTw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37484"/>
            <a:ext cx="2486025" cy="10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http://t0.gstatic.com/images?q=tbn:ANd9GcRVCTySiMraSTjzaFY93zr_oXV6QDzP9BiaaoOhGovLM853TVf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56535"/>
            <a:ext cx="889871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http://t2.gstatic.com/images?q=tbn:ANd9GcTB0eyOlH2id1RHh2iWw39siQp2gMEZVMY1XmhxgPgVKa1FxGgdkudzIlKsb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7" y="5362575"/>
            <a:ext cx="157162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http://www.cs.waikato.ac.nz/ml/Title-Bird-Head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6219"/>
            <a:ext cx="18859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29336" y="3728863"/>
            <a:ext cx="7209676" cy="1113632"/>
            <a:chOff x="829336" y="3728863"/>
            <a:chExt cx="7209676" cy="1113632"/>
          </a:xfrm>
        </p:grpSpPr>
        <p:pic>
          <p:nvPicPr>
            <p:cNvPr id="12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829336" y="2245331"/>
            <a:ext cx="7209676" cy="1113632"/>
            <a:chOff x="829336" y="3728863"/>
            <a:chExt cx="7209676" cy="1113632"/>
          </a:xfrm>
        </p:grpSpPr>
        <p:pic>
          <p:nvPicPr>
            <p:cNvPr id="23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64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858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</p:txBody>
      </p:sp>
      <p:sp>
        <p:nvSpPr>
          <p:cNvPr id="8" name="AutoShape 5" descr="data:image/jpg;base64,/9j/4AAQSkZJRgABAQAAAQABAAD/2wCEAAkGBhMQERQUExQUFBUSFRYSFBgVFiAcHhoUIiAYGhwZHRwgGyggFxkjJCEXHzshJTMpLDAvGh4xNjIqNSYrLykBCQoKDgwOGg8PGTUdHiUpNTUwLiouMCo2NDUtNS01Kiw1MDUpKiwsLS0sLCwsKS8tKSksKjQ0LCw0KSwsLCwpLP/AABEIAIAAgAMBIgACEQEDEQH/xAAcAAEAAgIDAQAAAAAAAAAAAAAABgcBBQMECAL/xAA6EAACAQMCBAUCBAQFBAMAAAABAgMABBESIQUGMUEHEyJRYXGBMkJSkRShwfBicrHR4SNjksIIFST/xAAZAQEAAwEBAAAAAAAAAAAAAAAAAwQFAgH/xAAuEQABBAIBAgMGBwEAAAAAAAABAAIDEQQhEgUxE0HwIjJRYXHRFIGRobHB8ST/2gAMAwEAAhEDEQA/ALxpSlESlKURKUpREpSlEXFPMEUs2wUEn6CqA5v5h4q9w92v8VbRLtGBkKsfbUuSuTsST3PxVrc880C2iOn1GNozMBuVjY/yPetPa8RjlhDRSpKruC5dh+A7EY7e2KxM3qT8d4DG2PNWooA8WSscl+IMs9sjylZSBpkI9JDjrnsNsHt1qUx86Wn55Vi3x/1CFGfbV+HP3rzbxCc211MLd2QLI6qUYj0gkY26iufgNq3EbyGOd3cM3qLMSdIBJAz0z0296st8aO5S+2VdEbXB4n2QNr1MrggEHIO4I7j+tfVVTbcKa0OqzEkcZCBRG5yWLYOUb0hQN89etSnkjnNbsOjyxtKkjINOxdRtqK9jnPT4r3F6hFk+7r6rySF0fdS0VmsCs1oqFKUpREpSlESlKURK6nFOJJbwySyHCRqXb6Dt9T0rtGqn8SeJvxC8ThsD4SP/AKlw3UZ7AgddIxt3LD2qOR4jYXONAL1os0FXlvz3MLqaaQCVbknzY26EdgPbA2+lfd/zXbhf/wA1tof8rSNq0H3QY/EOxPT2qVnwys8MhlkV1wNRYdT09OMe9QN+Efwl+kU+CiSxlj2aPIOrvsRWRFNi5Ty5oPIC/MWrVSxNq9FbbhfhtPKsbSOsRmzoVt2O2rJGRj3xufitXxDhVxwq5QkrqQ642XcHGPuOo2PuKtO7vo/PCvJomhD+QzLlG8wAg4HcdMbfzqK+JDxpa28esyyly7Ow9TAAqSfYE4AHsvxVTGz5pZhHJtrvKvr+1KWSBrG2O64OJeJ6yWzIkciSuCBhhoUnqQdm9zj3qN8tWN1FeWrIHieR18piuMrn1dR0xtj/AHFbLlDlqdLhJZLdyrJqgJGVL7YJ9j9f9atXlPgdw86G6iC+QSynHUnV8nJwe22wrThiGNJwhZonZ+30VdzubbcdqwI+gz17/WvusCs1pqulKUoiUpSiJSlYNEXV4ndeVGzDGQDpz79vtXm3lbiubtzLLoNzkNKf1lg2ScjAJGM/NTrxQ8RV8xre3LF49UbMD6QxGGwPzsNx8HPeofw7wwupo9ZaOMnorE5+hwCAfg1mZMzAHCZ3Fp0PurEXIEOZshWd/ApBGGdzIqkMxc56bg57Y326b1T/ADtxdLq8d4vwACNCO4UYz/fxWt4zYz2rmGbUpXcDOVI9x2I+RUr8LOGRO8s8o1eToCgjOGYn1Y9x/U1nQYzMFjsou8TWq13Uskjp3cSKWus+Y+IWsYIDBcBVeSHOF7AOV6fGTXFy5YS8Vv0WRi5chpGP6B2+B2xVq3MtyjMrxiYTziONfyxwAepnOOp9Rx74Fd/w35MjtHuJlGzyFY/hB2+xyKs9OyWTPJ4AGu439VxMwtA3YU2trRY0VANkAArnxWaVtqqlKUoiUpSiJSlKIhrUczXskdu/klfOZSItR2Dfq6duv7e9bYmorxG5EzFlPQFUbrgdz9yB+wrM6lnfhIuQ949lNDH4jqVD8Ls2t+IRJcjDLKC2o5GTnS2e4zg5q4LG3WS3jwzK8aFc53STGHJHQuDk7996rTxTkTz4VVtTLF6iTk9SRk+/U/etLBzncoukmN8DAaRAzYHQEn8QHzms3IxZeoRMlB4n/VMyRsRLVIPFi+jkaALuyiQZ/UnpAP0yH/YnvUc5U5kNm76l1xTLolTOMr7j5GT+5rU3t687l5GLO3Un+9hVs8ueHMEUKNLGJpWx5gY+lM7kAZ6j3qzM6HAxGxS7tcNDpZOTdLj4NznFNJFDHLcyM7BV8xVUIPdiB68fOe1XLZWoijVB0UYrzpzJax2PE4f4cNGgaMtgnSTrGoD4GwI+tej4myoPuAatdPhibH4kY95cTOcTTvJfdKUrSUKUpSiJSlKIlYrNcF5eJDG8jnSkal2J7KBkmiKCeMnNZs7MRRnEt1mMEdVjGNZ+pyF+59qp5PEC7CaNSnbAYrv998MfqDW3u7qTmHiJJzHCgJA7rFkfYscj/mtnLyhw5jNEBJEYWSPzS2xkboo/URt/5Vk5WVjh/CVvIjehdKxGx9W00ody/aG+usza5AAZZMfiYDGw9s7D/SrXtra3SJvMgiji1+VHkAq6nSFbYHbOd9yc/tVthdtwq/IcavLJjcD8yHuPnGDUxPOFoDlbjEIUMI2TU/mf5WBwc981SzhI9wLBbCNV60VNjhtGzR+ah3O/AVs7rSgwkiiRB7A5GPpkH96sXgfPcc0BKFTNjJjJwfM7n/EhO+24GarLmPisl9KZtL6EARTjoo7kgYBO5+prv8iQFLlSdKmWJjEW2zhsNg4OGwD71NlYomxQZtub6oqNj+Mns9iufnaaVUiSYKsiyOQoznA2Zznca23x8V6I4DdebbQv+uNG/cCvLPNKlbqRSztp0qDIctgAYyf9tq9H+HF953DbZv8Athf29P8AStPEYGRDj27qGR3JxKk1KUq0o0pSlESlKwaIs1D/ABGtv4q2a2WQp5mGYgZ2G4B/wnGT8CpPf3qwxtI5wqDJ/oN+5OB96qyfi887ebNHJD5bs5OtVRlIxhsnOAD0+O+azeoTmJgDTRJ9fZTRMDjtQTlG6FjdT29wdAkUwluwf8pz2B9/pU+lvFdEe5iRVhYS+YZF0FgCNaAHLnuAR7ewqpebOKrc3csifhJwvyAAM/etZawmR0QYy7BR9SQKqzdO/E1M88XEb9WP7XbZiz2RtbHmji4uruWUDCu3pz+kbD/f705W4eLm7hib8Lt6vlRk4+pxirV4Ly1DF5UaWyMhVzLLIATqGwHfcnJx0AFRfm7hUMHl31l6AkxRsDA1gkalHtkEbbGuYuosf/zxgjVA/rV/DsjoSDzKl/L3E0lX0Mi+UGia3VcYfOB3yR0/46VoPGjhX8KLAr6WCygldvUCjZGOm5NSPw0sYr2U3xg8txlWPUM/6l9v769a+f8A5BWubS2fukzJ9mQn/wBRVvBxBAHOI2fI/wALiWTloKI8tXRvLdEnjWQuzhpHwDpHQjHqzjYEd6tXwytPItWgByIpWC++k+oZ+d6rqbmO2tIFDIcMoMahc61AGGB2Ht/ZqR+CfHGuReatsyI4Gei6cAfPSoMDxHTPdx4sXUtcQL2rSpWKzW0q6UpSiJWDWaURV74w8OuLmCGCJkSN3LSFs7lRlF27dT9VHzVFcatLi3byZy+wyoLErj3XtivUHNFg01tIqY1gaoyw2DD6b+4+9UFz+0YhtgH8yTLlnIwzdAWP1Ix9qzpZHtyGtO2ntrsVM1oLCfNSjhHDbS1RI0WOSUECXUBqJ6HGodM42HxWg504JEIxd26GExyAMMYBOSNS9sgjtt0rtcrc42ejFwoSTHqZlLBvkHfGepH1rX84c3i7QWttqdS4OcHJH5VAO537/SsaGLIblbB77J7V5/JW5nRcfZ9FSTgfiRbsgMjiJvzo4ONXcoQNgeuD/wA1HeaOZP8A7B47W39StIDkLpXV0AVeukbknuaj9xyRexpraB9IGTjBIHyAc1OvA7lTzZWunHpj9Mf+buf6fvWji9PxRKZozf52qz5pC3i5W9yrwNbO1jhUfhUZ+T3qJeOkOeFk/oniP75X+tWJWn5s4ek9pIjqHU4JBHsQf3rWkfwaXfAKACzS838r8O/j2EU0pWK3RpB0yFJUMAT0HQ1bPhnwBLK5kEUhZJV0EN1Ei5PUfBNU9LeiwvpPJxJGhaMhujIdmQ+4G4z8VaHKHPttcTQLGPKcv61bA7Y2PRydh7/tWTI6cTsey/DP7X8fNSgNog91b9ZrFZrZUKUpSiJSlKIvkivP/MXIpbi06TM4iZtcRG5KEasA/lVdx+wr0FUR514YxkhnRC+nVE4HXS2CGx3wR/P4qpmc/CcY/erS7jrkLVS8W8PIWgMlq7FlBfSxzqAyPqNwRnocVrvDLQs8ruMtHEWQH6jJGehx/rVrry1cTZKqItWAzN1KjO386zy94O2tqwcs7uM75I+tZ2PDkzY745zV9r7/ADUznMa8OaugXkSTKsHEj6mVvyoFwEQDuTvk/NT3gHCxbwqgABOWbA21Hc1yWXBYYcaI1GO+N671WsHAbig7sn8lxLLzWa4by38xGQ7agRXNStEgEUVCDS8++IfhTPC3m28QZMHX5f6s9QvbbGwqR+H/AIWRrKlw2orGF06u8ndgOw9vp71bxFYCgdK4DKqj2XtrNZrFZqReJSlKIv/Z"/>
          <p:cNvSpPr>
            <a:spLocks noChangeAspect="1" noChangeArrowheads="1"/>
          </p:cNvSpPr>
          <p:nvPr/>
        </p:nvSpPr>
        <p:spPr bwMode="auto">
          <a:xfrm>
            <a:off x="79375" y="-584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7" descr="data:image/jpg;base64,/9j/4AAQSkZJRgABAQAAAQABAAD/2wCEAAkGBhMQERQUExQUFBUSFRYSFBgVFiAcHhoUIiAYGhwZHRwgGyggFxkjJCEXHzshJTMpLDAvGh4xNjIqNSYrLykBCQoKDgwOGg8PGTUdHiUpNTUwLiouMCo2NDUtNS01Kiw1MDUpKiwsLS0sLCwsKS8tKSksKjQ0LCw0KSwsLCwpLP/AABEIAIAAgAMBIgACEQEDEQH/xAAcAAEAAgIDAQAAAAAAAAAAAAAABgcBBQMECAL/xAA6EAACAQMCBAUCBAQFBAMAAAABAgMABBESIQUGMUEHEyJRYXGBMkJSkRShwfBicrHR4SNjksIIFST/xAAZAQEAAwEBAAAAAAAAAAAAAAAAAwQFAgH/xAAuEQABBAIBAgMGBwEAAAAAAAABAAIDEQQhEgUxE0HwIjJRYXHRFIGRobHB8ST/2gAMAwEAAhEDEQA/ALxpSlESlKURKUpREpSlEXFPMEUs2wUEn6CqA5v5h4q9w92v8VbRLtGBkKsfbUuSuTsST3PxVrc880C2iOn1GNozMBuVjY/yPetPa8RjlhDRSpKruC5dh+A7EY7e2KxM3qT8d4DG2PNWooA8WSscl+IMs9sjylZSBpkI9JDjrnsNsHt1qUx86Wn55Vi3x/1CFGfbV+HP3rzbxCc211MLd2QLI6qUYj0gkY26iufgNq3EbyGOd3cM3qLMSdIBJAz0z0296st8aO5S+2VdEbXB4n2QNr1MrggEHIO4I7j+tfVVTbcKa0OqzEkcZCBRG5yWLYOUb0hQN89etSnkjnNbsOjyxtKkjINOxdRtqK9jnPT4r3F6hFk+7r6rySF0fdS0VmsCs1oqFKUpREpSlESlKURK6nFOJJbwySyHCRqXb6Dt9T0rtGqn8SeJvxC8ThsD4SP/AKlw3UZ7AgddIxt3LD2qOR4jYXONAL1os0FXlvz3MLqaaQCVbknzY26EdgPbA2+lfd/zXbhf/wA1tof8rSNq0H3QY/EOxPT2qVnwys8MhlkV1wNRYdT09OMe9QN+Efwl+kU+CiSxlj2aPIOrvsRWRFNi5Ty5oPIC/MWrVSxNq9FbbhfhtPKsbSOsRmzoVt2O2rJGRj3xufitXxDhVxwq5QkrqQ642XcHGPuOo2PuKtO7vo/PCvJomhD+QzLlG8wAg4HcdMbfzqK+JDxpa28esyyly7Ow9TAAqSfYE4AHsvxVTGz5pZhHJtrvKvr+1KWSBrG2O64OJeJ6yWzIkciSuCBhhoUnqQdm9zj3qN8tWN1FeWrIHieR18piuMrn1dR0xtj/AHFbLlDlqdLhJZLdyrJqgJGVL7YJ9j9f9atXlPgdw86G6iC+QSynHUnV8nJwe22wrThiGNJwhZonZ+30VdzubbcdqwI+gz17/WvusCs1pqulKUoiUpSiJSlYNEXV4ndeVGzDGQDpz79vtXm3lbiubtzLLoNzkNKf1lg2ScjAJGM/NTrxQ8RV8xre3LF49UbMD6QxGGwPzsNx8HPeofw7wwupo9ZaOMnorE5+hwCAfg1mZMzAHCZ3Fp0PurEXIEOZshWd/ApBGGdzIqkMxc56bg57Y326b1T/ADtxdLq8d4vwACNCO4UYz/fxWt4zYz2rmGbUpXcDOVI9x2I+RUr8LOGRO8s8o1eToCgjOGYn1Y9x/U1nQYzMFjsou8TWq13Uskjp3cSKWus+Y+IWsYIDBcBVeSHOF7AOV6fGTXFy5YS8Vv0WRi5chpGP6B2+B2xVq3MtyjMrxiYTziONfyxwAepnOOp9Rx74Fd/w35MjtHuJlGzyFY/hB2+xyKs9OyWTPJ4AGu439VxMwtA3YU2trRY0VANkAArnxWaVtqqlKUoiUpSiJSlKIhrUczXskdu/klfOZSItR2Dfq6duv7e9bYmorxG5EzFlPQFUbrgdz9yB+wrM6lnfhIuQ949lNDH4jqVD8Ls2t+IRJcjDLKC2o5GTnS2e4zg5q4LG3WS3jwzK8aFc53STGHJHQuDk7996rTxTkTz4VVtTLF6iTk9SRk+/U/etLBzncoukmN8DAaRAzYHQEn8QHzms3IxZeoRMlB4n/VMyRsRLVIPFi+jkaALuyiQZ/UnpAP0yH/YnvUc5U5kNm76l1xTLolTOMr7j5GT+5rU3t687l5GLO3Un+9hVs8ueHMEUKNLGJpWx5gY+lM7kAZ6j3qzM6HAxGxS7tcNDpZOTdLj4NznFNJFDHLcyM7BV8xVUIPdiB68fOe1XLZWoijVB0UYrzpzJax2PE4f4cNGgaMtgnSTrGoD4GwI+tej4myoPuAatdPhibH4kY95cTOcTTvJfdKUrSUKUpSiJSlKIlYrNcF5eJDG8jnSkal2J7KBkmiKCeMnNZs7MRRnEt1mMEdVjGNZ+pyF+59qp5PEC7CaNSnbAYrv998MfqDW3u7qTmHiJJzHCgJA7rFkfYscj/mtnLyhw5jNEBJEYWSPzS2xkboo/URt/5Vk5WVjh/CVvIjehdKxGx9W00ody/aG+usza5AAZZMfiYDGw9s7D/SrXtra3SJvMgiji1+VHkAq6nSFbYHbOd9yc/tVthdtwq/IcavLJjcD8yHuPnGDUxPOFoDlbjEIUMI2TU/mf5WBwc981SzhI9wLBbCNV60VNjhtGzR+ah3O/AVs7rSgwkiiRB7A5GPpkH96sXgfPcc0BKFTNjJjJwfM7n/EhO+24GarLmPisl9KZtL6EARTjoo7kgYBO5+prv8iQFLlSdKmWJjEW2zhsNg4OGwD71NlYomxQZtub6oqNj+Mns9iufnaaVUiSYKsiyOQoznA2Zznca23x8V6I4DdebbQv+uNG/cCvLPNKlbqRSztp0qDIctgAYyf9tq9H+HF953DbZv8Athf29P8AStPEYGRDj27qGR3JxKk1KUq0o0pSlESlKwaIs1D/ABGtv4q2a2WQp5mGYgZ2G4B/wnGT8CpPf3qwxtI5wqDJ/oN+5OB96qyfi887ebNHJD5bs5OtVRlIxhsnOAD0+O+azeoTmJgDTRJ9fZTRMDjtQTlG6FjdT29wdAkUwluwf8pz2B9/pU+lvFdEe5iRVhYS+YZF0FgCNaAHLnuAR7ewqpebOKrc3csifhJwvyAAM/etZawmR0QYy7BR9SQKqzdO/E1M88XEb9WP7XbZiz2RtbHmji4uruWUDCu3pz+kbD/f705W4eLm7hib8Lt6vlRk4+pxirV4Ly1DF5UaWyMhVzLLIATqGwHfcnJx0AFRfm7hUMHl31l6AkxRsDA1gkalHtkEbbGuYuosf/zxgjVA/rV/DsjoSDzKl/L3E0lX0Mi+UGia3VcYfOB3yR0/46VoPGjhX8KLAr6WCygldvUCjZGOm5NSPw0sYr2U3xg8txlWPUM/6l9v769a+f8A5BWubS2fukzJ9mQn/wBRVvBxBAHOI2fI/wALiWTloKI8tXRvLdEnjWQuzhpHwDpHQjHqzjYEd6tXwytPItWgByIpWC++k+oZ+d6rqbmO2tIFDIcMoMahc61AGGB2Ht/ZqR+CfHGuReatsyI4Gei6cAfPSoMDxHTPdx4sXUtcQL2rSpWKzW0q6UpSiJWDWaURV74w8OuLmCGCJkSN3LSFs7lRlF27dT9VHzVFcatLi3byZy+wyoLErj3XtivUHNFg01tIqY1gaoyw2DD6b+4+9UFz+0YhtgH8yTLlnIwzdAWP1Ix9qzpZHtyGtO2ntrsVM1oLCfNSjhHDbS1RI0WOSUECXUBqJ6HGodM42HxWg504JEIxd26GExyAMMYBOSNS9sgjtt0rtcrc42ejFwoSTHqZlLBvkHfGepH1rX84c3i7QWttqdS4OcHJH5VAO537/SsaGLIblbB77J7V5/JW5nRcfZ9FSTgfiRbsgMjiJvzo4ONXcoQNgeuD/wA1HeaOZP8A7B47W39StIDkLpXV0AVeukbknuaj9xyRexpraB9IGTjBIHyAc1OvA7lTzZWunHpj9Mf+buf6fvWji9PxRKZozf52qz5pC3i5W9yrwNbO1jhUfhUZ+T3qJeOkOeFk/oniP75X+tWJWn5s4ek9pIjqHU4JBHsQf3rWkfwaXfAKACzS838r8O/j2EU0pWK3RpB0yFJUMAT0HQ1bPhnwBLK5kEUhZJV0EN1Ei5PUfBNU9LeiwvpPJxJGhaMhujIdmQ+4G4z8VaHKHPttcTQLGPKcv61bA7Y2PRydh7/tWTI6cTsey/DP7X8fNSgNog91b9ZrFZrZUKUpSiJSlKIvkivP/MXIpbi06TM4iZtcRG5KEasA/lVdx+wr0FUR514YxkhnRC+nVE4HXS2CGx3wR/P4qpmc/CcY/erS7jrkLVS8W8PIWgMlq7FlBfSxzqAyPqNwRnocVrvDLQs8ruMtHEWQH6jJGehx/rVrry1cTZKqItWAzN1KjO386zy94O2tqwcs7uM75I+tZ2PDkzY745zV9r7/ADUznMa8OaugXkSTKsHEj6mVvyoFwEQDuTvk/NT3gHCxbwqgABOWbA21Hc1yWXBYYcaI1GO+N671WsHAbig7sn8lxLLzWa4by38xGQ7agRXNStEgEUVCDS8++IfhTPC3m28QZMHX5f6s9QvbbGwqR+H/AIWRrKlw2orGF06u8ndgOw9vp71bxFYCgdK4DKqj2XtrNZrFZqReJSlKIv/Z"/>
          <p:cNvSpPr>
            <a:spLocks noChangeAspect="1" noChangeArrowheads="1"/>
          </p:cNvSpPr>
          <p:nvPr/>
        </p:nvSpPr>
        <p:spPr bwMode="auto">
          <a:xfrm>
            <a:off x="231775" y="-4318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9" descr="data:image/jpg;base64,/9j/4AAQSkZJRgABAQAAAQABAAD/2wCEAAkGBhMQERQUExQUFBUSFRYSFBgVFiAcHhoUIiAYGhwZHRwgGyggFxkjJCEXHzshJTMpLDAvGh4xNjIqNSYrLykBCQoKDgwOGg8PGTUdHiUpNTUwLiouMCo2NDUtNS01Kiw1MDUpKiwsLS0sLCwsKS8tKSksKjQ0LCw0KSwsLCwpLP/AABEIAIAAgAMBIgACEQEDEQH/xAAcAAEAAgIDAQAAAAAAAAAAAAAABgcBBQMECAL/xAA6EAACAQMCBAUCBAQFBAMAAAABAgMABBESIQUGMUEHEyJRYXGBMkJSkRShwfBicrHR4SNjksIIFST/xAAZAQEAAwEBAAAAAAAAAAAAAAAAAwQFAgH/xAAuEQABBAIBAgMGBwEAAAAAAAABAAIDEQQhEgUxE0HwIjJRYXHRFIGRobHB8ST/2gAMAwEAAhEDEQA/ALxpSlESlKURKUpREpSlEXFPMEUs2wUEn6CqA5v5h4q9w92v8VbRLtGBkKsfbUuSuTsST3PxVrc880C2iOn1GNozMBuVjY/yPetPa8RjlhDRSpKruC5dh+A7EY7e2KxM3qT8d4DG2PNWooA8WSscl+IMs9sjylZSBpkI9JDjrnsNsHt1qUx86Wn55Vi3x/1CFGfbV+HP3rzbxCc211MLd2QLI6qUYj0gkY26iufgNq3EbyGOd3cM3qLMSdIBJAz0z0296st8aO5S+2VdEbXB4n2QNr1MrggEHIO4I7j+tfVVTbcKa0OqzEkcZCBRG5yWLYOUb0hQN89etSnkjnNbsOjyxtKkjINOxdRtqK9jnPT4r3F6hFk+7r6rySF0fdS0VmsCs1oqFKUpREpSlESlKURK6nFOJJbwySyHCRqXb6Dt9T0rtGqn8SeJvxC8ThsD4SP/AKlw3UZ7AgddIxt3LD2qOR4jYXONAL1os0FXlvz3MLqaaQCVbknzY26EdgPbA2+lfd/zXbhf/wA1tof8rSNq0H3QY/EOxPT2qVnwys8MhlkV1wNRYdT09OMe9QN+Efwl+kU+CiSxlj2aPIOrvsRWRFNi5Ty5oPIC/MWrVSxNq9FbbhfhtPKsbSOsRmzoVt2O2rJGRj3xufitXxDhVxwq5QkrqQ642XcHGPuOo2PuKtO7vo/PCvJomhD+QzLlG8wAg4HcdMbfzqK+JDxpa28esyyly7Ow9TAAqSfYE4AHsvxVTGz5pZhHJtrvKvr+1KWSBrG2O64OJeJ6yWzIkciSuCBhhoUnqQdm9zj3qN8tWN1FeWrIHieR18piuMrn1dR0xtj/AHFbLlDlqdLhJZLdyrJqgJGVL7YJ9j9f9atXlPgdw86G6iC+QSynHUnV8nJwe22wrThiGNJwhZonZ+30VdzubbcdqwI+gz17/WvusCs1pqulKUoiUpSiJSlYNEXV4ndeVGzDGQDpz79vtXm3lbiubtzLLoNzkNKf1lg2ScjAJGM/NTrxQ8RV8xre3LF49UbMD6QxGGwPzsNx8HPeofw7wwupo9ZaOMnorE5+hwCAfg1mZMzAHCZ3Fp0PurEXIEOZshWd/ApBGGdzIqkMxc56bg57Y326b1T/ADtxdLq8d4vwACNCO4UYz/fxWt4zYz2rmGbUpXcDOVI9x2I+RUr8LOGRO8s8o1eToCgjOGYn1Y9x/U1nQYzMFjsou8TWq13Uskjp3cSKWus+Y+IWsYIDBcBVeSHOF7AOV6fGTXFy5YS8Vv0WRi5chpGP6B2+B2xVq3MtyjMrxiYTziONfyxwAepnOOp9Rx74Fd/w35MjtHuJlGzyFY/hB2+xyKs9OyWTPJ4AGu439VxMwtA3YU2trRY0VANkAArnxWaVtqqlKUoiUpSiJSlKIhrUczXskdu/klfOZSItR2Dfq6duv7e9bYmorxG5EzFlPQFUbrgdz9yB+wrM6lnfhIuQ949lNDH4jqVD8Ls2t+IRJcjDLKC2o5GTnS2e4zg5q4LG3WS3jwzK8aFc53STGHJHQuDk7996rTxTkTz4VVtTLF6iTk9SRk+/U/etLBzncoukmN8DAaRAzYHQEn8QHzms3IxZeoRMlB4n/VMyRsRLVIPFi+jkaALuyiQZ/UnpAP0yH/YnvUc5U5kNm76l1xTLolTOMr7j5GT+5rU3t687l5GLO3Un+9hVs8ueHMEUKNLGJpWx5gY+lM7kAZ6j3qzM6HAxGxS7tcNDpZOTdLj4NznFNJFDHLcyM7BV8xVUIPdiB68fOe1XLZWoijVB0UYrzpzJax2PE4f4cNGgaMtgnSTrGoD4GwI+tej4myoPuAatdPhibH4kY95cTOcTTvJfdKUrSUKUpSiJSlKIlYrNcF5eJDG8jnSkal2J7KBkmiKCeMnNZs7MRRnEt1mMEdVjGNZ+pyF+59qp5PEC7CaNSnbAYrv998MfqDW3u7qTmHiJJzHCgJA7rFkfYscj/mtnLyhw5jNEBJEYWSPzS2xkboo/URt/5Vk5WVjh/CVvIjehdKxGx9W00ody/aG+usza5AAZZMfiYDGw9s7D/SrXtra3SJvMgiji1+VHkAq6nSFbYHbOd9yc/tVthdtwq/IcavLJjcD8yHuPnGDUxPOFoDlbjEIUMI2TU/mf5WBwc981SzhI9wLBbCNV60VNjhtGzR+ah3O/AVs7rSgwkiiRB7A5GPpkH96sXgfPcc0BKFTNjJjJwfM7n/EhO+24GarLmPisl9KZtL6EARTjoo7kgYBO5+prv8iQFLlSdKmWJjEW2zhsNg4OGwD71NlYomxQZtub6oqNj+Mns9iufnaaVUiSYKsiyOQoznA2Zznca23x8V6I4DdebbQv+uNG/cCvLPNKlbqRSztp0qDIctgAYyf9tq9H+HF953DbZv8Athf29P8AStPEYGRDj27qGR3JxKk1KUq0o0pSlESlKwaIs1D/ABGtv4q2a2WQp5mGYgZ2G4B/wnGT8CpPf3qwxtI5wqDJ/oN+5OB96qyfi887ebNHJD5bs5OtVRlIxhsnOAD0+O+azeoTmJgDTRJ9fZTRMDjtQTlG6FjdT29wdAkUwluwf8pz2B9/pU+lvFdEe5iRVhYS+YZF0FgCNaAHLnuAR7ewqpebOKrc3csifhJwvyAAM/etZawmR0QYy7BR9SQKqzdO/E1M88XEb9WP7XbZiz2RtbHmji4uruWUDCu3pz+kbD/f705W4eLm7hib8Lt6vlRk4+pxirV4Ly1DF5UaWyMhVzLLIATqGwHfcnJx0AFRfm7hUMHl31l6AkxRsDA1gkalHtkEbbGuYuosf/zxgjVA/rV/DsjoSDzKl/L3E0lX0Mi+UGia3VcYfOB3yR0/46VoPGjhX8KLAr6WCygldvUCjZGOm5NSPw0sYr2U3xg8txlWPUM/6l9v769a+f8A5BWubS2fukzJ9mQn/wBRVvBxBAHOI2fI/wALiWTloKI8tXRvLdEnjWQuzhpHwDpHQjHqzjYEd6tXwytPItWgByIpWC++k+oZ+d6rqbmO2tIFDIcMoMahc61AGGB2Ht/ZqR+CfHGuReatsyI4Gei6cAfPSoMDxHTPdx4sXUtcQL2rSpWKzW0q6UpSiJWDWaURV74w8OuLmCGCJkSN3LSFs7lRlF27dT9VHzVFcatLi3byZy+wyoLErj3XtivUHNFg01tIqY1gaoyw2DD6b+4+9UFz+0YhtgH8yTLlnIwzdAWP1Ix9qzpZHtyGtO2ntrsVM1oLCfNSjhHDbS1RI0WOSUECXUBqJ6HGodM42HxWg504JEIxd26GExyAMMYBOSNS9sgjtt0rtcrc42ejFwoSTHqZlLBvkHfGepH1rX84c3i7QWttqdS4OcHJH5VAO537/SsaGLIblbB77J7V5/JW5nRcfZ9FSTgfiRbsgMjiJvzo4ONXcoQNgeuD/wA1HeaOZP8A7B47W39StIDkLpXV0AVeukbknuaj9xyRexpraB9IGTjBIHyAc1OvA7lTzZWunHpj9Mf+buf6fvWji9PxRKZozf52qz5pC3i5W9yrwNbO1jhUfhUZ+T3qJeOkOeFk/oniP75X+tWJWn5s4ek9pIjqHU4JBHsQf3rWkfwaXfAKACzS838r8O/j2EU0pWK3RpB0yFJUMAT0HQ1bPhnwBLK5kEUhZJV0EN1Ei5PUfBNU9LeiwvpPJxJGhaMhujIdmQ+4G4z8VaHKHPttcTQLGPKcv61bA7Y2PRydh7/tWTI6cTsey/DP7X8fNSgNog91b9ZrFZrZUKUpSiJSlKIvkivP/MXIpbi06TM4iZtcRG5KEasA/lVdx+wr0FUR514YxkhnRC+nVE4HXS2CGx3wR/P4qpmc/CcY/erS7jrkLVS8W8PIWgMlq7FlBfSxzqAyPqNwRnocVrvDLQs8ruMtHEWQH6jJGehx/rVrry1cTZKqItWAzN1KjO386zy94O2tqwcs7uM75I+tZ2PDkzY745zV9r7/ADUznMa8OaugXkSTKsHEj6mVvyoFwEQDuTvk/NT3gHCxbwqgABOWbA21Hc1yWXBYYcaI1GO+N671WsHAbig7sn8lxLLzWa4by38xGQ7agRXNStEgEUVCDS8++IfhTPC3m28QZMHX5f6s9QvbbGwqR+H/AIWRrKlw2orGF06u8ndgOw9vp71bxFYCgdK4DKqj2XtrNZrFZqReJSlKIv/Z"/>
          <p:cNvSpPr>
            <a:spLocks noChangeAspect="1" noChangeArrowheads="1"/>
          </p:cNvSpPr>
          <p:nvPr/>
        </p:nvSpPr>
        <p:spPr bwMode="auto">
          <a:xfrm>
            <a:off x="384175" y="-279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2485" y="41910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Striped</a:t>
            </a:r>
          </a:p>
          <a:p>
            <a:r>
              <a:rPr lang="en-US" sz="2000" dirty="0" smtClean="0"/>
              <a:t>   Funny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287239"/>
              </p:ext>
            </p:extLst>
          </p:nvPr>
        </p:nvGraphicFramePr>
        <p:xfrm>
          <a:off x="5456498" y="3646200"/>
          <a:ext cx="2682240" cy="222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60"/>
                <a:gridCol w="670560"/>
                <a:gridCol w="670560"/>
                <a:gridCol w="670560"/>
              </a:tblGrid>
              <a:tr h="5553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3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3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30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43090" y="2286000"/>
            <a:ext cx="4340225" cy="4164529"/>
            <a:chOff x="79375" y="2286000"/>
            <a:chExt cx="4340225" cy="4164529"/>
          </a:xfrm>
        </p:grpSpPr>
        <p:sp>
          <p:nvSpPr>
            <p:cNvPr id="4" name="Rectangle 3"/>
            <p:cNvSpPr/>
            <p:nvPr/>
          </p:nvSpPr>
          <p:spPr>
            <a:xfrm>
              <a:off x="79375" y="2286000"/>
              <a:ext cx="4281029" cy="416452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4"/>
            <p:cNvSpPr txBox="1">
              <a:spLocks/>
            </p:cNvSpPr>
            <p:nvPr/>
          </p:nvSpPr>
          <p:spPr>
            <a:xfrm>
              <a:off x="1127760" y="2362200"/>
              <a:ext cx="3291840" cy="37385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chemeClr val="tx2"/>
                  </a:solidFill>
                </a:rPr>
                <a:t>Feature-based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pic>
          <p:nvPicPr>
            <p:cNvPr id="2051" name="Picture 3" descr="C:\data\neckties\72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048" y="3219138"/>
              <a:ext cx="588340" cy="76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Smiley Funny Faces NeckTie Fun Stuff Men's Neck Tie 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416" y="3276599"/>
              <a:ext cx="673804" cy="673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C:\data\neckties\36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035" y="3234157"/>
              <a:ext cx="538117" cy="696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 descr="C:\data\neckties\29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74" y="3219138"/>
              <a:ext cx="588340" cy="761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69219" y="4191000"/>
                  <a:ext cx="4091185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	0          1</a:t>
                  </a:r>
                  <a:r>
                    <a:rPr lang="en-US" sz="2000" dirty="0"/>
                    <a:t>	</a:t>
                  </a:r>
                  <a:r>
                    <a:rPr lang="en-US" sz="2000" dirty="0" smtClean="0"/>
                    <a:t>1</a:t>
                  </a:r>
                  <a:r>
                    <a:rPr lang="en-US" sz="2000" dirty="0"/>
                    <a:t> </a:t>
                  </a:r>
                  <a:r>
                    <a:rPr lang="en-US" sz="2000" dirty="0" smtClean="0"/>
                    <a:t>         0</a:t>
                  </a:r>
                </a:p>
                <a:p>
                  <a:r>
                    <a:rPr lang="en-US" sz="2000" dirty="0" smtClean="0"/>
                    <a:t>	0          0	0</a:t>
                  </a:r>
                  <a:r>
                    <a:rPr lang="en-US" sz="2000" dirty="0"/>
                    <a:t> </a:t>
                  </a:r>
                  <a:r>
                    <a:rPr lang="en-US" sz="2000" dirty="0" smtClean="0"/>
                    <a:t>         1</a:t>
                  </a:r>
                </a:p>
                <a:p>
                  <a:r>
                    <a:rPr lang="en-US" sz="4000" b="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latin typeface="Cambria Math"/>
                        </a:rPr>
                        <m:t>⋮</m:t>
                      </m:r>
                    </m:oMath>
                  </a14:m>
                  <a:endParaRPr lang="en-US" sz="2000" dirty="0" smtClean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19" y="4191000"/>
                  <a:ext cx="4091185" cy="132343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1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572000" y="2286000"/>
            <a:ext cx="4281029" cy="4164529"/>
            <a:chOff x="4570656" y="2286000"/>
            <a:chExt cx="4281029" cy="4164529"/>
          </a:xfrm>
        </p:grpSpPr>
        <p:sp>
          <p:nvSpPr>
            <p:cNvPr id="7" name="Content Placeholder 5"/>
            <p:cNvSpPr txBox="1">
              <a:spLocks/>
            </p:cNvSpPr>
            <p:nvPr/>
          </p:nvSpPr>
          <p:spPr>
            <a:xfrm>
              <a:off x="5378954" y="2362200"/>
              <a:ext cx="3291840" cy="373856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600"/>
                </a:spcAft>
                <a:buFont typeface="Arial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18288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>
                  <a:solidFill>
                    <a:schemeClr val="tx2"/>
                  </a:solidFill>
                </a:rPr>
                <a:t>Similarity-based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3" descr="C:\data\neckties\72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357" y="2904174"/>
              <a:ext cx="452437" cy="58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1" descr="Smiley Funny Faces NeckTie Fun Stuff Men's Neck Tie NE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0634" y="2923855"/>
              <a:ext cx="518160" cy="51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3" descr="C:\data\neckties\36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379" y="2929176"/>
              <a:ext cx="413815" cy="53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5" descr="C:\data\neckties\29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468" y="2890042"/>
              <a:ext cx="452437" cy="58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data\neckties\72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855" y="4139148"/>
              <a:ext cx="452437" cy="58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Smiley Funny Faces NeckTie Fun Stuff Men's Neck Tie NE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994" y="5196840"/>
              <a:ext cx="518160" cy="51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3" descr="C:\data\neckties\36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165" y="4709694"/>
              <a:ext cx="413815" cy="53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5" descr="C:\data\neckties\29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856" y="3535896"/>
              <a:ext cx="452437" cy="58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771365" y="6081197"/>
                  <a:ext cx="3209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/>
                          </a:rPr>
                          <m:t>⋮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1365" y="6081197"/>
                  <a:ext cx="320921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8213594" y="4340362"/>
                  <a:ext cx="4732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… 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3594" y="4340362"/>
                  <a:ext cx="473206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/>
            <p:cNvSpPr/>
            <p:nvPr/>
          </p:nvSpPr>
          <p:spPr>
            <a:xfrm>
              <a:off x="4570656" y="2286000"/>
              <a:ext cx="4281029" cy="416452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/>
          <a:lstStyle/>
          <a:p>
            <a:r>
              <a:rPr lang="en-US" dirty="0" smtClean="0"/>
              <a:t>Machine learning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/>
          <p:nvPr/>
        </p:nvCxnSpPr>
        <p:spPr>
          <a:xfrm>
            <a:off x="5562600" y="4754701"/>
            <a:ext cx="0" cy="4268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289530" y="4470400"/>
            <a:ext cx="56517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724952"/>
          </a:xfrm>
        </p:spPr>
        <p:txBody>
          <a:bodyPr>
            <a:normAutofit/>
          </a:bodyPr>
          <a:lstStyle/>
          <a:p>
            <a:r>
              <a:rPr lang="en-US" dirty="0" smtClean="0"/>
              <a:t>Double-judged 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82050" y="2011501"/>
                <a:ext cx="644274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anose="020F0502020204030204" pitchFamily="34" charset="0"/>
                  </a:rPr>
                  <a:t>0;1  0;0  1;1  0;0  1;0  0;0  ...  1;1  1;1  1;0  1;1  0;0  0;1, </a:t>
                </a:r>
                <a:r>
                  <a:rPr lang="en-US" sz="20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 20.1</a:t>
                </a:r>
                <a:endParaRPr lang="en-US" sz="20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0;0  1;0  0;0  1;1  1;1  1;0  ...  1;1  0;0  0;1  0;1  0;0  1;1,  10.2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0;0  0;1  0;1  0;0  1;1  0;0  ...  1;0  0;0  1;1  1;1  1;0  1;1,  24.4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0;1  0;0  1;1  0;0  1;1  1;1  </a:t>
                </a:r>
                <a:r>
                  <a:rPr lang="en-US" sz="2000" dirty="0">
                    <a:latin typeface="Calibri" panose="020F0502020204030204" pitchFamily="34" charset="0"/>
                  </a:rPr>
                  <a:t>...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0;0  0;1  0;0  1;0  1;0  1;1,  11.9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⋮                                                      ⋮</m:t>
                      </m:r>
                    </m:oMath>
                  </m:oMathPara>
                </a14:m>
                <a:endParaRPr lang="en-US" sz="2000" dirty="0" smtClean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0;1  0;0  1;1  0;0  1;0  0;0  ...  1;1  1;1  1;0  1;1  0;0  0;1,  10.5    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0;0  1;0  0;0  1;1  1;1  1;0  </a:t>
                </a:r>
                <a:r>
                  <a:rPr lang="en-US" sz="2000" dirty="0">
                    <a:latin typeface="Calibri" panose="020F0502020204030204" pitchFamily="34" charset="0"/>
                  </a:rPr>
                  <a:t>...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1;1  0;0  0;1  0;1  0;0  1;1,  22.1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0;0  0;1  0;1  0;0  1;1  0;0  </a:t>
                </a:r>
                <a:r>
                  <a:rPr lang="en-US" sz="2000" dirty="0">
                    <a:latin typeface="Calibri" panose="020F0502020204030204" pitchFamily="34" charset="0"/>
                  </a:rPr>
                  <a:t>...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1;0  0;0  1;1  1;1  1;0  1;1,  18.9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0;1  0;0  1;1  0;0  1;1  1;1  </a:t>
                </a:r>
                <a:r>
                  <a:rPr lang="en-US" sz="2000" dirty="0">
                    <a:latin typeface="Calibri" panose="020F0502020204030204" pitchFamily="34" charset="0"/>
                  </a:rPr>
                  <a:t>...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 0;0  0;1  0;0  1;0  1;0  1;1,  23.1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050" y="2011501"/>
                <a:ext cx="6442749" cy="3170099"/>
              </a:xfrm>
              <a:prstGeom prst="rect">
                <a:avLst/>
              </a:prstGeom>
              <a:blipFill rotWithShape="0">
                <a:blip r:embed="rId2"/>
                <a:stretch>
                  <a:fillRect l="-946" t="-1154" r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>
            <a:off x="1238760" y="2087701"/>
            <a:ext cx="319491" cy="2667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 rot="16200000">
                <a:off x="-491677" y="3116842"/>
                <a:ext cx="29767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 smtClean="0"/>
                  <a:t> examples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91677" y="3116842"/>
                <a:ext cx="2976777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2941" r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/>
          <p:cNvSpPr/>
          <p:nvPr/>
        </p:nvSpPr>
        <p:spPr>
          <a:xfrm rot="5400000">
            <a:off x="4051098" y="-956511"/>
            <a:ext cx="434685" cy="542038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76600" y="1066800"/>
                <a:ext cx="17970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 smtClean="0"/>
                  <a:t> features</a:t>
                </a:r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066800"/>
                <a:ext cx="1797030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5442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67200" y="5221069"/>
                <a:ext cx="26229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2 </a:t>
                </a:r>
                <a:r>
                  <a:rPr lang="en-US" sz="2000" dirty="0" err="1" smtClean="0">
                    <a:solidFill>
                      <a:srgbClr val="FF0000"/>
                    </a:solidFill>
                  </a:rPr>
                  <a:t>iid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 judgments per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5221069"/>
                <a:ext cx="2622962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2326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2800" y="1534180"/>
                <a:ext cx="4988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534180"/>
                <a:ext cx="498855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8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Label data </a:t>
            </a:r>
            <a:r>
              <a:rPr lang="en-US" sz="2400" dirty="0"/>
              <a:t>set </a:t>
            </a:r>
            <a:r>
              <a:rPr lang="en-US" sz="2400" dirty="0" smtClean="0"/>
              <a:t>according to that representation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Run classification/clustering/etc. algorithms on labeled data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72202" y="2296633"/>
            <a:ext cx="6103833" cy="892092"/>
            <a:chOff x="829336" y="3728862"/>
            <a:chExt cx="7209676" cy="1113633"/>
          </a:xfrm>
        </p:grpSpPr>
        <p:pic>
          <p:nvPicPr>
            <p:cNvPr id="5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2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372202" y="3832308"/>
            <a:ext cx="6103833" cy="892092"/>
            <a:chOff x="829336" y="3728862"/>
            <a:chExt cx="7209676" cy="1113633"/>
          </a:xfrm>
        </p:grpSpPr>
        <p:pic>
          <p:nvPicPr>
            <p:cNvPr id="11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2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7" descr="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53073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t2.gstatic.com/images?q=tbn:ANd9GcQzJS-nlA8U1MzzGdfxs2V29JNAkZ0xyRm50_4Z0Bju6JpLTw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37484"/>
            <a:ext cx="2486025" cy="10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t0.gstatic.com/images?q=tbn:ANd9GcRVCTySiMraSTjzaFY93zr_oXV6QDzP9BiaaoOhGovLM853TVf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56535"/>
            <a:ext cx="889871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://t2.gstatic.com/images?q=tbn:ANd9GcTB0eyOlH2id1RHh2iWw39siQp2gMEZVMY1XmhxgPgVKa1FxGgdkudzIlKsb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7" y="5362575"/>
            <a:ext cx="157162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://www.cs.waikato.ac.nz/ml/Title-Bird-Head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6219"/>
            <a:ext cx="18859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57200" y="152718"/>
            <a:ext cx="7924800" cy="8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Machine learning steps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300600" y="228600"/>
            <a:ext cx="1286965" cy="6478220"/>
            <a:chOff x="7452999" y="228600"/>
            <a:chExt cx="1286965" cy="6478220"/>
          </a:xfrm>
        </p:grpSpPr>
        <p:sp>
          <p:nvSpPr>
            <p:cNvPr id="21" name="Rounded Rectangle 20"/>
            <p:cNvSpPr/>
            <p:nvPr/>
          </p:nvSpPr>
          <p:spPr>
            <a:xfrm>
              <a:off x="7452999" y="228600"/>
              <a:ext cx="1286965" cy="6478220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8025528" y="533400"/>
              <a:ext cx="585071" cy="594360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732376" y="3221661"/>
              <a:ext cx="2227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  <a:latin typeface="+mj-lt"/>
                </a:rPr>
                <a:t>AUTOMATIC</a:t>
              </a:r>
              <a:endParaRPr lang="en-US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1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/>
          <a:lstStyle/>
          <a:p>
            <a:r>
              <a:rPr lang="en-US" dirty="0" smtClean="0"/>
              <a:t>Machine learning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Label data </a:t>
            </a:r>
            <a:r>
              <a:rPr lang="en-US" sz="2400" dirty="0"/>
              <a:t>set </a:t>
            </a:r>
            <a:r>
              <a:rPr lang="en-US" sz="2400" dirty="0" smtClean="0"/>
              <a:t>according to that representation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Run classification/clustering/etc. algorithms on labeled data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72202" y="2296633"/>
            <a:ext cx="6103833" cy="892092"/>
            <a:chOff x="829336" y="3728862"/>
            <a:chExt cx="7209676" cy="1113633"/>
          </a:xfrm>
        </p:grpSpPr>
        <p:pic>
          <p:nvPicPr>
            <p:cNvPr id="5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2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372202" y="3832308"/>
            <a:ext cx="6103833" cy="892092"/>
            <a:chOff x="829336" y="3728862"/>
            <a:chExt cx="7209676" cy="1113633"/>
          </a:xfrm>
        </p:grpSpPr>
        <p:pic>
          <p:nvPicPr>
            <p:cNvPr id="11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2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7" descr="R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553073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t2.gstatic.com/images?q=tbn:ANd9GcQzJS-nlA8U1MzzGdfxs2V29JNAkZ0xyRm50_4Z0Bju6JpLTw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37484"/>
            <a:ext cx="2486025" cy="10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http://t0.gstatic.com/images?q=tbn:ANd9GcRVCTySiMraSTjzaFY93zr_oXV6QDzP9BiaaoOhGovLM853TVf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756535"/>
            <a:ext cx="889871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://t2.gstatic.com/images?q=tbn:ANd9GcTB0eyOlH2id1RHh2iWw39siQp2gMEZVMY1XmhxgPgVKa1FxGgdkudzIlKsb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7" y="5362575"/>
            <a:ext cx="157162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://www.cs.waikato.ac.nz/ml/Title-Bird-Head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6219"/>
            <a:ext cx="18859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300600" y="228600"/>
            <a:ext cx="1286965" cy="6478220"/>
            <a:chOff x="7452999" y="228600"/>
            <a:chExt cx="1286965" cy="6478220"/>
          </a:xfrm>
        </p:grpSpPr>
        <p:sp>
          <p:nvSpPr>
            <p:cNvPr id="21" name="Rounded Rectangle 20"/>
            <p:cNvSpPr/>
            <p:nvPr/>
          </p:nvSpPr>
          <p:spPr>
            <a:xfrm>
              <a:off x="7452999" y="228600"/>
              <a:ext cx="1286965" cy="6478220"/>
            </a:xfrm>
            <a:prstGeom prst="roundRect">
              <a:avLst/>
            </a:prstGeom>
            <a:solidFill>
              <a:schemeClr val="bg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8025528" y="533400"/>
              <a:ext cx="585071" cy="594360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445791" y="3221661"/>
              <a:ext cx="2801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2060"/>
                  </a:solidFill>
                  <a:latin typeface="+mj-lt"/>
                </a:rPr>
                <a:t>CROWDOMATIC</a:t>
              </a:r>
              <a:endParaRPr lang="en-US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7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/>
          <a:lstStyle/>
          <a:p>
            <a:r>
              <a:rPr lang="en-US" dirty="0" smtClean="0"/>
              <a:t>Machine learning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Label data </a:t>
            </a:r>
            <a:r>
              <a:rPr lang="en-US" sz="2400" dirty="0"/>
              <a:t>set </a:t>
            </a:r>
            <a:r>
              <a:rPr lang="en-US" sz="2400" dirty="0" smtClean="0"/>
              <a:t>according to that representation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Run classification/clustering/etc. algorithms on labeled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/>
          <a:lstStyle/>
          <a:p>
            <a:r>
              <a:rPr lang="en-US" dirty="0" smtClean="0"/>
              <a:t>Machine learning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7620000" cy="30480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Choose representation for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Label data </a:t>
            </a:r>
            <a:r>
              <a:rPr lang="en-US" sz="2400" dirty="0"/>
              <a:t>set </a:t>
            </a:r>
            <a:r>
              <a:rPr lang="en-US" sz="2400" dirty="0" smtClean="0"/>
              <a:t>according to that representation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Run classification/clustering/etc. algorithms on labeled data</a:t>
            </a:r>
            <a:endParaRPr lang="en-US" sz="24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7200" y="1219200"/>
            <a:ext cx="7620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0.  Choose problem</a:t>
            </a:r>
          </a:p>
          <a:p>
            <a:endParaRPr lang="en-US" sz="2400" dirty="0"/>
          </a:p>
          <a:p>
            <a:r>
              <a:rPr lang="en-US" sz="2400" dirty="0" smtClean="0"/>
              <a:t>½. Get data</a:t>
            </a:r>
          </a:p>
        </p:txBody>
      </p:sp>
    </p:spTree>
    <p:extLst>
      <p:ext uri="{BB962C8B-B14F-4D97-AF65-F5344CB8AC3E}">
        <p14:creationId xmlns:p14="http://schemas.microsoft.com/office/powerpoint/2010/main" val="14484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2920378"/>
            <a:ext cx="7543800" cy="1624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1042022"/>
            <a:ext cx="7543800" cy="1624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Crowdsourcing ML </a:t>
            </a:r>
            <a:r>
              <a:rPr lang="en-US" dirty="0" err="1" smtClean="0"/>
              <a:t>PRoblem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Help us come brainstorm interesting machine learning problems based on a data set that we will create: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Help invent a fun game: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Guess                          from a picture of                     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057400"/>
            <a:ext cx="6400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71600" y="3762828"/>
            <a:ext cx="1676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03370" y="3762828"/>
            <a:ext cx="2416629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08721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59389" y="378538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gender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378538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handwriting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6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7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2920378"/>
            <a:ext cx="7543800" cy="1624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1042022"/>
            <a:ext cx="7543800" cy="1624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Crowdsourcing ML problem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830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Help us come brainstorm interesting machine learning problems based on a data set that we will create: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Help invent a fun game: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Guess                          from a picture of                      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057400"/>
            <a:ext cx="6400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71600" y="3762828"/>
            <a:ext cx="1676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03370" y="3762828"/>
            <a:ext cx="2416629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08721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59389" y="378538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eye color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3785382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face with eyes closed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>
            <a:normAutofit/>
          </a:bodyPr>
          <a:lstStyle/>
          <a:p>
            <a:r>
              <a:rPr lang="en-US" dirty="0" smtClean="0"/>
              <a:t>Crowdsourcing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152400" y="1409700"/>
            <a:ext cx="8839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9895681" cy="69342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889304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Crowdsourcing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548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458200" cy="52117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Crowdsourcing inspires new ML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Opportunities for:</a:t>
            </a:r>
          </a:p>
          <a:p>
            <a:pPr marL="800100" lvl="1" indent="-342900"/>
            <a:r>
              <a:rPr lang="en-US" sz="2800" dirty="0"/>
              <a:t>T</a:t>
            </a:r>
            <a:r>
              <a:rPr lang="en-US" sz="2800" dirty="0" smtClean="0"/>
              <a:t>heory (modeling, problem solving) </a:t>
            </a:r>
          </a:p>
          <a:p>
            <a:pPr marL="800100" lvl="1" indent="-342900"/>
            <a:r>
              <a:rPr lang="en-US" sz="2800" dirty="0" smtClean="0"/>
              <a:t>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Hybrid systems</a:t>
            </a:r>
          </a:p>
          <a:p>
            <a:pPr marL="800100" lvl="1" indent="-342900"/>
            <a:r>
              <a:rPr lang="en-US" sz="2800" dirty="0" smtClean="0"/>
              <a:t>More accurate</a:t>
            </a:r>
          </a:p>
          <a:p>
            <a:pPr marL="800100" lvl="1" indent="-342900"/>
            <a:r>
              <a:rPr lang="en-US" sz="2800" dirty="0" smtClean="0"/>
              <a:t>Improve machine accuracy</a:t>
            </a:r>
          </a:p>
          <a:p>
            <a:pPr marL="800100" lvl="1" indent="-342900"/>
            <a:r>
              <a:rPr lang="en-US" sz="2800" dirty="0" smtClean="0"/>
              <a:t>Improve human accuracy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0" y="943768"/>
            <a:ext cx="7209676" cy="1113632"/>
            <a:chOff x="829336" y="3728863"/>
            <a:chExt cx="7209676" cy="1113632"/>
          </a:xfrm>
        </p:grpSpPr>
        <p:pic>
          <p:nvPicPr>
            <p:cNvPr id="6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67087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11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2836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042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adum\AppData\Local\Microsoft\Windows\Temporary Internet Files\Content.IE5\BPHIG2AR\MC910221007[1].jp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" y="3728863"/>
              <a:ext cx="1671925" cy="1113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blog.randem.com.au/files/blog_images/1348193797digitalWor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38" y="4076700"/>
            <a:ext cx="30988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590800"/>
            <a:ext cx="5791200" cy="1371600"/>
          </a:xfrm>
        </p:spPr>
        <p:txBody>
          <a:bodyPr/>
          <a:lstStyle/>
          <a:p>
            <a:r>
              <a:rPr lang="en-US" dirty="0" smtClean="0"/>
              <a:t>Thank you (CROWD)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4114800" y="4375369"/>
            <a:ext cx="403689" cy="342914"/>
          </a:xfrm>
          <a:prstGeom prst="wedgeRoundRectCallout">
            <a:avLst>
              <a:gd name="adj1" fmla="val 154777"/>
              <a:gd name="adj2" fmla="val -66334"/>
              <a:gd name="adj3" fmla="val 16667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685482"/>
          </a:xfrm>
        </p:spPr>
        <p:txBody>
          <a:bodyPr/>
          <a:lstStyle/>
          <a:p>
            <a:r>
              <a:rPr lang="en-US" dirty="0" smtClean="0"/>
              <a:t>Feature multi-selection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0"/>
                <a:ext cx="8077200" cy="48005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/>
                  <a:t> double-judged examples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 smtClean="0"/>
                  <a:t> features and budget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 smtClean="0"/>
                  <a:t>, decide which features to judge and </a:t>
                </a:r>
                <a:r>
                  <a:rPr lang="en-US" i="1" dirty="0" smtClean="0"/>
                  <a:t>how many times </a:t>
                </a:r>
                <a:r>
                  <a:rPr lang="en-US" dirty="0" smtClean="0"/>
                  <a:t>for each.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sz="1000" dirty="0"/>
              </a:p>
              <a:p>
                <a:r>
                  <a:rPr lang="en-US" dirty="0" smtClean="0"/>
                  <a:t>  { heavy, facing forward</a:t>
                </a:r>
                <a:r>
                  <a:rPr lang="en-US" dirty="0"/>
                  <a:t>, </a:t>
                </a:r>
                <a:r>
                  <a:rPr lang="en-US" dirty="0" smtClean="0"/>
                  <a:t>strong, </a:t>
                </a:r>
                <a:r>
                  <a:rPr lang="en-US" dirty="0"/>
                  <a:t>pretty</a:t>
                </a:r>
                <a:r>
                  <a:rPr lang="en-US" dirty="0" smtClean="0"/>
                  <a:t>, horns, old, weight }</a:t>
                </a:r>
              </a:p>
              <a:p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𝟏𝟐𝟎𝟎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𝟗𝟎𝟎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heavy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𝟔𝟎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facing</m:t>
                              </m:r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forward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</m:oMath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𝟑𝟗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strong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𝟏𝟕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old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0"/>
                <a:ext cx="8077200" cy="4800599"/>
              </a:xfrm>
              <a:blipFill rotWithShape="0">
                <a:blip r:embed="rId2"/>
                <a:stretch>
                  <a:fillRect l="-7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7010400" y="2502931"/>
            <a:ext cx="0" cy="430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54904" y="217169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real-valued (4 x longer)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19400" y="2171699"/>
                <a:ext cx="1566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{0,1}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features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171699"/>
                <a:ext cx="156645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563" t="-8197" r="-273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Left Brace 18"/>
          <p:cNvSpPr/>
          <p:nvPr/>
        </p:nvSpPr>
        <p:spPr>
          <a:xfrm rot="5400000">
            <a:off x="3480316" y="-101085"/>
            <a:ext cx="430768" cy="5715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38571" y="3951960"/>
                <a:ext cx="3694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Average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independent judgments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571" y="3951960"/>
                <a:ext cx="369428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320" t="-8197" r="-99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24600" y="4876800"/>
                <a:ext cx="181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(budget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876800"/>
                <a:ext cx="181152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3030" t="-8197" r="-23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97" y="152718"/>
            <a:ext cx="428822" cy="8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9" grpId="0" animBg="1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4114800" y="4375369"/>
            <a:ext cx="403689" cy="342914"/>
          </a:xfrm>
          <a:prstGeom prst="wedgeRoundRectCallout">
            <a:avLst>
              <a:gd name="adj1" fmla="val 154777"/>
              <a:gd name="adj2" fmla="val -66334"/>
              <a:gd name="adj3" fmla="val 16667"/>
            </a:avLst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685482"/>
          </a:xfrm>
        </p:spPr>
        <p:txBody>
          <a:bodyPr/>
          <a:lstStyle/>
          <a:p>
            <a:r>
              <a:rPr lang="en-US" dirty="0" smtClean="0"/>
              <a:t>Feature multi-selection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0"/>
                <a:ext cx="8077200" cy="48005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Given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/>
                  <a:t> double-judged examples with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 smtClean="0"/>
                  <a:t> features and budget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 smtClean="0"/>
                  <a:t>, decide which features to judge and </a:t>
                </a:r>
                <a:r>
                  <a:rPr lang="en-US" i="1" dirty="0" smtClean="0"/>
                  <a:t>how many times </a:t>
                </a:r>
                <a:r>
                  <a:rPr lang="en-US" dirty="0" smtClean="0"/>
                  <a:t>for each.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sz="1000" dirty="0"/>
              </a:p>
              <a:p>
                <a:r>
                  <a:rPr lang="en-US" dirty="0" smtClean="0"/>
                  <a:t>  { heavy, facing forward</a:t>
                </a:r>
                <a:r>
                  <a:rPr lang="en-US" dirty="0"/>
                  <a:t>, strong, pretty</a:t>
                </a:r>
                <a:r>
                  <a:rPr lang="en-US" dirty="0" smtClean="0"/>
                  <a:t>, horns</a:t>
                </a:r>
                <a:r>
                  <a:rPr lang="en-US" dirty="0"/>
                  <a:t>, </a:t>
                </a:r>
                <a:r>
                  <a:rPr lang="en-US" dirty="0" smtClean="0"/>
                  <a:t>old }</a:t>
                </a:r>
              </a:p>
              <a:p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endParaRPr lang="en-US" sz="2400" b="1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𝟏𝟐𝟎𝟎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𝟗𝟎𝟎</m:t>
                      </m:r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heavy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𝟔𝟎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facing</m:t>
                              </m:r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forward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</m:oMath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𝟑𝟗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strong</m:t>
                              </m:r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𝟏𝟕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old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0"/>
                <a:ext cx="8077200" cy="4800599"/>
              </a:xfrm>
              <a:blipFill rotWithShape="0">
                <a:blip r:embed="rId2"/>
                <a:stretch>
                  <a:fillRect l="-755"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38571" y="3951960"/>
                <a:ext cx="3694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Average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independent judgments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571" y="3951960"/>
                <a:ext cx="369428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320" t="-8197" r="-99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24600" y="4876800"/>
                <a:ext cx="181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(budget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4876800"/>
                <a:ext cx="181152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030" t="-8197" r="-23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400" y="5562600"/>
                <a:ext cx="45273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Find repetition vector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562600"/>
                <a:ext cx="4527393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156" t="-933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95911" y="4842301"/>
                <a:ext cx="27665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911" y="4842301"/>
                <a:ext cx="2766527" cy="461665"/>
              </a:xfrm>
              <a:prstGeom prst="rect">
                <a:avLst/>
              </a:prstGeom>
              <a:blipFill rotWithShape="0">
                <a:blip r:embed="rId6"/>
                <a:stretch>
                  <a:fillRect r="-1101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97" y="152718"/>
            <a:ext cx="428822" cy="8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685482"/>
          </a:xfrm>
        </p:spPr>
        <p:txBody>
          <a:bodyPr/>
          <a:lstStyle/>
          <a:p>
            <a:r>
              <a:rPr lang="en-US" dirty="0" smtClean="0"/>
              <a:t>Feature multi-selection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1"/>
                <a:ext cx="8077200" cy="1523999"/>
              </a:xfrm>
            </p:spPr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double-judged </a:t>
                </a:r>
                <a:r>
                  <a:rPr lang="en-US" dirty="0"/>
                  <a:t>examples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/>
                  <a:t> features and budget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decide which features to judge and </a:t>
                </a:r>
                <a:r>
                  <a:rPr lang="en-US" i="1" dirty="0"/>
                  <a:t>how many times </a:t>
                </a:r>
                <a:r>
                  <a:rPr lang="en-US" dirty="0"/>
                  <a:t>for each.</a:t>
                </a:r>
              </a:p>
              <a:p>
                <a:endParaRPr lang="en-US" sz="1050" b="1" i="1" dirty="0" smtClean="0">
                  <a:latin typeface="Cambria Math" panose="02040503050406030204" pitchFamily="18" charset="0"/>
                </a:endParaRP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1"/>
                <a:ext cx="8077200" cy="1523999"/>
              </a:xfrm>
              <a:blipFill rotWithShape="0">
                <a:blip r:embed="rId2"/>
                <a:stretch>
                  <a:fillRect l="-755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381000" y="2057400"/>
                <a:ext cx="8177119" cy="4114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bSup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aln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≜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+…+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𝒊𝒌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400" i="1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/∞</m:t>
                        </m:r>
                      </m:sup>
                    </m:sSubSup>
                    <m:r>
                      <m:rPr>
                        <m:aln/>
                      </m:rPr>
                      <a:rPr lang="en-US" sz="2400" i="1">
                        <a:latin typeface="Cambria Math" panose="02040503050406030204" pitchFamily="18" charset="0"/>
                      </a:rPr>
                      <m:t>≜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=…      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                            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aln/>
                        </m:rPr>
                        <a:rPr lang="en-US" sz="2400" i="1">
                          <a:latin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/∞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/>
                            <m:sup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/∞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∞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r>
                  <a:rPr lang="en-US" sz="2400" dirty="0" smtClean="0"/>
                  <a:t/>
                </a:r>
                <a:br>
                  <a:rPr lang="en-US" sz="2400" dirty="0" smtClean="0"/>
                </a:br>
                <a:endParaRPr lang="en-US" sz="2400" dirty="0" smtClean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057400"/>
                <a:ext cx="8177119" cy="41148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/>
          <p:cNvSpPr/>
          <p:nvPr/>
        </p:nvSpPr>
        <p:spPr>
          <a:xfrm rot="5400000">
            <a:off x="4581555" y="1381155"/>
            <a:ext cx="285690" cy="2438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66302" y="2038290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D1282E"/>
                </a:solidFill>
              </a:rPr>
              <a:t>iid</a:t>
            </a:r>
            <a:r>
              <a:rPr lang="en-US" sz="2000" dirty="0">
                <a:solidFill>
                  <a:srgbClr val="D1282E"/>
                </a:solidFill>
              </a:rPr>
              <a:t> judgments</a:t>
            </a:r>
            <a:endParaRPr lang="en-US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97" y="152718"/>
            <a:ext cx="428822" cy="89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91400" cy="685482"/>
          </a:xfrm>
        </p:spPr>
        <p:txBody>
          <a:bodyPr/>
          <a:lstStyle/>
          <a:p>
            <a:r>
              <a:rPr lang="en-US" dirty="0" smtClean="0"/>
              <a:t>Feature multi-selection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6801"/>
                <a:ext cx="8077200" cy="1523999"/>
              </a:xfrm>
            </p:spPr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double-judged </a:t>
                </a:r>
                <a:r>
                  <a:rPr lang="en-US" dirty="0"/>
                  <a:t>examples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/>
                  <a:t> features and budget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dirty="0"/>
                  <a:t>, decide which features to judge and </a:t>
                </a:r>
                <a:r>
                  <a:rPr lang="en-US" i="1" dirty="0"/>
                  <a:t>how many times </a:t>
                </a:r>
                <a:r>
                  <a:rPr lang="en-US" dirty="0"/>
                  <a:t>for each.</a:t>
                </a:r>
              </a:p>
              <a:p>
                <a:endParaRPr lang="en-US" sz="1050" b="1" i="1" dirty="0" smtClean="0">
                  <a:latin typeface="Cambria Math" panose="02040503050406030204" pitchFamily="18" charset="0"/>
                </a:endParaRP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6801"/>
                <a:ext cx="8077200" cy="1523999"/>
              </a:xfrm>
              <a:blipFill rotWithShape="0">
                <a:blip r:embed="rId2"/>
                <a:stretch>
                  <a:fillRect l="-755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838200" y="1828800"/>
                <a:ext cx="7620000" cy="3733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≜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/</m:t>
                                              </m:r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                             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                         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/∞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/∞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𝒘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/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sup>
                                      </m:sSub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</p:txBody>
          </p:sp>
        </mc:Choice>
        <mc:Fallback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8800"/>
                <a:ext cx="7620000" cy="37338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28600" y="4953000"/>
                <a:ext cx="5267788" cy="1011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acc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953000"/>
                <a:ext cx="5267788" cy="10116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33400" y="6015335"/>
                <a:ext cx="56734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400" b="1" dirty="0" smtClean="0"/>
                  <a:t> to minimize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𝐦𝐢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𝐧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ℓ(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015335"/>
                <a:ext cx="567347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72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97" y="152718"/>
            <a:ext cx="428822" cy="8933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533383" y="4013830"/>
                <a:ext cx="2930802" cy="8390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383" y="4013830"/>
                <a:ext cx="2930802" cy="8390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02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153400" cy="525780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NP-hard </a:t>
                </a:r>
                <a:r>
                  <a:rPr lang="en-US" sz="3200" dirty="0"/>
                  <a:t>(like feature selection)</a:t>
                </a:r>
              </a:p>
              <a:p>
                <a:r>
                  <a:rPr lang="en-US" sz="3200" dirty="0" smtClean="0"/>
                  <a:t>Greedy heuristic: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Start with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Greedily choose best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3200" dirty="0" smtClean="0"/>
                  <a:t> to increment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32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Guarantees </a:t>
                </a:r>
                <a:r>
                  <a:rPr lang="en-US" sz="3200" dirty="0"/>
                  <a:t>for product distributions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Works </a:t>
                </a:r>
                <a:r>
                  <a:rPr lang="en-US" sz="3200" dirty="0"/>
                  <a:t>well in practice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3200" dirty="0" smtClean="0"/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153400" cy="5257800"/>
              </a:xfrm>
              <a:blipFill rotWithShape="0">
                <a:blip r:embed="rId2"/>
                <a:stretch>
                  <a:fillRect l="-1868" t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391400" cy="72495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picking</a:t>
                </a: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391400" cy="724952"/>
              </a:xfrm>
              <a:blipFill rotWithShape="0">
                <a:blip r:embed="rId3"/>
                <a:stretch>
                  <a:fillRect l="-2473" t="-1681" b="-31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12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19281</TotalTime>
  <Words>1267</Words>
  <Application>Microsoft Office PowerPoint</Application>
  <PresentationFormat>On-screen Show (4:3)</PresentationFormat>
  <Paragraphs>426</Paragraphs>
  <Slides>49</Slides>
  <Notes>18</Notes>
  <HiddenSlides>6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Calibri</vt:lpstr>
      <vt:lpstr>Cambria Math</vt:lpstr>
      <vt:lpstr>Essential</vt:lpstr>
      <vt:lpstr>CROWDSOURCING &amp; MACHINE LEARNING</vt:lpstr>
      <vt:lpstr>CROWDSOURCING &amp; MACHINE LEARNING</vt:lpstr>
      <vt:lpstr>PowerPoint Presentation</vt:lpstr>
      <vt:lpstr>Double-judged examples</vt:lpstr>
      <vt:lpstr>Feature multi-selection </vt:lpstr>
      <vt:lpstr>Feature multi-selection </vt:lpstr>
      <vt:lpstr>Feature multi-selection </vt:lpstr>
      <vt:lpstr>Feature multi-selection </vt:lpstr>
      <vt:lpstr>picking (w ⃗,r ⃗ )</vt:lpstr>
      <vt:lpstr>height/weight Experiments</vt:lpstr>
      <vt:lpstr>PowerPoint Presentation</vt:lpstr>
      <vt:lpstr>CROWDSOURCING &amp; MACHINE LEARNING</vt:lpstr>
      <vt:lpstr>Crowd Kernel Problem</vt:lpstr>
      <vt:lpstr>1. INPUT </vt:lpstr>
      <vt:lpstr>2. Crowd Queries </vt:lpstr>
      <vt:lpstr>3. Output </vt:lpstr>
      <vt:lpstr>4. Applications </vt:lpstr>
      <vt:lpstr>PowerPoint Presentation</vt:lpstr>
      <vt:lpstr>PowerPoint Presentation</vt:lpstr>
      <vt:lpstr>Adaptive queries </vt:lpstr>
      <vt:lpstr>Adaptive Learning</vt:lpstr>
      <vt:lpstr>Performance Evaluation</vt:lpstr>
      <vt:lpstr>Good question? </vt:lpstr>
      <vt:lpstr>Embeddings and kernels </vt:lpstr>
      <vt:lpstr>Embeddings and kernels </vt:lpstr>
      <vt:lpstr>Embeddings and kernels </vt:lpstr>
      <vt:lpstr>SUBJECTIVE Questions…</vt:lpstr>
      <vt:lpstr>…still capture semantic features</vt:lpstr>
      <vt:lpstr>Using “Kernel” in HALFSPACES</vt:lpstr>
      <vt:lpstr>PowerPoint Presentation</vt:lpstr>
      <vt:lpstr>PowerPoint Presentation</vt:lpstr>
      <vt:lpstr>PowerPoint Presentation</vt:lpstr>
      <vt:lpstr>CROWDSOURCING &amp; MACHINE LEARNING</vt:lpstr>
      <vt:lpstr>Feature ELICITATION</vt:lpstr>
      <vt:lpstr>Feature ELICITATION</vt:lpstr>
      <vt:lpstr>Feature ELICITATION</vt:lpstr>
      <vt:lpstr>CROWDSOURCING &amp; MACHINE LEARNING</vt:lpstr>
      <vt:lpstr>Machine learning steps</vt:lpstr>
      <vt:lpstr>Machine learning steps</vt:lpstr>
      <vt:lpstr>PowerPoint Presentation</vt:lpstr>
      <vt:lpstr>Machine learning steps</vt:lpstr>
      <vt:lpstr>Machine learning steps</vt:lpstr>
      <vt:lpstr>Machine learning steps</vt:lpstr>
      <vt:lpstr>Crowdsourcing ML PRoblem</vt:lpstr>
      <vt:lpstr>Crowdsourcing ML problem</vt:lpstr>
      <vt:lpstr>Crowdsourcing Data</vt:lpstr>
      <vt:lpstr>Crowdsourcing Data</vt:lpstr>
      <vt:lpstr>Conclusions</vt:lpstr>
      <vt:lpstr>Thank you (CROWD)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And Using the Crowd KErnel</dc:title>
  <dc:creator>Adam Tauman Kalai</dc:creator>
  <cp:lastModifiedBy>Adam Kalai</cp:lastModifiedBy>
  <cp:revision>287</cp:revision>
  <cp:lastPrinted>2011-06-21T17:09:25Z</cp:lastPrinted>
  <dcterms:created xsi:type="dcterms:W3CDTF">2011-02-19T17:06:54Z</dcterms:created>
  <dcterms:modified xsi:type="dcterms:W3CDTF">2015-01-05T23:08:57Z</dcterms:modified>
</cp:coreProperties>
</file>