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732" r:id="rId2"/>
    <p:sldMasterId id="2147483746" r:id="rId3"/>
  </p:sldMasterIdLst>
  <p:notesMasterIdLst>
    <p:notesMasterId r:id="rId56"/>
  </p:notesMasterIdLst>
  <p:handoutMasterIdLst>
    <p:handoutMasterId r:id="rId57"/>
  </p:handoutMasterIdLst>
  <p:sldIdLst>
    <p:sldId id="428" r:id="rId4"/>
    <p:sldId id="442" r:id="rId5"/>
    <p:sldId id="432" r:id="rId6"/>
    <p:sldId id="430" r:id="rId7"/>
    <p:sldId id="431" r:id="rId8"/>
    <p:sldId id="441" r:id="rId9"/>
    <p:sldId id="440" r:id="rId10"/>
    <p:sldId id="467" r:id="rId11"/>
    <p:sldId id="434" r:id="rId12"/>
    <p:sldId id="435" r:id="rId13"/>
    <p:sldId id="436" r:id="rId14"/>
    <p:sldId id="443" r:id="rId15"/>
    <p:sldId id="447" r:id="rId16"/>
    <p:sldId id="448" r:id="rId17"/>
    <p:sldId id="473" r:id="rId18"/>
    <p:sldId id="468" r:id="rId19"/>
    <p:sldId id="456" r:id="rId20"/>
    <p:sldId id="321" r:id="rId21"/>
    <p:sldId id="465" r:id="rId22"/>
    <p:sldId id="261" r:id="rId23"/>
    <p:sldId id="304" r:id="rId24"/>
    <p:sldId id="381" r:id="rId25"/>
    <p:sldId id="382" r:id="rId26"/>
    <p:sldId id="383" r:id="rId27"/>
    <p:sldId id="384" r:id="rId28"/>
    <p:sldId id="420" r:id="rId29"/>
    <p:sldId id="385" r:id="rId30"/>
    <p:sldId id="386" r:id="rId31"/>
    <p:sldId id="387" r:id="rId32"/>
    <p:sldId id="388" r:id="rId33"/>
    <p:sldId id="389" r:id="rId34"/>
    <p:sldId id="390" r:id="rId35"/>
    <p:sldId id="354" r:id="rId36"/>
    <p:sldId id="395" r:id="rId37"/>
    <p:sldId id="391" r:id="rId38"/>
    <p:sldId id="392" r:id="rId39"/>
    <p:sldId id="394" r:id="rId40"/>
    <p:sldId id="408" r:id="rId41"/>
    <p:sldId id="411" r:id="rId42"/>
    <p:sldId id="413" r:id="rId43"/>
    <p:sldId id="418" r:id="rId44"/>
    <p:sldId id="417" r:id="rId45"/>
    <p:sldId id="397" r:id="rId46"/>
    <p:sldId id="398" r:id="rId47"/>
    <p:sldId id="469" r:id="rId48"/>
    <p:sldId id="470" r:id="rId49"/>
    <p:sldId id="471" r:id="rId50"/>
    <p:sldId id="466" r:id="rId51"/>
    <p:sldId id="406" r:id="rId52"/>
    <p:sldId id="407" r:id="rId53"/>
    <p:sldId id="472" r:id="rId54"/>
    <p:sldId id="409" r:id="rId55"/>
  </p:sldIdLst>
  <p:sldSz cx="9144000" cy="5715000" type="screen16x10"/>
  <p:notesSz cx="6881813" cy="9588500"/>
  <p:embeddedFontLst>
    <p:embeddedFont>
      <p:font typeface="dbsym" panose="020B0604020202020204"/>
      <p:regular r:id="rId58"/>
    </p:embeddedFont>
    <p:embeddedFont>
      <p:font typeface="Georgia" panose="02040502050405020303" pitchFamily="18" charset="0"/>
      <p:regular r:id="rId59"/>
      <p:bold r:id="rId60"/>
      <p:italic r:id="rId61"/>
      <p:boldItalic r:id="rId62"/>
    </p:embeddedFont>
    <p:embeddedFont>
      <p:font typeface="Calibri" panose="020F0502020204030204" pitchFamily="34" charset="0"/>
      <p:regular r:id="rId63"/>
      <p:bold r:id="rId64"/>
      <p:italic r:id="rId65"/>
      <p:boldItalic r:id="rId66"/>
    </p:embeddedFont>
    <p:embeddedFont>
      <p:font typeface="Arial Black" panose="020B0A04020102020204" pitchFamily="34" charset="0"/>
      <p:bold r:id="rId67"/>
    </p:embeddedFont>
    <p:embeddedFont>
      <p:font typeface="Arial Narrow" panose="020B0606020202030204" pitchFamily="34" charset="0"/>
      <p:regular r:id="rId68"/>
      <p:bold r:id="rId69"/>
      <p:italic r:id="rId70"/>
      <p:boldItalic r:id="rId71"/>
    </p:embeddedFont>
    <p:embeddedFont>
      <p:font typeface="Cambria Math" panose="02040503050406030204" pitchFamily="18" charset="0"/>
      <p:regular r:id="rId72"/>
    </p:embeddedFont>
    <p:embeddedFont>
      <p:font typeface="Comic Sans MS" panose="030F0702030302020204" pitchFamily="66" charset="0"/>
      <p:regular r:id="rId73"/>
      <p:bold r:id="rId74"/>
      <p:italic r:id="rId75"/>
      <p:boldItalic r:id="rId76"/>
    </p:embeddedFont>
  </p:embeddedFontLst>
  <p:defaultTextStyle>
    <a:defPPr>
      <a:defRPr lang="en-US"/>
    </a:defPPr>
    <a:lvl1pPr algn="l" defTabSz="815975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07988" indent="-288925" algn="l" defTabSz="815975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815975" indent="-577850" algn="l" defTabSz="815975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223963" indent="-866775" algn="l" defTabSz="815975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631950" indent="-1155700" algn="l" defTabSz="815975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42D"/>
    <a:srgbClr val="FF00FF"/>
    <a:srgbClr val="FF5050"/>
    <a:srgbClr val="FF3300"/>
    <a:srgbClr val="663300"/>
    <a:srgbClr val="3333FF"/>
    <a:srgbClr val="996600"/>
    <a:srgbClr val="3333CC"/>
    <a:srgbClr val="FFF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69" autoAdjust="0"/>
    <p:restoredTop sz="96216" autoAdjust="0"/>
  </p:normalViewPr>
  <p:slideViewPr>
    <p:cSldViewPr>
      <p:cViewPr>
        <p:scale>
          <a:sx n="62" d="100"/>
          <a:sy n="62" d="100"/>
        </p:scale>
        <p:origin x="-1762" y="-1699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12378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1" d="100"/>
        <a:sy n="61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786" y="-102"/>
      </p:cViewPr>
      <p:guideLst>
        <p:guide orient="horz" pos="3020"/>
        <p:guide pos="21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font" Target="fonts/font6.fntdata"/><Relationship Id="rId68" Type="http://schemas.openxmlformats.org/officeDocument/2006/relationships/font" Target="fonts/font11.fntdata"/><Relationship Id="rId76" Type="http://schemas.openxmlformats.org/officeDocument/2006/relationships/font" Target="fonts/font19.fntdata"/><Relationship Id="rId7" Type="http://schemas.openxmlformats.org/officeDocument/2006/relationships/slide" Target="slides/slide4.xml"/><Relationship Id="rId71" Type="http://schemas.openxmlformats.org/officeDocument/2006/relationships/font" Target="fonts/font1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font" Target="fonts/font1.fntdata"/><Relationship Id="rId66" Type="http://schemas.openxmlformats.org/officeDocument/2006/relationships/font" Target="fonts/font9.fntdata"/><Relationship Id="rId74" Type="http://schemas.openxmlformats.org/officeDocument/2006/relationships/font" Target="fonts/font17.fntdata"/><Relationship Id="rId79" Type="http://schemas.openxmlformats.org/officeDocument/2006/relationships/theme" Target="theme/theme1.xml"/><Relationship Id="rId5" Type="http://schemas.openxmlformats.org/officeDocument/2006/relationships/slide" Target="slides/slide2.xml"/><Relationship Id="rId61" Type="http://schemas.openxmlformats.org/officeDocument/2006/relationships/font" Target="fonts/font4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font" Target="fonts/font3.fntdata"/><Relationship Id="rId65" Type="http://schemas.openxmlformats.org/officeDocument/2006/relationships/font" Target="fonts/font8.fntdata"/><Relationship Id="rId73" Type="http://schemas.openxmlformats.org/officeDocument/2006/relationships/font" Target="fonts/font16.fntdata"/><Relationship Id="rId78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notesMaster" Target="notesMasters/notesMaster1.xml"/><Relationship Id="rId64" Type="http://schemas.openxmlformats.org/officeDocument/2006/relationships/font" Target="fonts/font7.fntdata"/><Relationship Id="rId69" Type="http://schemas.openxmlformats.org/officeDocument/2006/relationships/font" Target="fonts/font12.fntdata"/><Relationship Id="rId77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font" Target="fonts/font15.fntdata"/><Relationship Id="rId80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font" Target="fonts/font2.fntdata"/><Relationship Id="rId67" Type="http://schemas.openxmlformats.org/officeDocument/2006/relationships/font" Target="fonts/font10.fntdata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font" Target="fonts/font5.fntdata"/><Relationship Id="rId70" Type="http://schemas.openxmlformats.org/officeDocument/2006/relationships/font" Target="fonts/font13.fntdata"/><Relationship Id="rId75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79425"/>
          </a:xfrm>
          <a:prstGeom prst="rect">
            <a:avLst/>
          </a:prstGeom>
        </p:spPr>
        <p:txBody>
          <a:bodyPr vert="horz" lIns="94110" tIns="47055" rIns="94110" bIns="4705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79425"/>
          </a:xfrm>
          <a:prstGeom prst="rect">
            <a:avLst/>
          </a:prstGeom>
        </p:spPr>
        <p:txBody>
          <a:bodyPr vert="horz" lIns="94110" tIns="47055" rIns="94110" bIns="47055" rtlCol="0"/>
          <a:lstStyle>
            <a:lvl1pPr algn="r">
              <a:defRPr sz="1200"/>
            </a:lvl1pPr>
          </a:lstStyle>
          <a:p>
            <a:fld id="{7D06FC47-DE7F-407F-BD2A-FC40D3156F43}" type="datetimeFigureOut">
              <a:rPr lang="en-US" smtClean="0"/>
              <a:pPr/>
              <a:t>29/6/2017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07411"/>
            <a:ext cx="2982119" cy="479425"/>
          </a:xfrm>
          <a:prstGeom prst="rect">
            <a:avLst/>
          </a:prstGeom>
        </p:spPr>
        <p:txBody>
          <a:bodyPr vert="horz" lIns="94110" tIns="47055" rIns="94110" bIns="4705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9107411"/>
            <a:ext cx="2982119" cy="479425"/>
          </a:xfrm>
          <a:prstGeom prst="rect">
            <a:avLst/>
          </a:prstGeom>
        </p:spPr>
        <p:txBody>
          <a:bodyPr vert="horz" lIns="94110" tIns="47055" rIns="94110" bIns="47055" rtlCol="0" anchor="b"/>
          <a:lstStyle>
            <a:lvl1pPr algn="r">
              <a:defRPr sz="1200"/>
            </a:lvl1pPr>
          </a:lstStyle>
          <a:p>
            <a:fld id="{8EC5A8A2-6A8B-4E94-9A0F-6B0DDDB963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011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79425"/>
          </a:xfrm>
          <a:prstGeom prst="rect">
            <a:avLst/>
          </a:prstGeom>
        </p:spPr>
        <p:txBody>
          <a:bodyPr vert="horz" lIns="94110" tIns="47055" rIns="94110" bIns="47055" rtlCol="0"/>
          <a:lstStyle>
            <a:lvl1pPr algn="l" defTabSz="83985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79425"/>
          </a:xfrm>
          <a:prstGeom prst="rect">
            <a:avLst/>
          </a:prstGeom>
        </p:spPr>
        <p:txBody>
          <a:bodyPr vert="horz" lIns="94110" tIns="47055" rIns="94110" bIns="47055" rtlCol="0"/>
          <a:lstStyle>
            <a:lvl1pPr algn="r" defTabSz="839850">
              <a:defRPr sz="1200"/>
            </a:lvl1pPr>
          </a:lstStyle>
          <a:p>
            <a:pPr>
              <a:defRPr/>
            </a:pPr>
            <a:fld id="{6F92A3E8-ED13-435E-AE80-7078374F59E0}" type="datetimeFigureOut">
              <a:rPr lang="en-US"/>
              <a:pPr>
                <a:defRPr/>
              </a:pPr>
              <a:t>29/6/2017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65150" y="719138"/>
            <a:ext cx="5753100" cy="3595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10" tIns="47055" rIns="94110" bIns="47055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554538"/>
            <a:ext cx="5505450" cy="4314825"/>
          </a:xfrm>
          <a:prstGeom prst="rect">
            <a:avLst/>
          </a:prstGeom>
        </p:spPr>
        <p:txBody>
          <a:bodyPr vert="horz" lIns="94110" tIns="47055" rIns="94110" bIns="47055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07411"/>
            <a:ext cx="2982119" cy="479425"/>
          </a:xfrm>
          <a:prstGeom prst="rect">
            <a:avLst/>
          </a:prstGeom>
        </p:spPr>
        <p:txBody>
          <a:bodyPr vert="horz" lIns="94110" tIns="47055" rIns="94110" bIns="47055" rtlCol="0" anchor="b"/>
          <a:lstStyle>
            <a:lvl1pPr algn="l" defTabSz="83985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9107411"/>
            <a:ext cx="2982119" cy="479425"/>
          </a:xfrm>
          <a:prstGeom prst="rect">
            <a:avLst/>
          </a:prstGeom>
        </p:spPr>
        <p:txBody>
          <a:bodyPr vert="horz" lIns="94110" tIns="47055" rIns="94110" bIns="47055" rtlCol="0" anchor="b"/>
          <a:lstStyle>
            <a:lvl1pPr algn="r" defTabSz="839850">
              <a:defRPr sz="1200"/>
            </a:lvl1pPr>
          </a:lstStyle>
          <a:p>
            <a:pPr>
              <a:defRPr/>
            </a:pPr>
            <a:fld id="{DD411112-34D3-4CE3-83D3-1753DE434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626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236538" rtl="0" eaLnBrk="0" fontAlgn="base" hangingPunct="0">
      <a:spcBef>
        <a:spcPct val="30000"/>
      </a:spcBef>
      <a:spcAft>
        <a:spcPct val="0"/>
      </a:spcAft>
      <a:defRPr sz="300" kern="1200">
        <a:solidFill>
          <a:schemeClr val="tx1"/>
        </a:solidFill>
        <a:latin typeface="+mn-lt"/>
        <a:ea typeface="+mn-ea"/>
        <a:cs typeface="+mn-cs"/>
      </a:defRPr>
    </a:lvl1pPr>
    <a:lvl2pPr marL="117475" algn="l" defTabSz="236538" rtl="0" eaLnBrk="0" fontAlgn="base" hangingPunct="0">
      <a:spcBef>
        <a:spcPct val="30000"/>
      </a:spcBef>
      <a:spcAft>
        <a:spcPct val="0"/>
      </a:spcAft>
      <a:defRPr sz="300" kern="1200">
        <a:solidFill>
          <a:schemeClr val="tx1"/>
        </a:solidFill>
        <a:latin typeface="+mn-lt"/>
        <a:ea typeface="+mn-ea"/>
        <a:cs typeface="+mn-cs"/>
      </a:defRPr>
    </a:lvl2pPr>
    <a:lvl3pPr marL="236538" algn="l" defTabSz="236538" rtl="0" eaLnBrk="0" fontAlgn="base" hangingPunct="0">
      <a:spcBef>
        <a:spcPct val="30000"/>
      </a:spcBef>
      <a:spcAft>
        <a:spcPct val="0"/>
      </a:spcAft>
      <a:defRPr sz="300" kern="1200">
        <a:solidFill>
          <a:schemeClr val="tx1"/>
        </a:solidFill>
        <a:latin typeface="+mn-lt"/>
        <a:ea typeface="+mn-ea"/>
        <a:cs typeface="+mn-cs"/>
      </a:defRPr>
    </a:lvl3pPr>
    <a:lvl4pPr marL="355600" algn="l" defTabSz="236538" rtl="0" eaLnBrk="0" fontAlgn="base" hangingPunct="0">
      <a:spcBef>
        <a:spcPct val="30000"/>
      </a:spcBef>
      <a:spcAft>
        <a:spcPct val="0"/>
      </a:spcAft>
      <a:defRPr sz="300" kern="1200">
        <a:solidFill>
          <a:schemeClr val="tx1"/>
        </a:solidFill>
        <a:latin typeface="+mn-lt"/>
        <a:ea typeface="+mn-ea"/>
        <a:cs typeface="+mn-cs"/>
      </a:defRPr>
    </a:lvl4pPr>
    <a:lvl5pPr marL="474663" algn="l" defTabSz="236538" rtl="0" eaLnBrk="0" fontAlgn="base" hangingPunct="0">
      <a:spcBef>
        <a:spcPct val="30000"/>
      </a:spcBef>
      <a:spcAft>
        <a:spcPct val="0"/>
      </a:spcAft>
      <a:defRPr sz="300" kern="1200">
        <a:solidFill>
          <a:schemeClr val="tx1"/>
        </a:solidFill>
        <a:latin typeface="+mn-lt"/>
        <a:ea typeface="+mn-ea"/>
        <a:cs typeface="+mn-cs"/>
      </a:defRPr>
    </a:lvl5pPr>
    <a:lvl6pPr marL="595274" algn="l" defTabSz="238110" rtl="0" eaLnBrk="1" latinLnBrk="0" hangingPunct="1">
      <a:defRPr sz="300" kern="1200">
        <a:solidFill>
          <a:schemeClr val="tx1"/>
        </a:solidFill>
        <a:latin typeface="+mn-lt"/>
        <a:ea typeface="+mn-ea"/>
        <a:cs typeface="+mn-cs"/>
      </a:defRPr>
    </a:lvl6pPr>
    <a:lvl7pPr marL="714329" algn="l" defTabSz="238110" rtl="0" eaLnBrk="1" latinLnBrk="0" hangingPunct="1">
      <a:defRPr sz="300" kern="1200">
        <a:solidFill>
          <a:schemeClr val="tx1"/>
        </a:solidFill>
        <a:latin typeface="+mn-lt"/>
        <a:ea typeface="+mn-ea"/>
        <a:cs typeface="+mn-cs"/>
      </a:defRPr>
    </a:lvl7pPr>
    <a:lvl8pPr marL="833384" algn="l" defTabSz="238110" rtl="0" eaLnBrk="1" latinLnBrk="0" hangingPunct="1">
      <a:defRPr sz="300" kern="1200">
        <a:solidFill>
          <a:schemeClr val="tx1"/>
        </a:solidFill>
        <a:latin typeface="+mn-lt"/>
        <a:ea typeface="+mn-ea"/>
        <a:cs typeface="+mn-cs"/>
      </a:defRPr>
    </a:lvl8pPr>
    <a:lvl9pPr marL="952439" algn="l" defTabSz="238110" rtl="0" eaLnBrk="1" latinLnBrk="0" hangingPunct="1">
      <a:defRPr sz="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80666D9-025E-466B-B5FC-0C110C83DFD8}" type="datetime3">
              <a:rPr lang="en-US" smtClean="0"/>
              <a:pPr>
                <a:defRPr/>
              </a:pPr>
              <a:t>29 June 2017</a:t>
            </a:fld>
            <a:endParaRPr lang="en-US" smtClean="0"/>
          </a:p>
        </p:txBody>
      </p:sp>
      <p:sp>
        <p:nvSpPr>
          <p:cNvPr id="10137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0C9ADC-D780-4EBA-9F1E-CD6E53DD8884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150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65150" y="719138"/>
            <a:ext cx="5751513" cy="3595687"/>
          </a:xfrm>
          <a:ln/>
        </p:spPr>
      </p:sp>
      <p:sp>
        <p:nvSpPr>
          <p:cNvPr id="1505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65150" y="719138"/>
            <a:ext cx="5753100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411112-34D3-4CE3-83D3-1753DE43406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1104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65150" y="719138"/>
            <a:ext cx="5753100" cy="3595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64644" indent="-294094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76376" indent="-235275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46926" indent="-235275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117476" indent="-235275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88026" indent="-235275" defTabSz="83980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3058577" indent="-235275" defTabSz="83980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529127" indent="-235275" defTabSz="83980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999677" indent="-235275" defTabSz="83980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839801" eaLnBrk="1" hangingPunct="1"/>
            <a:fld id="{0A2CF90B-560B-43D1-8BE6-7E6F8322282F}" type="slidenum">
              <a:rPr lang="en-US" sz="1200" smtClean="0"/>
              <a:pPr defTabSz="839801" eaLnBrk="1" hangingPunct="1"/>
              <a:t>13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65150" y="719138"/>
            <a:ext cx="5753100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411112-34D3-4CE3-83D3-1753DE43406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8820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65150" y="719138"/>
            <a:ext cx="5753100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411112-34D3-4CE3-83D3-1753DE43406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8820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65150" y="719138"/>
            <a:ext cx="5753100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411112-34D3-4CE3-83D3-1753DE43406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289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65150" y="719138"/>
            <a:ext cx="5753100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411112-34D3-4CE3-83D3-1753DE43406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1150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65150" y="719138"/>
            <a:ext cx="5753100" cy="3595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64644" indent="-294094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76376" indent="-235275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46926" indent="-235275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117476" indent="-235275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88026" indent="-235275" defTabSz="83980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3058577" indent="-235275" defTabSz="83980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529127" indent="-235275" defTabSz="83980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999677" indent="-235275" defTabSz="83980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839801" eaLnBrk="1" hangingPunct="1"/>
            <a:fld id="{12EF63BA-B614-4BBE-98E3-5F9B410F53F4}" type="slidenum">
              <a:rPr lang="en-US" sz="1200" smtClean="0"/>
              <a:pPr defTabSz="839801" eaLnBrk="1" hangingPunct="1"/>
              <a:t>18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65150" y="719138"/>
            <a:ext cx="5753100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411112-34D3-4CE3-83D3-1753DE43406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6049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65150" y="719138"/>
            <a:ext cx="5753100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5275" indent="-235275">
              <a:buAutoNum type="arabicPeriod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411112-34D3-4CE3-83D3-1753DE43406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3977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65150" y="719138"/>
            <a:ext cx="5753100" cy="3595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64543" indent="-294055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76220" indent="-235244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46709" indent="-235244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117196" indent="-235244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87684" indent="-235244" defTabSz="83969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3058173" indent="-235244" defTabSz="83969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528661" indent="-235244" defTabSz="83969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999148" indent="-235244" defTabSz="83969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839690" eaLnBrk="1" hangingPunct="1"/>
            <a:fld id="{76544AA6-21AF-4E53-9C6B-E2BB8492F7D5}" type="slidenum">
              <a:rPr lang="en-US" sz="1200" smtClean="0"/>
              <a:pPr defTabSz="839690" eaLnBrk="1" hangingPunct="1"/>
              <a:t>22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6263" y="723900"/>
            <a:ext cx="5734050" cy="3584575"/>
          </a:xfrm>
          <a:ln cap="flat"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0670" y="4546478"/>
            <a:ext cx="5052744" cy="4316616"/>
          </a:xfrm>
          <a:noFill/>
          <a:ln w="9525"/>
        </p:spPr>
        <p:txBody>
          <a:bodyPr lIns="96459" tIns="45858" rIns="96459" bIns="45858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65150" y="719138"/>
            <a:ext cx="5753100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411112-34D3-4CE3-83D3-1753DE43406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9808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65150" y="719138"/>
            <a:ext cx="5753100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411112-34D3-4CE3-83D3-1753DE43406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9808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65150" y="719138"/>
            <a:ext cx="5753100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411112-34D3-4CE3-83D3-1753DE43406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258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65150" y="719138"/>
            <a:ext cx="5753100" cy="3595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64543" indent="-294055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76220" indent="-235244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46709" indent="-235244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117196" indent="-235244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87684" indent="-235244" defTabSz="83969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3058173" indent="-235244" defTabSz="83969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528661" indent="-235244" defTabSz="83969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999148" indent="-235244" defTabSz="83969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839690" eaLnBrk="1" hangingPunct="1"/>
            <a:fld id="{76544AA6-21AF-4E53-9C6B-E2BB8492F7D5}" type="slidenum">
              <a:rPr lang="en-US" sz="1200" smtClean="0"/>
              <a:pPr defTabSz="839690" eaLnBrk="1" hangingPunct="1"/>
              <a:t>26</a:t>
            </a:fld>
            <a:endParaRPr lang="en-US" sz="1200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65150" y="719138"/>
            <a:ext cx="5753100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243413">
              <a:defRPr/>
            </a:pPr>
            <a:r>
              <a:rPr lang="en-US" dirty="0" smtClean="0"/>
              <a:t>JH:</a:t>
            </a:r>
            <a:r>
              <a:rPr lang="en-US" baseline="0" dirty="0" smtClean="0"/>
              <a:t>  Keep single predicate</a:t>
            </a:r>
          </a:p>
          <a:p>
            <a:pPr defTabSz="243413">
              <a:defRPr/>
            </a:pPr>
            <a:r>
              <a:rPr lang="en-US" baseline="0" dirty="0" smtClean="0"/>
              <a:t>Bring plan also one by one : done</a:t>
            </a:r>
            <a:endParaRPr lang="en-US" dirty="0" smtClean="0"/>
          </a:p>
          <a:p>
            <a:pPr defTabSz="243413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411112-34D3-4CE3-83D3-1753DE43406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470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65150" y="719138"/>
            <a:ext cx="5753100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411112-34D3-4CE3-83D3-1753DE43406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65150" y="719138"/>
            <a:ext cx="5753100" cy="3595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64543" indent="-294055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76220" indent="-235244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46709" indent="-235244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117196" indent="-235244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87684" indent="-235244" defTabSz="83969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3058173" indent="-235244" defTabSz="83969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528661" indent="-235244" defTabSz="83969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999148" indent="-235244" defTabSz="83969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839690" eaLnBrk="1" hangingPunct="1"/>
            <a:fld id="{76544AA6-21AF-4E53-9C6B-E2BB8492F7D5}" type="slidenum">
              <a:rPr lang="en-US" sz="1200" smtClean="0"/>
              <a:pPr defTabSz="839690" eaLnBrk="1" hangingPunct="1"/>
              <a:t>30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65150" y="719138"/>
            <a:ext cx="5753100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411112-34D3-4CE3-83D3-1753DE434061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9239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65150" y="719138"/>
            <a:ext cx="5753100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411112-34D3-4CE3-83D3-1753DE434061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5009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65150" y="719138"/>
            <a:ext cx="5753100" cy="3595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64644" indent="-294094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76376" indent="-235275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46926" indent="-235275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117476" indent="-235275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88026" indent="-235275" defTabSz="83980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3058577" indent="-235275" defTabSz="83980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529127" indent="-235275" defTabSz="83980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999677" indent="-235275" defTabSz="83980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839801" eaLnBrk="1" hangingPunct="1"/>
            <a:fld id="{0A2CF90B-560B-43D1-8BE6-7E6F8322282F}" type="slidenum">
              <a:rPr lang="en-US" sz="1200" smtClean="0"/>
              <a:pPr defTabSz="839801" eaLnBrk="1" hangingPunct="1"/>
              <a:t>33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07546101-D1BF-43B8-9608-7D1F6702D1A0}" type="datetime3">
              <a:rPr lang="en-US" smtClean="0">
                <a:latin typeface="Arial" pitchFamily="34" charset="0"/>
              </a:rPr>
              <a:pPr>
                <a:defRPr/>
              </a:pPr>
              <a:t>29 June 2017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1469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44ED0A-20EF-4A1D-AE8D-3593499EE6B9}" type="slidenum">
              <a:rPr lang="en-US" smtClean="0">
                <a:latin typeface="Arial" pitchFamily="34" charset="0"/>
              </a:rPr>
              <a:pPr>
                <a:defRPr/>
              </a:pPr>
              <a:t>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065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65150" y="719138"/>
            <a:ext cx="5753100" cy="3595687"/>
          </a:xfrm>
          <a:ln/>
        </p:spPr>
      </p:sp>
      <p:sp>
        <p:nvSpPr>
          <p:cNvPr id="1065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65150" y="719138"/>
            <a:ext cx="5753100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411112-34D3-4CE3-83D3-1753DE434061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5009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65150" y="719138"/>
            <a:ext cx="5753100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411112-34D3-4CE3-83D3-1753DE434061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65150" y="719138"/>
            <a:ext cx="5753100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JH</a:t>
            </a:r>
            <a:r>
              <a:rPr lang="en-US" dirty="0" smtClean="0"/>
              <a:t>:  Formatting is poor : done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411112-34D3-4CE3-83D3-1753DE434061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65150" y="719138"/>
            <a:ext cx="5753100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Showing Enhanced</a:t>
            </a:r>
            <a:r>
              <a:rPr lang="en-US" baseline="0" dirty="0" smtClean="0"/>
              <a:t> bouquet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411112-34D3-4CE3-83D3-1753DE434061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34433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65150" y="719138"/>
            <a:ext cx="5753100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243413">
              <a:defRPr/>
            </a:pPr>
            <a:r>
              <a:rPr lang="en-US" dirty="0" smtClean="0"/>
              <a:t>Say that for us – </a:t>
            </a:r>
            <a:r>
              <a:rPr lang="en-US" dirty="0" err="1" smtClean="0"/>
              <a:t>q_e</a:t>
            </a:r>
            <a:r>
              <a:rPr lang="en-US" dirty="0" smtClean="0"/>
              <a:t> is always</a:t>
            </a:r>
            <a:r>
              <a:rPr lang="en-US" baseline="0" dirty="0" smtClean="0"/>
              <a:t> 0 and hence we have repeatability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411112-34D3-4CE3-83D3-1753DE434061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48618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65150" y="719138"/>
            <a:ext cx="5753100" cy="3595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64543" indent="-294055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76220" indent="-235244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46709" indent="-235244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117196" indent="-235244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87684" indent="-235244" defTabSz="83969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3058173" indent="-235244" defTabSz="83969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528661" indent="-235244" defTabSz="83969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999148" indent="-235244" defTabSz="83969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839690" eaLnBrk="1" hangingPunct="1"/>
            <a:fld id="{6209E888-8F97-4137-8099-89F39822785B}" type="slidenum">
              <a:rPr lang="en-US" sz="1200" smtClean="0"/>
              <a:pPr defTabSz="839690" eaLnBrk="1" hangingPunct="1"/>
              <a:t>40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65150" y="719138"/>
            <a:ext cx="5753100" cy="3595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64543" indent="-294055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76220" indent="-235244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46709" indent="-235244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117196" indent="-235244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87684" indent="-235244" defTabSz="83969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3058173" indent="-235244" defTabSz="83969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528661" indent="-235244" defTabSz="83969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999148" indent="-235244" defTabSz="83969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839690" eaLnBrk="1" hangingPunct="1"/>
            <a:fld id="{12EF63BA-B614-4BBE-98E3-5F9B410F53F4}" type="slidenum">
              <a:rPr lang="en-US" sz="1200" smtClean="0"/>
              <a:pPr defTabSz="839690" eaLnBrk="1" hangingPunct="1"/>
              <a:t>41</a:t>
            </a:fld>
            <a:endParaRPr lang="en-US" sz="1200" dirty="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65150" y="719138"/>
            <a:ext cx="5753100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JH</a:t>
            </a:r>
            <a:r>
              <a:rPr lang="en-US" dirty="0" smtClean="0"/>
              <a:t>:  Formatting is poor : done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411112-34D3-4CE3-83D3-1753DE434061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65150" y="719138"/>
            <a:ext cx="5753100" cy="3595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64543" indent="-294055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76220" indent="-235244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46709" indent="-235244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117196" indent="-235244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87684" indent="-235244" defTabSz="83969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3058173" indent="-235244" defTabSz="83969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528661" indent="-235244" defTabSz="83969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999148" indent="-235244" defTabSz="83969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839690" eaLnBrk="1" hangingPunct="1"/>
            <a:fld id="{6209E888-8F97-4137-8099-89F39822785B}" type="slidenum">
              <a:rPr lang="en-US" sz="1200" smtClean="0"/>
              <a:pPr defTabSz="839690" eaLnBrk="1" hangingPunct="1"/>
              <a:t>43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65150" y="719138"/>
            <a:ext cx="5753100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Fix PCM violation in these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pics</a:t>
            </a:r>
            <a:r>
              <a:rPr lang="en-US" baseline="0" dirty="0" smtClean="0"/>
              <a:t> using paint  : done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411112-34D3-4CE3-83D3-1753DE434061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544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6263" y="723900"/>
            <a:ext cx="5734050" cy="3584575"/>
          </a:xfrm>
          <a:ln cap="flat"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0670" y="4546478"/>
            <a:ext cx="5052744" cy="4316616"/>
          </a:xfrm>
          <a:noFill/>
          <a:ln w="9525"/>
        </p:spPr>
        <p:txBody>
          <a:bodyPr lIns="96459" tIns="45858" rIns="96459" bIns="45858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Cmax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Cmin</a:t>
            </a:r>
            <a:endParaRPr lang="en-US" baseline="0" dirty="0" smtClean="0"/>
          </a:p>
          <a:p>
            <a:r>
              <a:rPr lang="en-US" baseline="0" dirty="0" smtClean="0"/>
              <a:t>Make the bottom thing a callout : done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411112-34D3-4CE3-83D3-1753DE434061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91813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Highlight the region being covered : done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411112-34D3-4CE3-83D3-1753DE434061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02434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JH: Need to make colors consistent across slides!   Keep font to be Arial</a:t>
            </a:r>
            <a:r>
              <a:rPr lang="en-US" baseline="0" dirty="0" smtClean="0"/>
              <a:t> throughout. : see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JH</a:t>
            </a:r>
            <a:r>
              <a:rPr lang="en-US" baseline="0" dirty="0" smtClean="0"/>
              <a:t>: Give </a:t>
            </a:r>
            <a:r>
              <a:rPr lang="en-US" baseline="0" dirty="0" err="1" smtClean="0"/>
              <a:t>nD</a:t>
            </a:r>
            <a:r>
              <a:rPr lang="en-US" baseline="0" dirty="0" smtClean="0"/>
              <a:t> analysis at bottom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411112-34D3-4CE3-83D3-1753DE434061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Costgreedy</a:t>
            </a:r>
            <a:r>
              <a:rPr lang="en-US" baseline="0" dirty="0" smtClean="0"/>
              <a:t> with FPC was used 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411112-34D3-4CE3-83D3-1753DE434061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2886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65150" y="719138"/>
            <a:ext cx="5753100" cy="3595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64543" indent="-294055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76220" indent="-235244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46709" indent="-235244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117196" indent="-235244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87684" indent="-235244" defTabSz="83969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3058173" indent="-235244" defTabSz="83969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528661" indent="-235244" defTabSz="83969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999148" indent="-235244" defTabSz="83969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839690" eaLnBrk="1" hangingPunct="1"/>
            <a:fld id="{6209E888-8F97-4137-8099-89F39822785B}" type="slidenum">
              <a:rPr lang="en-US" sz="1200" smtClean="0"/>
              <a:pPr defTabSz="839690" eaLnBrk="1" hangingPunct="1"/>
              <a:t>49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65150" y="719138"/>
            <a:ext cx="5753100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243413">
              <a:defRPr/>
            </a:pPr>
            <a:r>
              <a:rPr lang="en-US" dirty="0" smtClean="0"/>
              <a:t>Say that for us – </a:t>
            </a:r>
            <a:r>
              <a:rPr lang="en-US" dirty="0" err="1" smtClean="0"/>
              <a:t>q_e</a:t>
            </a:r>
            <a:r>
              <a:rPr lang="en-US" dirty="0" smtClean="0"/>
              <a:t> is always</a:t>
            </a:r>
            <a:r>
              <a:rPr lang="en-US" baseline="0" dirty="0" smtClean="0"/>
              <a:t> 0 and hence we have repeatability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411112-34D3-4CE3-83D3-1753DE434061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48618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65150" y="719138"/>
            <a:ext cx="5753100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411112-34D3-4CE3-83D3-1753DE434061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64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411112-34D3-4CE3-83D3-1753DE43406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65150" y="719138"/>
            <a:ext cx="5753100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411112-34D3-4CE3-83D3-1753DE43406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565150" y="719138"/>
            <a:ext cx="5753100" cy="3595687"/>
          </a:xfrm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43012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r>
              <a:rPr lang="en-US"/>
              <a:t>09 July 2011</a:t>
            </a:r>
          </a:p>
        </p:txBody>
      </p:sp>
      <p:sp>
        <p:nvSpPr>
          <p:cNvPr id="43013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fld id="{BC0703B2-B0FF-433F-94AA-42C5FE40DB36}" type="slidenum">
              <a:rPr lang="en-US"/>
              <a:pPr>
                <a:buClr>
                  <a:srgbClr val="0000FF"/>
                </a:buClr>
                <a:defRPr/>
              </a:pPr>
              <a:t>9</a:t>
            </a:fld>
            <a:endParaRPr lang="en-US"/>
          </a:p>
        </p:txBody>
      </p:sp>
      <p:sp>
        <p:nvSpPr>
          <p:cNvPr id="43014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r>
              <a:rPr lang="en-US"/>
              <a:t>Picasso (IASc meeting)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r>
              <a:rPr lang="en-US"/>
              <a:t>09 July 2011</a:t>
            </a:r>
          </a:p>
        </p:txBody>
      </p:sp>
      <p:sp>
        <p:nvSpPr>
          <p:cNvPr id="4403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fld id="{306B9F52-96E1-4871-9A42-B0B10D5D0164}" type="slidenum">
              <a:rPr lang="en-US"/>
              <a:pPr>
                <a:buClr>
                  <a:srgbClr val="0000FF"/>
                </a:buClr>
                <a:defRPr/>
              </a:pPr>
              <a:t>10</a:t>
            </a:fld>
            <a:endParaRPr lang="en-US"/>
          </a:p>
        </p:txBody>
      </p:sp>
      <p:sp>
        <p:nvSpPr>
          <p:cNvPr id="1085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65150" y="719138"/>
            <a:ext cx="5753100" cy="3595687"/>
          </a:xfrm>
          <a:ln/>
        </p:spPr>
      </p:sp>
      <p:sp>
        <p:nvSpPr>
          <p:cNvPr id="1085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  <p:sp>
        <p:nvSpPr>
          <p:cNvPr id="44038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r>
              <a:rPr lang="en-US"/>
              <a:t>Picasso (IASc meeting)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r>
              <a:rPr lang="en-US"/>
              <a:t>09 July 2011</a:t>
            </a:r>
          </a:p>
        </p:txBody>
      </p:sp>
      <p:sp>
        <p:nvSpPr>
          <p:cNvPr id="4505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fld id="{C708E42B-CBA7-45B4-955E-7DBEED56E2F0}" type="slidenum">
              <a:rPr lang="en-US"/>
              <a:pPr>
                <a:buClr>
                  <a:srgbClr val="0000FF"/>
                </a:buClr>
                <a:defRPr/>
              </a:pPr>
              <a:t>11</a:t>
            </a:fld>
            <a:endParaRPr lang="en-US"/>
          </a:p>
        </p:txBody>
      </p:sp>
      <p:sp>
        <p:nvSpPr>
          <p:cNvPr id="1095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65150" y="719138"/>
            <a:ext cx="5753100" cy="3595687"/>
          </a:xfrm>
          <a:ln/>
        </p:spPr>
      </p:sp>
      <p:sp>
        <p:nvSpPr>
          <p:cNvPr id="1095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en-US" smtClean="0">
                <a:latin typeface="Arial" pitchFamily="34" charset="0"/>
              </a:rPr>
              <a:t>This is OptA real plan with cost values.</a:t>
            </a:r>
          </a:p>
        </p:txBody>
      </p:sp>
      <p:sp>
        <p:nvSpPr>
          <p:cNvPr id="45062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r>
              <a:rPr lang="en-US"/>
              <a:t>Picasso (IASc meeting)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62114"/>
            <a:ext cx="6248400" cy="1225021"/>
          </a:xfrm>
        </p:spPr>
        <p:txBody>
          <a:bodyPr/>
          <a:lstStyle>
            <a:lvl1pPr algn="l"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09900"/>
            <a:ext cx="6400800" cy="1460500"/>
          </a:xfrm>
        </p:spPr>
        <p:txBody>
          <a:bodyPr/>
          <a:lstStyle>
            <a:lvl1pPr marL="0" indent="0" algn="l">
              <a:buNone/>
              <a:defRPr>
                <a:solidFill>
                  <a:srgbClr val="002060"/>
                </a:solidFill>
              </a:defRPr>
            </a:lvl1pPr>
            <a:lvl2pPr marL="408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3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8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362600"/>
            <a:ext cx="2133600" cy="303212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r>
              <a:rPr lang="en-US" smtClean="0"/>
              <a:t>June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362600"/>
            <a:ext cx="2895600" cy="303212"/>
          </a:xfrm>
        </p:spPr>
        <p:txBody>
          <a:bodyPr/>
          <a:lstStyle>
            <a:lvl1pPr>
              <a:defRPr b="1" i="1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r>
              <a:rPr lang="en-US" smtClean="0"/>
              <a:t>IASc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362600"/>
            <a:ext cx="2133600" cy="303212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fld id="{0695B88C-1411-437D-8BF4-BAC5A9D3F58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5600" y="5400000"/>
            <a:ext cx="8991600" cy="0"/>
          </a:xfrm>
          <a:prstGeom prst="line">
            <a:avLst/>
          </a:prstGeom>
          <a:ln w="34925" cmpd="tri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5258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June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IASc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DC643-FAFD-428C-AE15-9DC5FE61A0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70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866476" y="732897"/>
            <a:ext cx="7405688" cy="1560380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6266" y="732897"/>
            <a:ext cx="22067837" cy="156038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June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IASc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36F6A-4BD0-4D4E-95FE-4143D5E42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043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0" y="772583"/>
            <a:ext cx="8991600" cy="37465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914400"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914400"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4416" y="0"/>
                </a:cxn>
                <a:cxn ang="0">
                  <a:pos x="4917" y="500"/>
                </a:cxn>
                <a:cxn ang="0">
                  <a:pos x="4417" y="1000"/>
                </a:cxn>
                <a:cxn ang="0">
                  <a:pos x="0" y="1000"/>
                </a:cxn>
              </a:cxnLst>
              <a:rect l="T0" t="T1" r="T2" b="T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rgbClr val="0000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defTabSz="914400">
                <a:spcBef>
                  <a:spcPct val="20000"/>
                </a:spcBef>
                <a:buClr>
                  <a:srgbClr val="996666"/>
                </a:buClr>
                <a:buSzPct val="80000"/>
                <a:buFont typeface="Wingdings" pitchFamily="2" charset="2"/>
                <a:buChar char="l"/>
                <a:defRPr/>
              </a:pPr>
              <a:endParaRPr lang="en-IN" baseline="-25000">
                <a:solidFill>
                  <a:srgbClr val="009900"/>
                </a:solidFill>
                <a:latin typeface="Arial" charset="0"/>
                <a:cs typeface="Arial" pitchFamily="34" charset="0"/>
              </a:endParaRPr>
            </a:p>
          </p:txBody>
        </p:sp>
      </p:grpSp>
      <p:pic>
        <p:nvPicPr>
          <p:cNvPr id="9" name="Picture 14" descr="iisc_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81590" y="317503"/>
            <a:ext cx="3436937" cy="2292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5" descr="iisc_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33990" y="444503"/>
            <a:ext cx="3436937" cy="2292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 descr="iisc-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0"/>
            <a:ext cx="114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189303"/>
            <a:ext cx="8077200" cy="1341438"/>
          </a:xfrm>
        </p:spPr>
        <p:txBody>
          <a:bodyPr/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48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2868083"/>
            <a:ext cx="6629400" cy="13970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5207002"/>
            <a:ext cx="2133600" cy="39290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June 2017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210969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IASc Meeting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5207002"/>
            <a:ext cx="2133600" cy="39290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329DD-388D-4E2C-ADE4-0AA7D3CD26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June 2017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IASc Meeting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54321-0E10-4B21-94B9-5B8AE40885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June 2017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IASc Meeting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8A72F-BF96-43D0-A19E-CC09AF393F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33500"/>
            <a:ext cx="3886200" cy="368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3886200" cy="368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June 2017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IASc Meeting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88FAB-71E6-47AF-8D49-45DD5EEF87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June 2017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IASc Meeting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A09C7-051F-41CC-BEE1-5DD634F432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June 2017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IASc Meeting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AEC20-26DB-48C8-B3BE-74CE502CD0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June 2017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IASc Meeting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09BAC-9BC8-41DE-8D26-BCBAC491D4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June 2017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IASc Meeting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9899F-4165-4FAB-AB9A-958DAC5D05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76200" y="647700"/>
            <a:ext cx="8991600" cy="0"/>
          </a:xfrm>
          <a:prstGeom prst="line">
            <a:avLst/>
          </a:prstGeom>
          <a:ln w="34925" cmpd="tri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88" y="114300"/>
            <a:ext cx="8229424" cy="457200"/>
          </a:xfrm>
        </p:spPr>
        <p:txBody>
          <a:bodyPr/>
          <a:lstStyle>
            <a:lvl1pPr algn="l">
              <a:defRPr sz="320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88" y="723905"/>
            <a:ext cx="8229424" cy="4495799"/>
          </a:xfrm>
        </p:spPr>
        <p:txBody>
          <a:bodyPr/>
          <a:lstStyle>
            <a:lvl1pPr>
              <a:defRPr sz="2200">
                <a:solidFill>
                  <a:srgbClr val="3333FF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600">
                <a:solidFill>
                  <a:srgbClr val="00B050"/>
                </a:solidFill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372100"/>
            <a:ext cx="2133600" cy="228600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r>
              <a:rPr lang="en-US" smtClean="0"/>
              <a:t>June 2017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700" y="5372100"/>
            <a:ext cx="3276600" cy="228600"/>
          </a:xfrm>
        </p:spPr>
        <p:txBody>
          <a:bodyPr/>
          <a:lstStyle>
            <a:lvl1pPr>
              <a:defRPr b="1" i="1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r>
              <a:rPr lang="en-US" smtClean="0"/>
              <a:t>IASc Meeting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372100"/>
            <a:ext cx="2133600" cy="228600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fld id="{41E7FBC4-E9C5-46EF-B980-654DA18B9F1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5600" y="5400000"/>
            <a:ext cx="8991600" cy="0"/>
          </a:xfrm>
          <a:prstGeom prst="line">
            <a:avLst/>
          </a:prstGeom>
          <a:ln w="34925" cmpd="tri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000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June 2017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IASc Meeting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480F4-D111-46AD-9516-3542AF6728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June 2017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IASc Meeting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57842-EB81-4859-8385-DE91CA31E0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0022" y="63500"/>
            <a:ext cx="2084387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5263" y="63500"/>
            <a:ext cx="610235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June 2017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IASc Meeting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B60A4-17CB-4F79-B60E-57B91CBFE8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90" y="63500"/>
            <a:ext cx="8015287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333500"/>
            <a:ext cx="3886200" cy="368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3886200" cy="368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June 2017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IASc Meeting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A615D-FBAB-47A9-B726-210992BCDE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95290" y="63500"/>
            <a:ext cx="8339137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June 2017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IASc Meeting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0F113-62C7-4350-8C22-93A00CE1DA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0" y="772583"/>
            <a:ext cx="8991600" cy="37465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914400"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914400"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4416" y="0"/>
                </a:cxn>
                <a:cxn ang="0">
                  <a:pos x="4917" y="500"/>
                </a:cxn>
                <a:cxn ang="0">
                  <a:pos x="4417" y="1000"/>
                </a:cxn>
                <a:cxn ang="0">
                  <a:pos x="0" y="1000"/>
                </a:cxn>
              </a:cxnLst>
              <a:rect l="T0" t="T1" r="T2" b="T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rgbClr val="0000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defTabSz="914400">
                <a:spcBef>
                  <a:spcPct val="20000"/>
                </a:spcBef>
                <a:buClr>
                  <a:srgbClr val="996666"/>
                </a:buClr>
                <a:buSzPct val="80000"/>
                <a:buFont typeface="Wingdings" pitchFamily="2" charset="2"/>
                <a:buChar char="l"/>
                <a:defRPr/>
              </a:pPr>
              <a:endParaRPr lang="en-IN" baseline="-25000">
                <a:solidFill>
                  <a:srgbClr val="009900"/>
                </a:solidFill>
                <a:latin typeface="Arial" charset="0"/>
                <a:cs typeface="Arial" pitchFamily="34" charset="0"/>
              </a:endParaRPr>
            </a:p>
          </p:txBody>
        </p:sp>
      </p:grpSp>
      <p:pic>
        <p:nvPicPr>
          <p:cNvPr id="9" name="Picture 14" descr="iisc_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81588" y="317503"/>
            <a:ext cx="3436937" cy="2292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5" descr="iisc_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33988" y="444503"/>
            <a:ext cx="3436937" cy="2292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 descr="iisc-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0"/>
            <a:ext cx="114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189303"/>
            <a:ext cx="8077200" cy="1341438"/>
          </a:xfrm>
        </p:spPr>
        <p:txBody>
          <a:bodyPr/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48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2868083"/>
            <a:ext cx="6629400" cy="13970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5207002"/>
            <a:ext cx="2133600" cy="39290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June 2017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210969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IASc Meeting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5207002"/>
            <a:ext cx="2133600" cy="39290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329DD-388D-4E2C-ADE4-0AA7D3CD26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June 2017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IASc Meeting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54321-0E10-4B21-94B9-5B8AE40885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June 2017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IASc Meeting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8A72F-BF96-43D0-A19E-CC09AF393F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33500"/>
            <a:ext cx="3886200" cy="368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3886200" cy="368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June 2017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IASc Meeting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88FAB-71E6-47AF-8D49-45DD5EEF87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June 2017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IASc Meeting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A09C7-051F-41CC-BEE1-5DD634F432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3672418"/>
            <a:ext cx="7772400" cy="1135062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422261"/>
            <a:ext cx="7772400" cy="1250156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3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53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3271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408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4907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572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6543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June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IASc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62721-6612-4F69-9DEB-64019014EC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36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June 2017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IASc Meeting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AEC20-26DB-48C8-B3BE-74CE502CD0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June 2017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IASc Meeting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09BAC-9BC8-41DE-8D26-BCBAC491D4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June 2017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IASc Meeting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9899F-4165-4FAB-AB9A-958DAC5D05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June 2017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IASc Meeting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480F4-D111-46AD-9516-3542AF6728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June 2017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IASc Meeting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57842-EB81-4859-8385-DE91CA31E0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0022" y="63500"/>
            <a:ext cx="2084387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5263" y="63500"/>
            <a:ext cx="610235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June 2017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IASc Meeting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B60A4-17CB-4F79-B60E-57B91CBFE8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88" y="63500"/>
            <a:ext cx="8015287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333500"/>
            <a:ext cx="3886200" cy="368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3886200" cy="368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June 2017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IASc Meeting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A615D-FBAB-47A9-B726-210992BCDE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95288" y="63500"/>
            <a:ext cx="8339137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June 2017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IASc Meeting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0F113-62C7-4350-8C22-93A00CE1DA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6238" y="4267744"/>
            <a:ext cx="14736762" cy="12068969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535410" y="4267744"/>
            <a:ext cx="14736763" cy="12068969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June 2017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IASc Meeting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5083F-5F0A-4F8E-8543-2C40D23B16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889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26" y="1279262"/>
            <a:ext cx="4040189" cy="533134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80" indent="0">
              <a:buNone/>
              <a:defRPr sz="1800" b="1"/>
            </a:lvl2pPr>
            <a:lvl3pPr marL="816359" indent="0">
              <a:buNone/>
              <a:defRPr sz="1600" b="1"/>
            </a:lvl3pPr>
            <a:lvl4pPr marL="1224539" indent="0">
              <a:buNone/>
              <a:defRPr sz="1400" b="1"/>
            </a:lvl4pPr>
            <a:lvl5pPr marL="1632719" indent="0">
              <a:buNone/>
              <a:defRPr sz="1400" b="1"/>
            </a:lvl5pPr>
            <a:lvl6pPr marL="2040898" indent="0">
              <a:buNone/>
              <a:defRPr sz="1400" b="1"/>
            </a:lvl6pPr>
            <a:lvl7pPr marL="2449078" indent="0">
              <a:buNone/>
              <a:defRPr sz="1400" b="1"/>
            </a:lvl7pPr>
            <a:lvl8pPr marL="2857257" indent="0">
              <a:buNone/>
              <a:defRPr sz="1400" b="1"/>
            </a:lvl8pPr>
            <a:lvl9pPr marL="3265437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26" y="1812396"/>
            <a:ext cx="4040189" cy="329274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4" cy="533134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80" indent="0">
              <a:buNone/>
              <a:defRPr sz="1800" b="1"/>
            </a:lvl2pPr>
            <a:lvl3pPr marL="816359" indent="0">
              <a:buNone/>
              <a:defRPr sz="1600" b="1"/>
            </a:lvl3pPr>
            <a:lvl4pPr marL="1224539" indent="0">
              <a:buNone/>
              <a:defRPr sz="1400" b="1"/>
            </a:lvl4pPr>
            <a:lvl5pPr marL="1632719" indent="0">
              <a:buNone/>
              <a:defRPr sz="1400" b="1"/>
            </a:lvl5pPr>
            <a:lvl6pPr marL="2040898" indent="0">
              <a:buNone/>
              <a:defRPr sz="1400" b="1"/>
            </a:lvl6pPr>
            <a:lvl7pPr marL="2449078" indent="0">
              <a:buNone/>
              <a:defRPr sz="1400" b="1"/>
            </a:lvl7pPr>
            <a:lvl8pPr marL="2857257" indent="0">
              <a:buNone/>
              <a:defRPr sz="1400" b="1"/>
            </a:lvl8pPr>
            <a:lvl9pPr marL="3265437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4" cy="329274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June 2017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IASc Meeting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51B49-7345-45E2-8104-B11C5C311F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591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June 2017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IASc Meeting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22A6B-18A0-4965-AD9A-5D4E1EBF2E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07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June 2017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IASc Meeting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D3E0D-11F9-4D28-8D3A-B50C330BEB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081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1"/>
            <a:ext cx="3008314" cy="968376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6"/>
            <a:ext cx="5111750" cy="487759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20"/>
            <a:ext cx="3008314" cy="3909219"/>
          </a:xfrm>
        </p:spPr>
        <p:txBody>
          <a:bodyPr/>
          <a:lstStyle>
            <a:lvl1pPr marL="0" indent="0">
              <a:buNone/>
              <a:defRPr sz="1200"/>
            </a:lvl1pPr>
            <a:lvl2pPr marL="408180" indent="0">
              <a:buNone/>
              <a:defRPr sz="1100"/>
            </a:lvl2pPr>
            <a:lvl3pPr marL="816359" indent="0">
              <a:buNone/>
              <a:defRPr sz="900"/>
            </a:lvl3pPr>
            <a:lvl4pPr marL="1224539" indent="0">
              <a:buNone/>
              <a:defRPr sz="800"/>
            </a:lvl4pPr>
            <a:lvl5pPr marL="1632719" indent="0">
              <a:buNone/>
              <a:defRPr sz="800"/>
            </a:lvl5pPr>
            <a:lvl6pPr marL="2040898" indent="0">
              <a:buNone/>
              <a:defRPr sz="800"/>
            </a:lvl6pPr>
            <a:lvl7pPr marL="2449078" indent="0">
              <a:buNone/>
              <a:defRPr sz="800"/>
            </a:lvl7pPr>
            <a:lvl8pPr marL="2857257" indent="0">
              <a:buNone/>
              <a:defRPr sz="800"/>
            </a:lvl8pPr>
            <a:lvl9pPr marL="3265437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June 2017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IASc Meeting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75FEB-F77D-4655-BDEC-CB757C06D1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176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2900"/>
            </a:lvl1pPr>
            <a:lvl2pPr marL="408180" indent="0">
              <a:buNone/>
              <a:defRPr sz="2500"/>
            </a:lvl2pPr>
            <a:lvl3pPr marL="816359" indent="0">
              <a:buNone/>
              <a:defRPr sz="2100"/>
            </a:lvl3pPr>
            <a:lvl4pPr marL="1224539" indent="0">
              <a:buNone/>
              <a:defRPr sz="1800"/>
            </a:lvl4pPr>
            <a:lvl5pPr marL="1632719" indent="0">
              <a:buNone/>
              <a:defRPr sz="1800"/>
            </a:lvl5pPr>
            <a:lvl6pPr marL="2040898" indent="0">
              <a:buNone/>
              <a:defRPr sz="1800"/>
            </a:lvl6pPr>
            <a:lvl7pPr marL="2449078" indent="0">
              <a:buNone/>
              <a:defRPr sz="1800"/>
            </a:lvl7pPr>
            <a:lvl8pPr marL="2857257" indent="0">
              <a:buNone/>
              <a:defRPr sz="1800"/>
            </a:lvl8pPr>
            <a:lvl9pPr marL="3265437" indent="0">
              <a:buNone/>
              <a:defRPr sz="18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200"/>
            </a:lvl1pPr>
            <a:lvl2pPr marL="408180" indent="0">
              <a:buNone/>
              <a:defRPr sz="1100"/>
            </a:lvl2pPr>
            <a:lvl3pPr marL="816359" indent="0">
              <a:buNone/>
              <a:defRPr sz="900"/>
            </a:lvl3pPr>
            <a:lvl4pPr marL="1224539" indent="0">
              <a:buNone/>
              <a:defRPr sz="800"/>
            </a:lvl4pPr>
            <a:lvl5pPr marL="1632719" indent="0">
              <a:buNone/>
              <a:defRPr sz="800"/>
            </a:lvl5pPr>
            <a:lvl6pPr marL="2040898" indent="0">
              <a:buNone/>
              <a:defRPr sz="800"/>
            </a:lvl6pPr>
            <a:lvl7pPr marL="2449078" indent="0">
              <a:buNone/>
              <a:defRPr sz="800"/>
            </a:lvl7pPr>
            <a:lvl8pPr marL="2857257" indent="0">
              <a:buNone/>
              <a:defRPr sz="800"/>
            </a:lvl8pPr>
            <a:lvl9pPr marL="3265437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June 2017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IASc Meeting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8C09A-E27A-41BD-963A-DB6E012E99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120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6" tIns="40818" rIns="81636" bIns="408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6" tIns="40818" rIns="81636" bIns="408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 vert="horz" lIns="81636" tIns="40818" rIns="81636" bIns="40818" rtlCol="0" anchor="ctr"/>
          <a:lstStyle>
            <a:lvl1pPr algn="l" defTabSz="816359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June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 vert="horz" lIns="81636" tIns="40818" rIns="81636" bIns="40818" rtlCol="0" anchor="ctr"/>
          <a:lstStyle>
            <a:lvl1pPr algn="ctr" defTabSz="816359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IASc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 vert="horz" lIns="81636" tIns="40818" rIns="81636" bIns="40818" rtlCol="0" anchor="ctr"/>
          <a:lstStyle>
            <a:lvl1pPr algn="r" defTabSz="816359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322335-34CB-4396-B709-F1481C1590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3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815975" rtl="0" eaLnBrk="0" fontAlgn="base" hangingPunct="0">
        <a:spcBef>
          <a:spcPct val="0"/>
        </a:spcBef>
        <a:spcAft>
          <a:spcPct val="0"/>
        </a:spcAft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15975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2pPr>
      <a:lvl3pPr algn="ctr" defTabSz="815975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3pPr>
      <a:lvl4pPr algn="ctr" defTabSz="815975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4pPr>
      <a:lvl5pPr algn="ctr" defTabSz="815975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5pPr>
      <a:lvl6pPr marL="119055" algn="ctr" defTabSz="816022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6pPr>
      <a:lvl7pPr marL="238110" algn="ctr" defTabSz="816022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7pPr>
      <a:lvl8pPr marL="357165" algn="ctr" defTabSz="816022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8pPr>
      <a:lvl9pPr marL="476220" algn="ctr" defTabSz="816022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9pPr>
    </p:titleStyle>
    <p:bodyStyle>
      <a:lvl1pPr marL="304800" indent="-304800" algn="l" defTabSz="8159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61988" indent="-254000" algn="l" defTabSz="8159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19175" indent="-203200" algn="l" defTabSz="8159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27163" indent="-203200" algn="l" defTabSz="8159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35150" indent="-203200" algn="l" defTabSz="81597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44988" indent="-204090" algn="l" defTabSz="816359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168" indent="-204090" algn="l" defTabSz="816359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348" indent="-204090" algn="l" defTabSz="816359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527" indent="-204090" algn="l" defTabSz="816359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3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80" algn="l" defTabSz="8163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59" algn="l" defTabSz="8163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39" algn="l" defTabSz="8163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719" algn="l" defTabSz="8163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898" algn="l" defTabSz="8163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078" algn="l" defTabSz="8163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257" algn="l" defTabSz="8163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437" algn="l" defTabSz="8163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0" y="0"/>
            <a:ext cx="8686800" cy="5080000"/>
            <a:chOff x="0" y="96"/>
            <a:chExt cx="5472" cy="3840"/>
          </a:xfrm>
        </p:grpSpPr>
        <p:sp>
          <p:nvSpPr>
            <p:cNvPr id="19459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914400"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9460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6499" y="0"/>
                </a:cxn>
                <a:cxn ang="0">
                  <a:pos x="7000" y="500"/>
                </a:cxn>
                <a:cxn ang="0">
                  <a:pos x="6500" y="1000"/>
                </a:cxn>
                <a:cxn ang="0">
                  <a:pos x="0" y="1000"/>
                </a:cxn>
              </a:cxnLst>
              <a:rect l="T0" t="T1" r="T2" b="T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rgbClr val="0000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9461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defTabSz="914400">
                <a:spcBef>
                  <a:spcPct val="20000"/>
                </a:spcBef>
                <a:buClr>
                  <a:srgbClr val="996666"/>
                </a:buClr>
                <a:buSzPct val="80000"/>
                <a:buFont typeface="Wingdings" pitchFamily="2" charset="2"/>
                <a:buChar char="l"/>
                <a:defRPr/>
              </a:pPr>
              <a:endParaRPr lang="en-IN" baseline="-25000">
                <a:solidFill>
                  <a:srgbClr val="009900"/>
                </a:solidFill>
                <a:latin typeface="Arial" charset="0"/>
                <a:cs typeface="Arial" pitchFamily="34" charset="0"/>
              </a:endParaRPr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90" y="63500"/>
            <a:ext cx="80152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33500"/>
            <a:ext cx="7924800" cy="368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46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7000"/>
            <a:ext cx="2133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aseline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 defTabSz="914400">
              <a:defRPr/>
            </a:pPr>
            <a:r>
              <a:rPr lang="en-US" smtClean="0">
                <a:solidFill>
                  <a:srgbClr val="000000"/>
                </a:solidFill>
              </a:rPr>
              <a:t>June 2017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946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200" baseline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 defTabSz="914400">
              <a:defRPr/>
            </a:pPr>
            <a:r>
              <a:rPr lang="en-US" smtClean="0">
                <a:solidFill>
                  <a:srgbClr val="000000"/>
                </a:solidFill>
              </a:rPr>
              <a:t>IASc Meeting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46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2133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baseline="0">
                <a:solidFill>
                  <a:schemeClr val="tx1"/>
                </a:solidFill>
                <a:latin typeface="Arial Black" pitchFamily="34" charset="0"/>
                <a:cs typeface="+mn-cs"/>
              </a:defRPr>
            </a:lvl1pPr>
          </a:lstStyle>
          <a:p>
            <a:pPr defTabSz="914400">
              <a:defRPr/>
            </a:pPr>
            <a:fld id="{CEE00F3E-6CB7-4980-9DEC-4C55CD3B7AFF}" type="slidenum">
              <a:rPr lang="en-US">
                <a:solidFill>
                  <a:srgbClr val="000000"/>
                </a:solidFill>
              </a:rPr>
              <a:pPr defTabSz="914400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2" name="Picture 47" descr="iisc-logo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567738" y="0"/>
            <a:ext cx="576262" cy="383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FF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FF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FF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FF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FF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FFF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FFF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FFF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Times New Roman" pitchFamily="18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0" y="0"/>
            <a:ext cx="8686800" cy="5080000"/>
            <a:chOff x="0" y="96"/>
            <a:chExt cx="5472" cy="3840"/>
          </a:xfrm>
        </p:grpSpPr>
        <p:sp>
          <p:nvSpPr>
            <p:cNvPr id="19459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914400"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9460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6499" y="0"/>
                </a:cxn>
                <a:cxn ang="0">
                  <a:pos x="7000" y="500"/>
                </a:cxn>
                <a:cxn ang="0">
                  <a:pos x="6500" y="1000"/>
                </a:cxn>
                <a:cxn ang="0">
                  <a:pos x="0" y="1000"/>
                </a:cxn>
              </a:cxnLst>
              <a:rect l="T0" t="T1" r="T2" b="T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rgbClr val="0000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9461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defTabSz="914400">
                <a:spcBef>
                  <a:spcPct val="20000"/>
                </a:spcBef>
                <a:buClr>
                  <a:srgbClr val="996666"/>
                </a:buClr>
                <a:buSzPct val="80000"/>
                <a:buFont typeface="Wingdings" pitchFamily="2" charset="2"/>
                <a:buChar char="l"/>
                <a:defRPr/>
              </a:pPr>
              <a:endParaRPr lang="en-IN" baseline="-25000">
                <a:solidFill>
                  <a:srgbClr val="009900"/>
                </a:solidFill>
                <a:latin typeface="Arial" charset="0"/>
                <a:cs typeface="Arial" pitchFamily="34" charset="0"/>
              </a:endParaRPr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88" y="63500"/>
            <a:ext cx="80152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33500"/>
            <a:ext cx="7924800" cy="368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46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7000"/>
            <a:ext cx="2133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aseline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 defTabSz="914400">
              <a:defRPr/>
            </a:pPr>
            <a:r>
              <a:rPr lang="en-US" smtClean="0">
                <a:solidFill>
                  <a:srgbClr val="000000"/>
                </a:solidFill>
              </a:rPr>
              <a:t>June 2017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46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200" baseline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 defTabSz="914400">
              <a:defRPr/>
            </a:pPr>
            <a:r>
              <a:rPr lang="en-US" smtClean="0">
                <a:solidFill>
                  <a:srgbClr val="000000"/>
                </a:solidFill>
              </a:rPr>
              <a:t>IASc Meeting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46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2133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baseline="0">
                <a:solidFill>
                  <a:schemeClr val="tx1"/>
                </a:solidFill>
                <a:latin typeface="Arial Black" pitchFamily="34" charset="0"/>
                <a:cs typeface="+mn-cs"/>
              </a:defRPr>
            </a:lvl1pPr>
          </a:lstStyle>
          <a:p>
            <a:pPr defTabSz="914400">
              <a:defRPr/>
            </a:pPr>
            <a:fld id="{CEE00F3E-6CB7-4980-9DEC-4C55CD3B7AFF}" type="slidenum">
              <a:rPr lang="en-US">
                <a:solidFill>
                  <a:srgbClr val="000000"/>
                </a:solidFill>
              </a:rPr>
              <a:pPr defTabSz="914400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2" name="Picture 47" descr="iisc-logo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567738" y="0"/>
            <a:ext cx="576262" cy="383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FF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FF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FF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FF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FF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FFF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FFF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FFF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Times New Roman" pitchFamily="18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0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 pitchFamily="34" charset="0"/>
              </a:rPr>
              <a:t>June 2017</a:t>
            </a: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9939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 pitchFamily="34" charset="0"/>
              </a:rPr>
              <a:t>IASc Meeting</a:t>
            </a: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9940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616FAD-E726-4D6E-BC72-DF2355D9006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96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189303"/>
            <a:ext cx="8534400" cy="1341438"/>
          </a:xfrm>
        </p:spPr>
        <p:txBody>
          <a:bodyPr/>
          <a:lstStyle/>
          <a:p>
            <a:pPr eaLnBrk="1" hangingPunct="1"/>
            <a:r>
              <a:rPr lang="en-US" sz="4200" dirty="0" smtClean="0"/>
              <a:t>The Latent Power of Absurd Ideas</a:t>
            </a:r>
            <a:br>
              <a:rPr lang="en-US" sz="4200" dirty="0" smtClean="0"/>
            </a:br>
            <a:r>
              <a:rPr lang="en-US" sz="3600" dirty="0" smtClean="0">
                <a:solidFill>
                  <a:srgbClr val="FF5050"/>
                </a:solidFill>
              </a:rPr>
              <a:t>(aka Robust Query Processing)</a:t>
            </a:r>
            <a:endParaRPr lang="en-US" sz="4200" dirty="0" smtClean="0">
              <a:solidFill>
                <a:srgbClr val="FF5050"/>
              </a:solidFill>
            </a:endParaRPr>
          </a:p>
        </p:txBody>
      </p:sp>
      <p:sp>
        <p:nvSpPr>
          <p:cNvPr id="6963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0" y="2929508"/>
            <a:ext cx="5029200" cy="13970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009900"/>
                </a:solidFill>
                <a:latin typeface="Comic Sans MS" pitchFamily="66" charset="0"/>
              </a:rPr>
              <a:t>Jayant </a:t>
            </a:r>
            <a:r>
              <a:rPr lang="en-US" sz="2800" dirty="0" err="1" smtClean="0">
                <a:solidFill>
                  <a:srgbClr val="009900"/>
                </a:solidFill>
                <a:latin typeface="Comic Sans MS" pitchFamily="66" charset="0"/>
              </a:rPr>
              <a:t>Haritsa</a:t>
            </a:r>
            <a:r>
              <a:rPr lang="en-US" sz="2800" dirty="0" smtClean="0">
                <a:solidFill>
                  <a:srgbClr val="009900"/>
                </a:solidFill>
                <a:latin typeface="Comic Sans MS" pitchFamily="66" charset="0"/>
              </a:rPr>
              <a:t/>
            </a:r>
            <a:br>
              <a:rPr lang="en-US" sz="2800" dirty="0" smtClean="0">
                <a:solidFill>
                  <a:srgbClr val="009900"/>
                </a:solidFill>
                <a:latin typeface="Comic Sans MS" pitchFamily="66" charset="0"/>
              </a:rPr>
            </a:br>
            <a:r>
              <a:rPr lang="en-US" sz="2800" dirty="0" smtClean="0">
                <a:solidFill>
                  <a:srgbClr val="CC3300"/>
                </a:solidFill>
                <a:latin typeface="Comic Sans MS" pitchFamily="66" charset="0"/>
              </a:rPr>
              <a:t>Database Systems Lab</a:t>
            </a:r>
          </a:p>
          <a:p>
            <a:pPr eaLnBrk="1" hangingPunct="1"/>
            <a:r>
              <a:rPr lang="en-US" sz="2800" dirty="0" smtClean="0">
                <a:solidFill>
                  <a:srgbClr val="CC3300"/>
                </a:solidFill>
                <a:latin typeface="Comic Sans MS" pitchFamily="66" charset="0"/>
              </a:rPr>
              <a:t>Indian Institute of Science</a:t>
            </a:r>
          </a:p>
          <a:p>
            <a:pPr eaLnBrk="1" hangingPunct="1"/>
            <a:endParaRPr lang="en-US" dirty="0" smtClean="0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1115616" y="1921396"/>
            <a:ext cx="6624736" cy="1224136"/>
          </a:xfrm>
          <a:prstGeom prst="rect">
            <a:avLst/>
          </a:prstGeom>
          <a:solidFill>
            <a:srgbClr val="FFFF00">
              <a:alpha val="20000"/>
            </a:srgbClr>
          </a:solidFill>
          <a:ln w="19050" algn="ctr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996666"/>
              </a:buClr>
              <a:buSzPct val="80000"/>
              <a:buFont typeface="Wingdings" pitchFamily="2" charset="2"/>
              <a:buChar char="l"/>
              <a:defRPr/>
            </a:pPr>
            <a:endParaRPr lang="en-IN">
              <a:cs typeface="+mn-cs"/>
            </a:endParaRPr>
          </a:p>
        </p:txBody>
      </p:sp>
      <p:sp>
        <p:nvSpPr>
          <p:cNvPr id="121859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Arial" pitchFamily="34" charset="0"/>
              </a:rPr>
              <a:t>June 2017</a:t>
            </a:r>
            <a:endParaRPr lang="en-US">
              <a:latin typeface="Arial" pitchFamily="34" charset="0"/>
            </a:endParaRPr>
          </a:p>
        </p:txBody>
      </p:sp>
      <p:sp>
        <p:nvSpPr>
          <p:cNvPr id="12186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>
                <a:latin typeface="Arial" pitchFamily="34" charset="0"/>
              </a:rPr>
              <a:t>IASc Meeting</a:t>
            </a:r>
            <a:endParaRPr lang="en-US">
              <a:latin typeface="Arial" pitchFamily="34" charset="0"/>
            </a:endParaRPr>
          </a:p>
        </p:txBody>
      </p:sp>
      <p:sp>
        <p:nvSpPr>
          <p:cNvPr id="12186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686830-385D-4A13-BB11-D2D13DB49851}" type="slidenum">
              <a:rPr lang="en-US" smtClean="0"/>
              <a:pPr>
                <a:defRPr/>
              </a:pPr>
              <a:t>10</a:t>
            </a:fld>
            <a:endParaRPr lang="en-US" smtClean="0"/>
          </a:p>
        </p:txBody>
      </p:sp>
      <p:sp>
        <p:nvSpPr>
          <p:cNvPr id="430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400" smtClean="0"/>
              <a:t>Query Execution Plans</a:t>
            </a:r>
          </a:p>
        </p:txBody>
      </p:sp>
      <p:sp>
        <p:nvSpPr>
          <p:cNvPr id="629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79500"/>
            <a:ext cx="8382000" cy="368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smtClean="0">
                <a:solidFill>
                  <a:srgbClr val="0000FF"/>
                </a:solidFill>
              </a:rPr>
              <a:t>SQL is a </a:t>
            </a:r>
            <a:r>
              <a:rPr lang="en-US" altLang="en-US" sz="2800" smtClean="0">
                <a:solidFill>
                  <a:srgbClr val="FF3300"/>
                </a:solidFill>
              </a:rPr>
              <a:t>declarative</a:t>
            </a:r>
            <a:r>
              <a:rPr lang="en-US" altLang="en-US" sz="2800" smtClean="0">
                <a:solidFill>
                  <a:srgbClr val="0000FF"/>
                </a:solidFill>
              </a:rPr>
              <a:t> language</a:t>
            </a:r>
          </a:p>
          <a:p>
            <a:pPr lvl="1" eaLnBrk="1" hangingPunct="1">
              <a:lnSpc>
                <a:spcPct val="80000"/>
              </a:lnSpc>
              <a:buClr>
                <a:srgbClr val="0000FF"/>
              </a:buClr>
            </a:pPr>
            <a:r>
              <a:rPr lang="en-US" altLang="en-US" sz="2400" smtClean="0">
                <a:solidFill>
                  <a:srgbClr val="0000FF"/>
                </a:solidFill>
              </a:rPr>
              <a:t>Specifies </a:t>
            </a:r>
            <a:r>
              <a:rPr lang="en-US" altLang="en-US" sz="2400" smtClean="0"/>
              <a:t>ends, not means</a:t>
            </a:r>
            <a:br>
              <a:rPr lang="en-US" altLang="en-US" sz="2400" smtClean="0"/>
            </a:br>
            <a:r>
              <a:rPr lang="en-US" altLang="en-US" sz="2000" smtClean="0">
                <a:solidFill>
                  <a:srgbClr val="006666"/>
                </a:solidFill>
              </a:rPr>
              <a:t> </a:t>
            </a:r>
            <a:br>
              <a:rPr lang="en-US" altLang="en-US" sz="2000" smtClean="0">
                <a:solidFill>
                  <a:srgbClr val="006666"/>
                </a:solidFill>
              </a:rPr>
            </a:br>
            <a:r>
              <a:rPr lang="en-US" altLang="en-US" sz="2000" smtClean="0">
                <a:solidFill>
                  <a:srgbClr val="006666"/>
                </a:solidFill>
              </a:rPr>
              <a:t> select</a:t>
            </a:r>
            <a:r>
              <a:rPr lang="en-US" altLang="en-US" sz="2000" smtClean="0">
                <a:solidFill>
                  <a:srgbClr val="00FF00"/>
                </a:solidFill>
              </a:rPr>
              <a:t>   </a:t>
            </a:r>
            <a:r>
              <a:rPr lang="en-US" altLang="en-US" sz="2000" smtClean="0">
                <a:solidFill>
                  <a:srgbClr val="FF6600"/>
                </a:solidFill>
              </a:rPr>
              <a:t>STUDENT.Name, COURSE.Title</a:t>
            </a:r>
          </a:p>
          <a:p>
            <a:pPr lvl="1" eaLnBrk="1" hangingPunct="1">
              <a:lnSpc>
                <a:spcPct val="80000"/>
              </a:lnSpc>
              <a:buFont typeface="Times New Roman" pitchFamily="18" charset="0"/>
              <a:buNone/>
            </a:pPr>
            <a:r>
              <a:rPr lang="en-US" altLang="en-US" sz="2000" smtClean="0">
                <a:solidFill>
                  <a:srgbClr val="00FF00"/>
                </a:solidFill>
              </a:rPr>
              <a:t>     </a:t>
            </a:r>
            <a:r>
              <a:rPr lang="en-US" altLang="en-US" sz="2000" smtClean="0">
                <a:solidFill>
                  <a:srgbClr val="006666"/>
                </a:solidFill>
              </a:rPr>
              <a:t>from     </a:t>
            </a:r>
            <a:r>
              <a:rPr lang="en-US" altLang="en-US" sz="2000" smtClean="0">
                <a:solidFill>
                  <a:srgbClr val="FF6600"/>
                </a:solidFill>
              </a:rPr>
              <a:t>STUDENT,  COURSE,  REGISTER</a:t>
            </a:r>
            <a:r>
              <a:rPr lang="en-US" altLang="en-US" sz="2000" smtClean="0">
                <a:solidFill>
                  <a:srgbClr val="FF7C80"/>
                </a:solidFill>
              </a:rPr>
              <a:t/>
            </a:r>
            <a:br>
              <a:rPr lang="en-US" altLang="en-US" sz="2000" smtClean="0">
                <a:solidFill>
                  <a:srgbClr val="FF7C80"/>
                </a:solidFill>
              </a:rPr>
            </a:br>
            <a:r>
              <a:rPr lang="en-US" altLang="en-US" sz="2000" smtClean="0">
                <a:solidFill>
                  <a:srgbClr val="00FF00"/>
                </a:solidFill>
              </a:rPr>
              <a:t> </a:t>
            </a:r>
            <a:r>
              <a:rPr lang="en-US" altLang="en-US" sz="2000" smtClean="0">
                <a:solidFill>
                  <a:srgbClr val="006666"/>
                </a:solidFill>
              </a:rPr>
              <a:t>where</a:t>
            </a:r>
            <a:r>
              <a:rPr lang="en-US" altLang="en-US" sz="2000" smtClean="0">
                <a:solidFill>
                  <a:srgbClr val="00FF00"/>
                </a:solidFill>
              </a:rPr>
              <a:t>   </a:t>
            </a:r>
            <a:r>
              <a:rPr lang="en-US" altLang="en-US" sz="2000" smtClean="0">
                <a:solidFill>
                  <a:srgbClr val="FF6600"/>
                </a:solidFill>
              </a:rPr>
              <a:t>STUDENT.RollNo = REGISTER.RollNo</a:t>
            </a:r>
            <a:r>
              <a:rPr lang="en-US" altLang="en-US" sz="2000" smtClean="0">
                <a:solidFill>
                  <a:srgbClr val="FF7C80"/>
                </a:solidFill>
              </a:rPr>
              <a:t>   </a:t>
            </a:r>
            <a:r>
              <a:rPr lang="en-US" altLang="en-US" sz="2000" smtClean="0">
                <a:solidFill>
                  <a:srgbClr val="006666"/>
                </a:solidFill>
              </a:rPr>
              <a:t>and</a:t>
            </a:r>
            <a:r>
              <a:rPr lang="en-US" altLang="en-US" sz="2000" smtClean="0">
                <a:solidFill>
                  <a:srgbClr val="00FF00"/>
                </a:solidFill>
              </a:rPr>
              <a:t> </a:t>
            </a:r>
            <a:br>
              <a:rPr lang="en-US" altLang="en-US" sz="2000" smtClean="0">
                <a:solidFill>
                  <a:srgbClr val="00FF00"/>
                </a:solidFill>
              </a:rPr>
            </a:br>
            <a:r>
              <a:rPr lang="en-US" altLang="en-US" sz="2000" smtClean="0">
                <a:solidFill>
                  <a:srgbClr val="00FF00"/>
                </a:solidFill>
              </a:rPr>
              <a:t>                 </a:t>
            </a:r>
            <a:r>
              <a:rPr lang="en-US" altLang="en-US" sz="2000" smtClean="0">
                <a:solidFill>
                  <a:srgbClr val="FF6600"/>
                </a:solidFill>
              </a:rPr>
              <a:t>REGISTER.CourseNo = COURSE.CourseNo</a:t>
            </a:r>
            <a:r>
              <a:rPr lang="en-US" altLang="en-US" sz="2400" smtClean="0">
                <a:solidFill>
                  <a:srgbClr val="FF6600"/>
                </a:solidFill>
              </a:rPr>
              <a:t/>
            </a:r>
            <a:br>
              <a:rPr lang="en-US" altLang="en-US" sz="2400" smtClean="0">
                <a:solidFill>
                  <a:srgbClr val="FF6600"/>
                </a:solidFill>
              </a:rPr>
            </a:br>
            <a:endParaRPr lang="en-US" altLang="en-US" sz="2400" smtClean="0">
              <a:solidFill>
                <a:srgbClr val="FF6600"/>
              </a:solidFill>
            </a:endParaRPr>
          </a:p>
          <a:p>
            <a:pPr lvl="1" eaLnBrk="1" hangingPunct="1">
              <a:lnSpc>
                <a:spcPct val="80000"/>
              </a:lnSpc>
              <a:buFont typeface="Times New Roman" pitchFamily="18" charset="0"/>
              <a:buNone/>
            </a:pPr>
            <a:r>
              <a:rPr lang="en-US" altLang="en-US" sz="2000" smtClean="0">
                <a:solidFill>
                  <a:srgbClr val="000000"/>
                </a:solidFill>
              </a:rPr>
              <a:t>Unspecified:</a:t>
            </a:r>
            <a:r>
              <a:rPr lang="en-US" altLang="en-US" sz="2400" smtClean="0">
                <a:solidFill>
                  <a:srgbClr val="FF6600"/>
                </a:solidFill>
              </a:rPr>
              <a:t> </a:t>
            </a:r>
            <a:r>
              <a:rPr lang="en-US" altLang="en-US" sz="2000" b="1" smtClean="0">
                <a:solidFill>
                  <a:srgbClr val="009900"/>
                </a:solidFill>
              </a:rPr>
              <a:t>join order  [</a:t>
            </a:r>
            <a:r>
              <a:rPr lang="en-US" altLang="en-US" sz="2000" b="1" smtClean="0">
                <a:solidFill>
                  <a:srgbClr val="CC3300"/>
                </a:solidFill>
              </a:rPr>
              <a:t>((S </a:t>
            </a:r>
            <a:r>
              <a:rPr lang="en-US" altLang="en-US" sz="2000" b="1" smtClean="0">
                <a:latin typeface="dbsym" pitchFamily="34" charset="2"/>
              </a:rPr>
              <a:t>!</a:t>
            </a:r>
            <a:r>
              <a:rPr lang="en-US" altLang="en-US" sz="2000" b="1" smtClean="0">
                <a:solidFill>
                  <a:srgbClr val="CC3300"/>
                </a:solidFill>
              </a:rPr>
              <a:t> R) </a:t>
            </a:r>
            <a:r>
              <a:rPr lang="en-US" altLang="en-US" sz="2000" b="1" smtClean="0">
                <a:latin typeface="dbsym" pitchFamily="34" charset="2"/>
              </a:rPr>
              <a:t>!</a:t>
            </a:r>
            <a:r>
              <a:rPr lang="en-US" altLang="en-US" sz="2000" b="1" smtClean="0">
                <a:solidFill>
                  <a:srgbClr val="CC3300"/>
                </a:solidFill>
              </a:rPr>
              <a:t> C)</a:t>
            </a:r>
            <a:r>
              <a:rPr lang="en-US" altLang="en-US" sz="2000" b="1" smtClean="0">
                <a:solidFill>
                  <a:srgbClr val="660033"/>
                </a:solidFill>
              </a:rPr>
              <a:t> or </a:t>
            </a:r>
            <a:r>
              <a:rPr lang="en-US" altLang="en-US" sz="2000" b="1" smtClean="0">
                <a:solidFill>
                  <a:srgbClr val="CC3300"/>
                </a:solidFill>
              </a:rPr>
              <a:t>((R </a:t>
            </a:r>
            <a:r>
              <a:rPr lang="en-US" altLang="en-US" sz="2000" b="1" smtClean="0">
                <a:latin typeface="dbsym" pitchFamily="34" charset="2"/>
              </a:rPr>
              <a:t>!</a:t>
            </a:r>
            <a:r>
              <a:rPr lang="en-US" altLang="en-US" sz="2000" b="1" smtClean="0">
                <a:solidFill>
                  <a:srgbClr val="CC3300"/>
                </a:solidFill>
              </a:rPr>
              <a:t> C) </a:t>
            </a:r>
            <a:r>
              <a:rPr lang="en-US" altLang="en-US" sz="2000" b="1" smtClean="0">
                <a:latin typeface="dbsym" pitchFamily="34" charset="2"/>
              </a:rPr>
              <a:t>!</a:t>
            </a:r>
            <a:r>
              <a:rPr lang="en-US" altLang="en-US" sz="2000" b="1" smtClean="0">
                <a:solidFill>
                  <a:srgbClr val="CC3300"/>
                </a:solidFill>
              </a:rPr>
              <a:t> S)</a:t>
            </a:r>
            <a:r>
              <a:rPr lang="en-US" altLang="en-US" sz="2000" b="1" smtClean="0">
                <a:solidFill>
                  <a:srgbClr val="660033"/>
                </a:solidFill>
              </a:rPr>
              <a:t>  </a:t>
            </a:r>
            <a:r>
              <a:rPr lang="en-US" altLang="en-US" sz="2000" b="1" smtClean="0"/>
              <a:t>?</a:t>
            </a:r>
            <a:r>
              <a:rPr lang="en-US" altLang="en-US" sz="2000" b="1" smtClean="0">
                <a:solidFill>
                  <a:srgbClr val="009900"/>
                </a:solidFill>
              </a:rPr>
              <a:t>]</a:t>
            </a:r>
            <a:r>
              <a:rPr lang="en-US" altLang="en-US" sz="2000" b="1" smtClean="0">
                <a:solidFill>
                  <a:srgbClr val="660033"/>
                </a:solidFill>
              </a:rPr>
              <a:t> </a:t>
            </a:r>
          </a:p>
          <a:p>
            <a:pPr lvl="1" eaLnBrk="1" hangingPunct="1">
              <a:lnSpc>
                <a:spcPct val="80000"/>
              </a:lnSpc>
              <a:buFont typeface="Times New Roman" pitchFamily="18" charset="0"/>
              <a:buNone/>
            </a:pPr>
            <a:r>
              <a:rPr lang="en-US" altLang="en-US" sz="2000" b="1" smtClean="0">
                <a:solidFill>
                  <a:srgbClr val="660033"/>
                </a:solidFill>
              </a:rPr>
              <a:t>                     </a:t>
            </a:r>
            <a:r>
              <a:rPr lang="en-US" altLang="en-US" sz="2000" b="1" smtClean="0">
                <a:solidFill>
                  <a:srgbClr val="009900"/>
                </a:solidFill>
              </a:rPr>
              <a:t>join technique [</a:t>
            </a:r>
            <a:r>
              <a:rPr lang="en-US" altLang="en-US" sz="2000" b="1" smtClean="0">
                <a:solidFill>
                  <a:srgbClr val="CC3300"/>
                </a:solidFill>
              </a:rPr>
              <a:t>Nested-Loops /</a:t>
            </a:r>
            <a:r>
              <a:rPr lang="en-US" altLang="en-US" sz="2000" b="1" smtClean="0"/>
              <a:t> </a:t>
            </a:r>
            <a:r>
              <a:rPr lang="en-US" altLang="en-US" sz="2000" b="1" smtClean="0">
                <a:solidFill>
                  <a:srgbClr val="CC3300"/>
                </a:solidFill>
              </a:rPr>
              <a:t>Sort-Merge /</a:t>
            </a:r>
            <a:r>
              <a:rPr lang="en-US" altLang="en-US" sz="2000" b="1" smtClean="0"/>
              <a:t> </a:t>
            </a:r>
            <a:r>
              <a:rPr lang="en-US" altLang="en-US" sz="2000" b="1" smtClean="0">
                <a:solidFill>
                  <a:srgbClr val="CC3300"/>
                </a:solidFill>
              </a:rPr>
              <a:t>Hash</a:t>
            </a:r>
            <a:r>
              <a:rPr lang="en-US" altLang="en-US" sz="2000" b="1" smtClean="0"/>
              <a:t>?</a:t>
            </a:r>
            <a:r>
              <a:rPr lang="en-US" altLang="en-US" sz="2000" b="1" smtClean="0">
                <a:solidFill>
                  <a:srgbClr val="009900"/>
                </a:solidFill>
              </a:rPr>
              <a:t>]</a:t>
            </a:r>
            <a:r>
              <a:rPr lang="en-US" altLang="en-US" sz="2000" b="1" smtClean="0"/>
              <a:t>                                      </a:t>
            </a:r>
            <a:r>
              <a:rPr lang="en-US" altLang="en-US" sz="2000" b="1" smtClean="0">
                <a:solidFill>
                  <a:srgbClr val="660033"/>
                </a:solidFill>
              </a:rPr>
              <a:t/>
            </a:r>
            <a:br>
              <a:rPr lang="en-US" altLang="en-US" sz="2000" b="1" smtClean="0">
                <a:solidFill>
                  <a:srgbClr val="660033"/>
                </a:solidFill>
              </a:rPr>
            </a:br>
            <a:endParaRPr lang="en-US" altLang="en-US" sz="2000" b="1" smtClean="0">
              <a:solidFill>
                <a:srgbClr val="660033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>
                <a:solidFill>
                  <a:srgbClr val="0000FF"/>
                </a:solidFill>
              </a:rPr>
              <a:t>DBMS </a:t>
            </a:r>
            <a:r>
              <a:rPr lang="en-US" altLang="en-US" sz="2800" smtClean="0"/>
              <a:t>query optimizer </a:t>
            </a:r>
            <a:r>
              <a:rPr lang="en-US" altLang="en-US" sz="2800" smtClean="0">
                <a:solidFill>
                  <a:srgbClr val="0000FF"/>
                </a:solidFill>
              </a:rPr>
              <a:t>identifies the optimal evaluation strategy: </a:t>
            </a:r>
            <a:r>
              <a:rPr lang="en-US" altLang="en-US" sz="2800" smtClean="0">
                <a:solidFill>
                  <a:srgbClr val="FF3300"/>
                </a:solidFill>
              </a:rPr>
              <a:t>“query execution plan”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 smtClean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8613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Arial" pitchFamily="34" charset="0"/>
              </a:rPr>
              <a:t>June 2017</a:t>
            </a:r>
            <a:endParaRPr lang="en-US">
              <a:latin typeface="Arial" pitchFamily="34" charset="0"/>
            </a:endParaRPr>
          </a:p>
        </p:txBody>
      </p:sp>
      <p:sp>
        <p:nvSpPr>
          <p:cNvPr id="12288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>
                <a:latin typeface="Arial" pitchFamily="34" charset="0"/>
              </a:rPr>
              <a:t>IASc Meeting</a:t>
            </a:r>
            <a:endParaRPr lang="en-US">
              <a:latin typeface="Arial" pitchFamily="34" charset="0"/>
            </a:endParaRPr>
          </a:p>
        </p:txBody>
      </p:sp>
      <p:sp>
        <p:nvSpPr>
          <p:cNvPr id="12288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0CF3A-EE35-4826-B12E-FE1614345209}" type="slidenum">
              <a:rPr lang="en-US" smtClean="0"/>
              <a:pPr>
                <a:defRPr/>
              </a:pPr>
              <a:t>11</a:t>
            </a:fld>
            <a:endParaRPr lang="en-US" smtClean="0"/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400" smtClean="0"/>
              <a:t>Sample Execution Plan</a:t>
            </a:r>
          </a:p>
        </p:txBody>
      </p:sp>
      <p:grpSp>
        <p:nvGrpSpPr>
          <p:cNvPr id="44038" name="Group 24"/>
          <p:cNvGrpSpPr>
            <a:grpSpLocks/>
          </p:cNvGrpSpPr>
          <p:nvPr/>
        </p:nvGrpSpPr>
        <p:grpSpPr bwMode="auto">
          <a:xfrm>
            <a:off x="2268438" y="985292"/>
            <a:ext cx="6191994" cy="4036781"/>
            <a:chOff x="2290258" y="1033927"/>
            <a:chExt cx="6191513" cy="4843949"/>
          </a:xfrm>
        </p:grpSpPr>
        <p:sp>
          <p:nvSpPr>
            <p:cNvPr id="12296" name="AutoShape 4"/>
            <p:cNvSpPr>
              <a:spLocks noChangeArrowheads="1"/>
            </p:cNvSpPr>
            <p:nvPr/>
          </p:nvSpPr>
          <p:spPr bwMode="auto">
            <a:xfrm>
              <a:off x="3467670" y="1033927"/>
              <a:ext cx="1774687" cy="691251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9050" algn="ctr">
              <a:solidFill>
                <a:schemeClr val="tx2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pPr algn="ctr">
                <a:lnSpc>
                  <a:spcPts val="1200"/>
                </a:lnSpc>
                <a:spcBef>
                  <a:spcPct val="20000"/>
                </a:spcBef>
                <a:buClr>
                  <a:srgbClr val="996666"/>
                </a:buClr>
                <a:buSzPct val="80000"/>
                <a:defRPr/>
              </a:pPr>
              <a:r>
                <a:rPr lang="en-US" sz="1400" b="1" smtClean="0">
                  <a:solidFill>
                    <a:srgbClr val="00642D"/>
                  </a:solidFill>
                </a:rPr>
                <a:t>Card: 10000</a:t>
              </a:r>
            </a:p>
            <a:p>
              <a:pPr algn="ctr">
                <a:lnSpc>
                  <a:spcPts val="1200"/>
                </a:lnSpc>
                <a:spcBef>
                  <a:spcPct val="20000"/>
                </a:spcBef>
                <a:buClr>
                  <a:srgbClr val="996666"/>
                </a:buClr>
                <a:buSzPct val="80000"/>
                <a:buFont typeface="Wingdings" pitchFamily="2" charset="2"/>
                <a:buNone/>
                <a:defRPr/>
              </a:pPr>
              <a:r>
                <a:rPr lang="en-US" b="1" u="sng" baseline="0" smtClean="0">
                  <a:cs typeface="+mn-cs"/>
                </a:rPr>
                <a:t>RETURN </a:t>
              </a:r>
            </a:p>
            <a:p>
              <a:pPr algn="ctr">
                <a:lnSpc>
                  <a:spcPts val="1200"/>
                </a:lnSpc>
                <a:spcBef>
                  <a:spcPct val="20000"/>
                </a:spcBef>
                <a:buClr>
                  <a:srgbClr val="996666"/>
                </a:buClr>
                <a:buSzPct val="80000"/>
                <a:buFont typeface="Wingdings" pitchFamily="2" charset="2"/>
                <a:buNone/>
                <a:defRPr/>
              </a:pPr>
              <a:r>
                <a:rPr lang="en-US" sz="1400" baseline="0" smtClean="0">
                  <a:cs typeface="+mn-cs"/>
                </a:rPr>
                <a:t> </a:t>
              </a:r>
              <a:r>
                <a:rPr lang="en-US" sz="1400" b="1" baseline="0">
                  <a:solidFill>
                    <a:srgbClr val="C00000"/>
                  </a:solidFill>
                  <a:cs typeface="+mn-cs"/>
                </a:rPr>
                <a:t>Cost: 286868</a:t>
              </a:r>
            </a:p>
          </p:txBody>
        </p:sp>
        <p:sp>
          <p:nvSpPr>
            <p:cNvPr id="12297" name="Oval 5"/>
            <p:cNvSpPr>
              <a:spLocks noChangeArrowheads="1"/>
            </p:cNvSpPr>
            <p:nvPr/>
          </p:nvSpPr>
          <p:spPr bwMode="auto">
            <a:xfrm>
              <a:off x="3370294" y="2046422"/>
              <a:ext cx="1928662" cy="758637"/>
            </a:xfrm>
            <a:prstGeom prst="ellipse">
              <a:avLst/>
            </a:prstGeom>
            <a:solidFill>
              <a:srgbClr val="FF99FF"/>
            </a:solidFill>
            <a:ln w="19050" algn="ctr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ts val="1200"/>
                </a:lnSpc>
                <a:spcBef>
                  <a:spcPct val="20000"/>
                </a:spcBef>
                <a:buClr>
                  <a:srgbClr val="996666"/>
                </a:buClr>
                <a:buSzPct val="80000"/>
                <a:buFont typeface="Wingdings" pitchFamily="2" charset="2"/>
                <a:buNone/>
                <a:defRPr/>
              </a:pPr>
              <a:r>
                <a:rPr lang="en-US" sz="1400" b="1" baseline="0" smtClean="0">
                  <a:solidFill>
                    <a:srgbClr val="00642D"/>
                  </a:solidFill>
                  <a:cs typeface="+mn-cs"/>
                </a:rPr>
                <a:t>Card: 10000</a:t>
              </a:r>
            </a:p>
            <a:p>
              <a:pPr algn="ctr">
                <a:lnSpc>
                  <a:spcPts val="1200"/>
                </a:lnSpc>
                <a:spcBef>
                  <a:spcPct val="20000"/>
                </a:spcBef>
                <a:buClr>
                  <a:srgbClr val="996666"/>
                </a:buClr>
                <a:buSzPct val="80000"/>
                <a:buFont typeface="Wingdings" pitchFamily="2" charset="2"/>
                <a:buNone/>
                <a:defRPr/>
              </a:pPr>
              <a:r>
                <a:rPr lang="en-US" b="1" u="sng" baseline="0" smtClean="0">
                  <a:cs typeface="+mn-cs"/>
                </a:rPr>
                <a:t>HASH  JOIN</a:t>
              </a:r>
            </a:p>
            <a:p>
              <a:pPr algn="ctr">
                <a:lnSpc>
                  <a:spcPts val="1200"/>
                </a:lnSpc>
                <a:spcBef>
                  <a:spcPct val="20000"/>
                </a:spcBef>
                <a:buClr>
                  <a:srgbClr val="996666"/>
                </a:buClr>
                <a:buSzPct val="80000"/>
                <a:buFont typeface="Wingdings" pitchFamily="2" charset="2"/>
                <a:buNone/>
                <a:defRPr/>
              </a:pPr>
              <a:r>
                <a:rPr lang="en-US" sz="1400" b="1" baseline="0" smtClean="0">
                  <a:solidFill>
                    <a:srgbClr val="C00000"/>
                  </a:solidFill>
                  <a:cs typeface="+mn-cs"/>
                </a:rPr>
                <a:t> </a:t>
              </a:r>
              <a:r>
                <a:rPr lang="en-US" sz="1400" b="1" baseline="0">
                  <a:solidFill>
                    <a:srgbClr val="C00000"/>
                  </a:solidFill>
                  <a:cs typeface="+mn-cs"/>
                </a:rPr>
                <a:t>Cost: 286868</a:t>
              </a:r>
            </a:p>
          </p:txBody>
        </p:sp>
        <p:sp>
          <p:nvSpPr>
            <p:cNvPr id="12298" name="Oval 6"/>
            <p:cNvSpPr>
              <a:spLocks noChangeArrowheads="1"/>
            </p:cNvSpPr>
            <p:nvPr/>
          </p:nvSpPr>
          <p:spPr bwMode="auto">
            <a:xfrm>
              <a:off x="2290258" y="4230958"/>
              <a:ext cx="1928663" cy="824346"/>
            </a:xfrm>
            <a:prstGeom prst="ellipse">
              <a:avLst/>
            </a:prstGeom>
            <a:solidFill>
              <a:srgbClr val="FFCC99"/>
            </a:solidFill>
            <a:ln w="19050" algn="ctr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ts val="1200"/>
                </a:lnSpc>
                <a:spcBef>
                  <a:spcPct val="20000"/>
                </a:spcBef>
                <a:buClr>
                  <a:srgbClr val="996666"/>
                </a:buClr>
                <a:buSzPct val="80000"/>
                <a:buFont typeface="Wingdings" pitchFamily="2" charset="2"/>
                <a:buNone/>
                <a:defRPr/>
              </a:pPr>
              <a:r>
                <a:rPr lang="en-US" sz="1400" b="1" smtClean="0">
                  <a:solidFill>
                    <a:srgbClr val="00642D"/>
                  </a:solidFill>
                </a:rPr>
                <a:t>Card:  1000</a:t>
              </a:r>
            </a:p>
            <a:p>
              <a:pPr algn="ctr">
                <a:lnSpc>
                  <a:spcPts val="1200"/>
                </a:lnSpc>
                <a:spcBef>
                  <a:spcPct val="20000"/>
                </a:spcBef>
                <a:buClr>
                  <a:srgbClr val="996666"/>
                </a:buClr>
                <a:buSzPct val="80000"/>
                <a:buFont typeface="Wingdings" pitchFamily="2" charset="2"/>
                <a:buNone/>
                <a:defRPr/>
              </a:pPr>
              <a:r>
                <a:rPr lang="en-US" b="1" u="sng" baseline="0" smtClean="0">
                  <a:cs typeface="+mn-cs"/>
                </a:rPr>
                <a:t>TABLE </a:t>
              </a:r>
              <a:r>
                <a:rPr lang="en-US" b="1" u="sng" baseline="0">
                  <a:cs typeface="+mn-cs"/>
                </a:rPr>
                <a:t>SCAN</a:t>
              </a:r>
            </a:p>
            <a:p>
              <a:pPr algn="ctr">
                <a:lnSpc>
                  <a:spcPts val="1200"/>
                </a:lnSpc>
                <a:spcBef>
                  <a:spcPct val="20000"/>
                </a:spcBef>
                <a:buClr>
                  <a:srgbClr val="996666"/>
                </a:buClr>
                <a:buSzPct val="80000"/>
                <a:buFont typeface="Wingdings" pitchFamily="2" charset="2"/>
                <a:buNone/>
                <a:defRPr/>
              </a:pPr>
              <a:r>
                <a:rPr lang="en-US" sz="1400" b="1" baseline="0">
                  <a:solidFill>
                    <a:srgbClr val="C00000"/>
                  </a:solidFill>
                  <a:cs typeface="+mn-cs"/>
                </a:rPr>
                <a:t>Cost: 6834</a:t>
              </a:r>
            </a:p>
          </p:txBody>
        </p:sp>
        <p:sp>
          <p:nvSpPr>
            <p:cNvPr id="12299" name="Rectangle 7"/>
            <p:cNvSpPr>
              <a:spLocks noChangeArrowheads="1"/>
            </p:cNvSpPr>
            <p:nvPr/>
          </p:nvSpPr>
          <p:spPr bwMode="auto">
            <a:xfrm>
              <a:off x="2570380" y="5527051"/>
              <a:ext cx="1466736" cy="350824"/>
            </a:xfrm>
            <a:prstGeom prst="rect">
              <a:avLst/>
            </a:prstGeom>
            <a:solidFill>
              <a:schemeClr val="accent2"/>
            </a:solidFill>
            <a:ln w="19050" algn="ctr">
              <a:solidFill>
                <a:schemeClr val="tx2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20000"/>
                </a:spcBef>
                <a:buClr>
                  <a:srgbClr val="996666"/>
                </a:buClr>
                <a:buSzPct val="80000"/>
                <a:buFont typeface="Wingdings" pitchFamily="2" charset="2"/>
                <a:buNone/>
                <a:defRPr/>
              </a:pPr>
              <a:r>
                <a:rPr lang="en-US" sz="1400" b="1" baseline="0">
                  <a:solidFill>
                    <a:srgbClr val="FFFF00"/>
                  </a:solidFill>
                  <a:cs typeface="+mn-cs"/>
                </a:rPr>
                <a:t>STUDENT</a:t>
              </a:r>
            </a:p>
          </p:txBody>
        </p:sp>
        <p:cxnSp>
          <p:nvCxnSpPr>
            <p:cNvPr id="44044" name="AutoShape 8"/>
            <p:cNvCxnSpPr>
              <a:cxnSpLocks noChangeShapeType="1"/>
            </p:cNvCxnSpPr>
            <p:nvPr/>
          </p:nvCxnSpPr>
          <p:spPr bwMode="auto">
            <a:xfrm flipV="1">
              <a:off x="3303858" y="5008672"/>
              <a:ext cx="0" cy="518380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stealth" w="lg" len="lg"/>
            </a:ln>
          </p:spPr>
        </p:cxnSp>
        <p:sp>
          <p:nvSpPr>
            <p:cNvPr id="12301" name="Oval 9"/>
            <p:cNvSpPr>
              <a:spLocks noChangeArrowheads="1"/>
            </p:cNvSpPr>
            <p:nvPr/>
          </p:nvSpPr>
          <p:spPr bwMode="auto">
            <a:xfrm>
              <a:off x="5530366" y="2675646"/>
              <a:ext cx="1928662" cy="789670"/>
            </a:xfrm>
            <a:prstGeom prst="ellipse">
              <a:avLst/>
            </a:prstGeom>
            <a:solidFill>
              <a:srgbClr val="FF99FF"/>
            </a:solidFill>
            <a:ln w="19050" algn="ctr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ts val="1200"/>
                </a:lnSpc>
                <a:spcBef>
                  <a:spcPct val="20000"/>
                </a:spcBef>
                <a:buClr>
                  <a:srgbClr val="996666"/>
                </a:buClr>
                <a:buSzPct val="80000"/>
                <a:buFont typeface="Wingdings" pitchFamily="2" charset="2"/>
                <a:buNone/>
                <a:defRPr/>
              </a:pPr>
              <a:r>
                <a:rPr lang="en-US" sz="1400" b="1" baseline="0" smtClean="0">
                  <a:solidFill>
                    <a:srgbClr val="00642D"/>
                  </a:solidFill>
                  <a:cs typeface="+mn-cs"/>
                </a:rPr>
                <a:t>Card: 10000</a:t>
              </a:r>
            </a:p>
            <a:p>
              <a:pPr algn="ctr">
                <a:lnSpc>
                  <a:spcPts val="1200"/>
                </a:lnSpc>
                <a:spcBef>
                  <a:spcPct val="20000"/>
                </a:spcBef>
                <a:buClr>
                  <a:srgbClr val="996666"/>
                </a:buClr>
                <a:buSzPct val="80000"/>
                <a:buFont typeface="Wingdings" pitchFamily="2" charset="2"/>
                <a:buNone/>
                <a:defRPr/>
              </a:pPr>
              <a:r>
                <a:rPr lang="en-US" b="1" u="sng" baseline="0" smtClean="0">
                  <a:cs typeface="+mn-cs"/>
                </a:rPr>
                <a:t>MERGE JOIN</a:t>
              </a:r>
            </a:p>
            <a:p>
              <a:pPr algn="ctr">
                <a:lnSpc>
                  <a:spcPts val="1200"/>
                </a:lnSpc>
                <a:spcBef>
                  <a:spcPct val="20000"/>
                </a:spcBef>
                <a:buClr>
                  <a:srgbClr val="996666"/>
                </a:buClr>
                <a:buSzPct val="80000"/>
                <a:buFont typeface="Wingdings" pitchFamily="2" charset="2"/>
                <a:buNone/>
                <a:defRPr/>
              </a:pPr>
              <a:r>
                <a:rPr lang="en-US" sz="1400" b="1" baseline="0" smtClean="0">
                  <a:solidFill>
                    <a:srgbClr val="C00000"/>
                  </a:solidFill>
                  <a:cs typeface="+mn-cs"/>
                </a:rPr>
                <a:t>Cost</a:t>
              </a:r>
              <a:r>
                <a:rPr lang="en-US" sz="1400" b="1" baseline="0">
                  <a:solidFill>
                    <a:srgbClr val="C00000"/>
                  </a:solidFill>
                  <a:cs typeface="+mn-cs"/>
                </a:rPr>
                <a:t>: 278751</a:t>
              </a:r>
            </a:p>
          </p:txBody>
        </p:sp>
        <p:sp>
          <p:nvSpPr>
            <p:cNvPr id="12302" name="Oval 10"/>
            <p:cNvSpPr>
              <a:spLocks noChangeArrowheads="1"/>
            </p:cNvSpPr>
            <p:nvPr/>
          </p:nvSpPr>
          <p:spPr bwMode="auto">
            <a:xfrm>
              <a:off x="6532472" y="4576584"/>
              <a:ext cx="1928663" cy="777656"/>
            </a:xfrm>
            <a:prstGeom prst="ellipse">
              <a:avLst/>
            </a:prstGeom>
            <a:solidFill>
              <a:srgbClr val="FFCC99"/>
            </a:solidFill>
            <a:ln w="19050" algn="ctr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ts val="1200"/>
                </a:lnSpc>
                <a:spcBef>
                  <a:spcPct val="20000"/>
                </a:spcBef>
                <a:buClr>
                  <a:srgbClr val="996666"/>
                </a:buClr>
                <a:buSzPct val="80000"/>
                <a:buFont typeface="Wingdings" pitchFamily="2" charset="2"/>
                <a:buNone/>
                <a:defRPr/>
              </a:pPr>
              <a:r>
                <a:rPr lang="en-US" sz="1400" b="1" baseline="0" smtClean="0">
                  <a:solidFill>
                    <a:srgbClr val="00642D"/>
                  </a:solidFill>
                  <a:cs typeface="+mn-cs"/>
                </a:rPr>
                <a:t>Card: 10000</a:t>
              </a:r>
            </a:p>
            <a:p>
              <a:pPr algn="ctr">
                <a:lnSpc>
                  <a:spcPts val="1200"/>
                </a:lnSpc>
                <a:spcBef>
                  <a:spcPct val="20000"/>
                </a:spcBef>
                <a:buClr>
                  <a:srgbClr val="996666"/>
                </a:buClr>
                <a:buSzPct val="80000"/>
                <a:buFont typeface="Wingdings" pitchFamily="2" charset="2"/>
                <a:buNone/>
                <a:defRPr/>
              </a:pPr>
              <a:r>
                <a:rPr lang="en-US" b="1" u="sng" baseline="0" smtClean="0">
                  <a:cs typeface="+mn-cs"/>
                </a:rPr>
                <a:t>TABLE SCAN</a:t>
              </a:r>
            </a:p>
            <a:p>
              <a:pPr algn="ctr">
                <a:lnSpc>
                  <a:spcPts val="1200"/>
                </a:lnSpc>
                <a:spcBef>
                  <a:spcPct val="20000"/>
                </a:spcBef>
                <a:buClr>
                  <a:srgbClr val="996666"/>
                </a:buClr>
                <a:buSzPct val="80000"/>
                <a:buFont typeface="Wingdings" pitchFamily="2" charset="2"/>
                <a:buNone/>
                <a:defRPr/>
              </a:pPr>
              <a:r>
                <a:rPr lang="en-US" sz="1400" baseline="0" smtClean="0">
                  <a:cs typeface="+mn-cs"/>
                </a:rPr>
                <a:t> </a:t>
              </a:r>
              <a:r>
                <a:rPr lang="en-US" sz="1400" b="1" baseline="0">
                  <a:solidFill>
                    <a:srgbClr val="C00000"/>
                  </a:solidFill>
                  <a:cs typeface="+mn-cs"/>
                </a:rPr>
                <a:t>Cost: 209760</a:t>
              </a:r>
            </a:p>
          </p:txBody>
        </p:sp>
        <p:sp>
          <p:nvSpPr>
            <p:cNvPr id="12303" name="Rectangle 11"/>
            <p:cNvSpPr>
              <a:spLocks noChangeArrowheads="1"/>
            </p:cNvSpPr>
            <p:nvPr/>
          </p:nvSpPr>
          <p:spPr bwMode="auto">
            <a:xfrm>
              <a:off x="4757785" y="5527051"/>
              <a:ext cx="1466736" cy="350824"/>
            </a:xfrm>
            <a:prstGeom prst="rect">
              <a:avLst/>
            </a:prstGeom>
            <a:solidFill>
              <a:schemeClr val="accent2"/>
            </a:solidFill>
            <a:ln w="19050" algn="ctr">
              <a:solidFill>
                <a:schemeClr val="tx2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20000"/>
                </a:spcBef>
                <a:buClr>
                  <a:srgbClr val="996666"/>
                </a:buClr>
                <a:buSzPct val="80000"/>
                <a:buFont typeface="Wingdings" pitchFamily="2" charset="2"/>
                <a:buNone/>
                <a:defRPr/>
              </a:pPr>
              <a:r>
                <a:rPr lang="en-US" sz="1400" b="1" baseline="0">
                  <a:solidFill>
                    <a:srgbClr val="FFFF00"/>
                  </a:solidFill>
                  <a:cs typeface="+mn-cs"/>
                </a:rPr>
                <a:t>COURSE</a:t>
              </a:r>
            </a:p>
          </p:txBody>
        </p:sp>
        <p:sp>
          <p:nvSpPr>
            <p:cNvPr id="12304" name="Rectangle 12"/>
            <p:cNvSpPr>
              <a:spLocks noChangeArrowheads="1"/>
            </p:cNvSpPr>
            <p:nvPr/>
          </p:nvSpPr>
          <p:spPr bwMode="auto">
            <a:xfrm>
              <a:off x="6764229" y="5527052"/>
              <a:ext cx="1465149" cy="350824"/>
            </a:xfrm>
            <a:prstGeom prst="rect">
              <a:avLst/>
            </a:prstGeom>
            <a:solidFill>
              <a:schemeClr val="accent2"/>
            </a:solidFill>
            <a:ln w="19050" algn="ctr">
              <a:solidFill>
                <a:schemeClr val="tx2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20000"/>
                </a:spcBef>
                <a:buClr>
                  <a:srgbClr val="996666"/>
                </a:buClr>
                <a:buSzPct val="80000"/>
                <a:buFont typeface="Wingdings" pitchFamily="2" charset="2"/>
                <a:buNone/>
                <a:defRPr/>
              </a:pPr>
              <a:r>
                <a:rPr lang="en-US" sz="1400" b="1" baseline="0">
                  <a:solidFill>
                    <a:srgbClr val="FFFF00"/>
                  </a:solidFill>
                  <a:cs typeface="+mn-cs"/>
                </a:rPr>
                <a:t>REGISTER</a:t>
              </a:r>
            </a:p>
          </p:txBody>
        </p:sp>
        <p:cxnSp>
          <p:nvCxnSpPr>
            <p:cNvPr id="44049" name="AutoShape 13"/>
            <p:cNvCxnSpPr>
              <a:cxnSpLocks noChangeShapeType="1"/>
            </p:cNvCxnSpPr>
            <p:nvPr/>
          </p:nvCxnSpPr>
          <p:spPr bwMode="auto">
            <a:xfrm rot="16200000" flipV="1">
              <a:off x="5208011" y="5243862"/>
              <a:ext cx="561578" cy="4800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stealth" w="lg" len="lg"/>
            </a:ln>
          </p:spPr>
        </p:cxnSp>
        <p:cxnSp>
          <p:nvCxnSpPr>
            <p:cNvPr id="44050" name="AutoShape 14"/>
            <p:cNvCxnSpPr>
              <a:cxnSpLocks noChangeShapeType="1"/>
            </p:cNvCxnSpPr>
            <p:nvPr/>
          </p:nvCxnSpPr>
          <p:spPr bwMode="auto">
            <a:xfrm flipV="1">
              <a:off x="7496805" y="5354239"/>
              <a:ext cx="0" cy="172812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stealth" w="lg" len="lg"/>
            </a:ln>
          </p:spPr>
        </p:cxnSp>
        <p:sp>
          <p:nvSpPr>
            <p:cNvPr id="12307" name="Oval 15"/>
            <p:cNvSpPr>
              <a:spLocks noChangeArrowheads="1"/>
            </p:cNvSpPr>
            <p:nvPr/>
          </p:nvSpPr>
          <p:spPr bwMode="auto">
            <a:xfrm>
              <a:off x="4527616" y="4058145"/>
              <a:ext cx="1928662" cy="864062"/>
            </a:xfrm>
            <a:prstGeom prst="ellipse">
              <a:avLst/>
            </a:prstGeom>
            <a:solidFill>
              <a:srgbClr val="FFCC99"/>
            </a:solidFill>
            <a:ln w="19050" algn="ctr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ts val="1200"/>
                </a:lnSpc>
                <a:spcBef>
                  <a:spcPct val="20000"/>
                </a:spcBef>
                <a:buClr>
                  <a:srgbClr val="996666"/>
                </a:buClr>
                <a:buSzPct val="80000"/>
                <a:defRPr/>
              </a:pPr>
              <a:r>
                <a:rPr lang="en-US" sz="1400" b="1" smtClean="0">
                  <a:solidFill>
                    <a:srgbClr val="00642D"/>
                  </a:solidFill>
                </a:rPr>
                <a:t>Card:  100</a:t>
              </a:r>
            </a:p>
            <a:p>
              <a:pPr algn="ctr">
                <a:lnSpc>
                  <a:spcPts val="1200"/>
                </a:lnSpc>
                <a:spcBef>
                  <a:spcPct val="20000"/>
                </a:spcBef>
                <a:buClr>
                  <a:srgbClr val="996666"/>
                </a:buClr>
                <a:buSzPct val="80000"/>
                <a:buFont typeface="Wingdings" pitchFamily="2" charset="2"/>
                <a:buNone/>
                <a:defRPr/>
              </a:pPr>
              <a:r>
                <a:rPr lang="en-US" b="1" u="sng" baseline="0" smtClean="0">
                  <a:cs typeface="+mn-cs"/>
                </a:rPr>
                <a:t>INDEX SCAN</a:t>
              </a:r>
            </a:p>
            <a:p>
              <a:pPr algn="ctr">
                <a:lnSpc>
                  <a:spcPts val="1200"/>
                </a:lnSpc>
                <a:spcBef>
                  <a:spcPct val="20000"/>
                </a:spcBef>
                <a:buClr>
                  <a:srgbClr val="996666"/>
                </a:buClr>
                <a:buSzPct val="80000"/>
                <a:buFont typeface="Wingdings" pitchFamily="2" charset="2"/>
                <a:buNone/>
                <a:defRPr/>
              </a:pPr>
              <a:r>
                <a:rPr lang="en-US" sz="1400" b="1" baseline="0" smtClean="0">
                  <a:solidFill>
                    <a:srgbClr val="C00000"/>
                  </a:solidFill>
                  <a:cs typeface="+mn-cs"/>
                </a:rPr>
                <a:t>Cost</a:t>
              </a:r>
              <a:r>
                <a:rPr lang="en-US" sz="1400" b="1" baseline="0">
                  <a:solidFill>
                    <a:srgbClr val="C00000"/>
                  </a:solidFill>
                  <a:cs typeface="+mn-cs"/>
                </a:rPr>
                <a:t>: 6745</a:t>
              </a:r>
            </a:p>
          </p:txBody>
        </p:sp>
        <p:cxnSp>
          <p:nvCxnSpPr>
            <p:cNvPr id="44052" name="AutoShape 16"/>
            <p:cNvCxnSpPr>
              <a:cxnSpLocks noChangeShapeType="1"/>
            </p:cNvCxnSpPr>
            <p:nvPr/>
          </p:nvCxnSpPr>
          <p:spPr bwMode="auto">
            <a:xfrm flipV="1">
              <a:off x="3513605" y="2848458"/>
              <a:ext cx="576713" cy="1382500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stealth" w="lg" len="lg"/>
            </a:ln>
          </p:spPr>
        </p:cxnSp>
        <p:cxnSp>
          <p:nvCxnSpPr>
            <p:cNvPr id="44053" name="AutoShape 17"/>
            <p:cNvCxnSpPr>
              <a:cxnSpLocks noChangeShapeType="1"/>
              <a:stCxn id="12301" idx="1"/>
            </p:cNvCxnSpPr>
            <p:nvPr/>
          </p:nvCxnSpPr>
          <p:spPr bwMode="auto">
            <a:xfrm flipH="1" flipV="1">
              <a:off x="5314359" y="2502836"/>
              <a:ext cx="498453" cy="288454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stealth" w="lg" len="lg"/>
            </a:ln>
          </p:spPr>
        </p:cxnSp>
        <p:cxnSp>
          <p:nvCxnSpPr>
            <p:cNvPr id="44054" name="AutoShape 19"/>
            <p:cNvCxnSpPr>
              <a:cxnSpLocks noChangeShapeType="1"/>
            </p:cNvCxnSpPr>
            <p:nvPr/>
          </p:nvCxnSpPr>
          <p:spPr bwMode="auto">
            <a:xfrm flipV="1">
              <a:off x="4306325" y="1725177"/>
              <a:ext cx="0" cy="288000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stealth" w="lg" len="lg"/>
            </a:ln>
          </p:spPr>
        </p:cxnSp>
        <p:cxnSp>
          <p:nvCxnSpPr>
            <p:cNvPr id="44055" name="AutoShape 20"/>
            <p:cNvCxnSpPr>
              <a:cxnSpLocks noChangeShapeType="1"/>
            </p:cNvCxnSpPr>
            <p:nvPr/>
          </p:nvCxnSpPr>
          <p:spPr bwMode="auto">
            <a:xfrm flipV="1">
              <a:off x="5458364" y="3414224"/>
              <a:ext cx="695636" cy="643921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stealth" w="lg" len="lg"/>
            </a:ln>
          </p:spPr>
        </p:cxnSp>
        <p:cxnSp>
          <p:nvCxnSpPr>
            <p:cNvPr id="44056" name="AutoShape 14"/>
            <p:cNvCxnSpPr>
              <a:cxnSpLocks noChangeShapeType="1"/>
            </p:cNvCxnSpPr>
            <p:nvPr/>
          </p:nvCxnSpPr>
          <p:spPr bwMode="auto">
            <a:xfrm flipV="1">
              <a:off x="7467600" y="4387446"/>
              <a:ext cx="0" cy="215992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stealth" w="lg" len="lg"/>
            </a:ln>
          </p:spPr>
        </p:cxnSp>
        <p:sp>
          <p:nvSpPr>
            <p:cNvPr id="12313" name="Oval 10"/>
            <p:cNvSpPr>
              <a:spLocks noChangeArrowheads="1"/>
            </p:cNvSpPr>
            <p:nvPr/>
          </p:nvSpPr>
          <p:spPr bwMode="auto">
            <a:xfrm>
              <a:off x="6553109" y="3601736"/>
              <a:ext cx="1928662" cy="798702"/>
            </a:xfrm>
            <a:prstGeom prst="ellipse">
              <a:avLst/>
            </a:prstGeom>
            <a:solidFill>
              <a:srgbClr val="66FF33"/>
            </a:solidFill>
            <a:ln w="19050" algn="ctr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ts val="1200"/>
                </a:lnSpc>
                <a:spcBef>
                  <a:spcPct val="20000"/>
                </a:spcBef>
                <a:buClr>
                  <a:srgbClr val="996666"/>
                </a:buClr>
                <a:buSzPct val="80000"/>
                <a:buFont typeface="Wingdings" pitchFamily="2" charset="2"/>
                <a:buNone/>
                <a:defRPr/>
              </a:pPr>
              <a:r>
                <a:rPr lang="en-US" sz="1400" b="1" baseline="0" smtClean="0">
                  <a:solidFill>
                    <a:srgbClr val="00642D"/>
                  </a:solidFill>
                  <a:cs typeface="+mn-cs"/>
                </a:rPr>
                <a:t>Card: 10000</a:t>
              </a:r>
            </a:p>
            <a:p>
              <a:pPr algn="ctr">
                <a:lnSpc>
                  <a:spcPts val="1200"/>
                </a:lnSpc>
                <a:spcBef>
                  <a:spcPct val="20000"/>
                </a:spcBef>
                <a:buClr>
                  <a:srgbClr val="996666"/>
                </a:buClr>
                <a:buSzPct val="80000"/>
                <a:buFont typeface="Wingdings" pitchFamily="2" charset="2"/>
                <a:buNone/>
                <a:defRPr/>
              </a:pPr>
              <a:r>
                <a:rPr lang="en-US" b="1" u="sng" baseline="0" smtClean="0">
                  <a:cs typeface="+mn-cs"/>
                </a:rPr>
                <a:t>SORT</a:t>
              </a:r>
              <a:r>
                <a:rPr lang="en-US" u="sng" baseline="0" smtClean="0">
                  <a:cs typeface="+mn-cs"/>
                </a:rPr>
                <a:t> </a:t>
              </a:r>
            </a:p>
            <a:p>
              <a:pPr algn="ctr">
                <a:lnSpc>
                  <a:spcPts val="1200"/>
                </a:lnSpc>
                <a:spcBef>
                  <a:spcPct val="20000"/>
                </a:spcBef>
                <a:buClr>
                  <a:srgbClr val="996666"/>
                </a:buClr>
                <a:buSzPct val="80000"/>
                <a:buFont typeface="Wingdings" pitchFamily="2" charset="2"/>
                <a:buNone/>
                <a:defRPr/>
              </a:pPr>
              <a:r>
                <a:rPr lang="en-US" sz="1400" baseline="0" smtClean="0">
                  <a:cs typeface="+mn-cs"/>
                </a:rPr>
                <a:t> </a:t>
              </a:r>
              <a:r>
                <a:rPr lang="en-US" sz="1400" baseline="0">
                  <a:solidFill>
                    <a:srgbClr val="C00000"/>
                  </a:solidFill>
                  <a:cs typeface="+mn-cs"/>
                </a:rPr>
                <a:t>Cost: 225103</a:t>
              </a:r>
            </a:p>
          </p:txBody>
        </p:sp>
        <p:cxnSp>
          <p:nvCxnSpPr>
            <p:cNvPr id="44058" name="AutoShape 14"/>
            <p:cNvCxnSpPr>
              <a:cxnSpLocks noChangeShapeType="1"/>
              <a:stCxn id="12313" idx="0"/>
            </p:cNvCxnSpPr>
            <p:nvPr/>
          </p:nvCxnSpPr>
          <p:spPr bwMode="auto">
            <a:xfrm flipH="1" flipV="1">
              <a:off x="7330426" y="3280489"/>
              <a:ext cx="187013" cy="321247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stealth" w="lg" len="lg"/>
            </a:ln>
          </p:spPr>
        </p:cxnSp>
      </p:grpSp>
      <p:sp>
        <p:nvSpPr>
          <p:cNvPr id="37" name="TextBox 36"/>
          <p:cNvSpPr txBox="1"/>
          <p:nvPr/>
        </p:nvSpPr>
        <p:spPr>
          <a:xfrm>
            <a:off x="467544" y="1489348"/>
            <a:ext cx="2304256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00642D"/>
                </a:solidFill>
              </a:rPr>
              <a:t>Card: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>
                <a:solidFill>
                  <a:srgbClr val="0000FF"/>
                </a:solidFill>
              </a:rPr>
              <a:t>Output Cardinality (rows)</a:t>
            </a:r>
          </a:p>
          <a:p>
            <a:endParaRPr lang="en-US" smtClean="0"/>
          </a:p>
          <a:p>
            <a:r>
              <a:rPr lang="en-US" b="1" smtClean="0">
                <a:solidFill>
                  <a:srgbClr val="C00000"/>
                </a:solidFill>
              </a:rPr>
              <a:t>Cost:</a:t>
            </a:r>
            <a:r>
              <a:rPr lang="en-US" smtClean="0"/>
              <a:t> </a:t>
            </a:r>
            <a:br>
              <a:rPr lang="en-US" smtClean="0"/>
            </a:br>
            <a:r>
              <a:rPr lang="en-US" smtClean="0">
                <a:solidFill>
                  <a:srgbClr val="0000FF"/>
                </a:solidFill>
              </a:rPr>
              <a:t>Execution Cost (time)</a:t>
            </a:r>
            <a:endParaRPr lang="en-IN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1358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93204"/>
            <a:ext cx="8964488" cy="457200"/>
          </a:xfrm>
        </p:spPr>
        <p:txBody>
          <a:bodyPr/>
          <a:lstStyle/>
          <a:p>
            <a:r>
              <a:rPr lang="en-US" sz="4400" smtClean="0"/>
              <a:t>Query </a:t>
            </a:r>
            <a:r>
              <a:rPr lang="en-US" sz="4400" dirty="0" smtClean="0"/>
              <a:t>Optimization Framework</a:t>
            </a:r>
            <a:endParaRPr lang="en-IN" sz="4400" dirty="0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1572816" y="1716251"/>
            <a:ext cx="990600" cy="0"/>
          </a:xfrm>
          <a:prstGeom prst="line">
            <a:avLst/>
          </a:prstGeom>
          <a:noFill/>
          <a:ln w="25400">
            <a:solidFill>
              <a:srgbClr val="7030A0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827585" y="1297933"/>
            <a:ext cx="1601721" cy="8309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i="1" dirty="0" smtClean="0">
                <a:solidFill>
                  <a:srgbClr val="0000FF"/>
                </a:solidFill>
              </a:rPr>
              <a:t>Declarative</a:t>
            </a:r>
            <a:br>
              <a:rPr lang="en-US" sz="2400" i="1" dirty="0" smtClean="0">
                <a:solidFill>
                  <a:srgbClr val="0000FF"/>
                </a:solidFill>
              </a:rPr>
            </a:br>
            <a:r>
              <a:rPr lang="en-US" sz="2400" i="1" dirty="0" smtClean="0">
                <a:solidFill>
                  <a:srgbClr val="0000FF"/>
                </a:solidFill>
              </a:rPr>
              <a:t>Query </a:t>
            </a:r>
            <a:r>
              <a:rPr lang="en-US" sz="2400" i="1" dirty="0">
                <a:solidFill>
                  <a:srgbClr val="0000FF"/>
                </a:solidFill>
              </a:rPr>
              <a:t>(Q)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627784" y="1154276"/>
            <a:ext cx="2808312" cy="11430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 b="1">
                <a:solidFill>
                  <a:srgbClr val="006666"/>
                </a:solidFill>
              </a:rPr>
              <a:t>Query </a:t>
            </a:r>
            <a:r>
              <a:rPr lang="en-US" sz="2800" b="1" smtClean="0">
                <a:solidFill>
                  <a:srgbClr val="006666"/>
                </a:solidFill>
              </a:rPr>
              <a:t>Optimizer</a:t>
            </a:r>
            <a:br>
              <a:rPr lang="en-US" sz="2800" b="1" smtClean="0">
                <a:solidFill>
                  <a:srgbClr val="006666"/>
                </a:solidFill>
              </a:rPr>
            </a:br>
            <a:r>
              <a:rPr lang="en-US" b="1" smtClean="0">
                <a:solidFill>
                  <a:srgbClr val="663300"/>
                </a:solidFill>
              </a:rPr>
              <a:t>(Dynamic Programming)</a:t>
            </a:r>
            <a:endParaRPr lang="en-US" sz="2800" b="1" dirty="0">
              <a:solidFill>
                <a:srgbClr val="663300"/>
              </a:solidFill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5521424" y="1716251"/>
            <a:ext cx="1066800" cy="0"/>
          </a:xfrm>
          <a:prstGeom prst="line">
            <a:avLst/>
          </a:prstGeom>
          <a:noFill/>
          <a:ln w="25400">
            <a:solidFill>
              <a:srgbClr val="7030A0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742856" y="1225916"/>
            <a:ext cx="2645568" cy="97872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2400" i="1" smtClean="0">
                <a:solidFill>
                  <a:srgbClr val="0000FF"/>
                </a:solidFill>
              </a:rPr>
              <a:t>Optimal     </a:t>
            </a:r>
            <a:r>
              <a:rPr lang="en-US" sz="2000" smtClean="0"/>
              <a:t>[Min Cost]</a:t>
            </a:r>
            <a:r>
              <a:rPr lang="en-US" sz="2400" i="1" dirty="0"/>
              <a:t/>
            </a:r>
            <a:br>
              <a:rPr lang="en-US" sz="2400" i="1" dirty="0"/>
            </a:br>
            <a:r>
              <a:rPr lang="en-US" sz="2400" i="1" dirty="0">
                <a:solidFill>
                  <a:srgbClr val="0000FF"/>
                </a:solidFill>
              </a:rPr>
              <a:t>Plan P(Q)</a:t>
            </a: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V="1">
            <a:off x="3059832" y="2297276"/>
            <a:ext cx="0" cy="720000"/>
          </a:xfrm>
          <a:prstGeom prst="line">
            <a:avLst/>
          </a:prstGeom>
          <a:noFill/>
          <a:ln w="50800">
            <a:solidFill>
              <a:srgbClr val="7030A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4849416" y="3058879"/>
            <a:ext cx="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467544" y="3073524"/>
            <a:ext cx="3672408" cy="1631216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en-US" sz="2000" dirty="0" smtClean="0">
                <a:latin typeface="Arial" pitchFamily="34" charset="0"/>
                <a:cs typeface="Arial" pitchFamily="34" charset="0"/>
              </a:rPr>
              <a:t>Operator 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Execution Cost</a:t>
            </a:r>
          </a:p>
          <a:p>
            <a:pPr algn="r" eaLnBrk="0" hangingPunct="0"/>
            <a:r>
              <a:rPr lang="en-US" sz="2000" dirty="0" smtClean="0">
                <a:latin typeface="Arial" pitchFamily="34" charset="0"/>
                <a:cs typeface="Arial" pitchFamily="34" charset="0"/>
              </a:rPr>
              <a:t>Estimation Model</a:t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eaLnBrk="0" hangingPunct="0"/>
            <a:r>
              <a:rPr lang="en-US" sz="2000" dirty="0" smtClean="0">
                <a:solidFill>
                  <a:srgbClr val="00642D"/>
                </a:solidFill>
                <a:latin typeface="Arial" pitchFamily="34" charset="0"/>
                <a:cs typeface="Arial" pitchFamily="34" charset="0"/>
              </a:rPr>
              <a:t>Function of</a:t>
            </a:r>
            <a:br>
              <a:rPr lang="en-US" sz="2000" dirty="0" smtClean="0">
                <a:solidFill>
                  <a:srgbClr val="00642D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Hardware</a:t>
            </a:r>
            <a:r>
              <a:rPr lang="en-US" sz="2000" dirty="0" smtClean="0">
                <a:solidFill>
                  <a:srgbClr val="00642D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DB Engine</a:t>
            </a:r>
          </a:p>
        </p:txBody>
      </p:sp>
      <p:sp>
        <p:nvSpPr>
          <p:cNvPr id="16" name="Line 10"/>
          <p:cNvSpPr>
            <a:spLocks noChangeShapeType="1"/>
          </p:cNvSpPr>
          <p:nvPr/>
        </p:nvSpPr>
        <p:spPr bwMode="auto">
          <a:xfrm flipV="1">
            <a:off x="4932040" y="2297276"/>
            <a:ext cx="0" cy="720000"/>
          </a:xfrm>
          <a:prstGeom prst="line">
            <a:avLst/>
          </a:prstGeom>
          <a:noFill/>
          <a:ln w="50800">
            <a:solidFill>
              <a:srgbClr val="7030A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2017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IASc Meeting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7FBC4-E9C5-46EF-B980-654DA18B9F1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4211960" y="3073524"/>
            <a:ext cx="4320480" cy="1631216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000" dirty="0" smtClean="0">
                <a:latin typeface="Arial" pitchFamily="34" charset="0"/>
                <a:cs typeface="Arial" pitchFamily="34" charset="0"/>
              </a:rPr>
              <a:t>Operator 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Output Cardinality </a:t>
            </a:r>
          </a:p>
          <a:p>
            <a:pPr eaLnBrk="0" hangingPunct="0"/>
            <a:r>
              <a:rPr lang="en-US" sz="2000" dirty="0" smtClean="0">
                <a:latin typeface="Arial" pitchFamily="34" charset="0"/>
                <a:cs typeface="Arial" pitchFamily="34" charset="0"/>
              </a:rPr>
              <a:t>Estimation Model</a:t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eaLnBrk="0" hangingPunct="0"/>
            <a:r>
              <a:rPr lang="en-US" sz="2000" dirty="0" smtClean="0">
                <a:solidFill>
                  <a:srgbClr val="00642D"/>
                </a:solidFill>
                <a:latin typeface="Arial" pitchFamily="34" charset="0"/>
                <a:cs typeface="Arial" pitchFamily="34" charset="0"/>
              </a:rPr>
              <a:t>Function of</a:t>
            </a:r>
            <a:br>
              <a:rPr lang="en-US" sz="2000" dirty="0" smtClean="0">
                <a:solidFill>
                  <a:srgbClr val="00642D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Data Distributions </a:t>
            </a:r>
            <a:r>
              <a:rPr lang="en-US" sz="2000" dirty="0" smtClean="0">
                <a:solidFill>
                  <a:srgbClr val="00642D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Correlations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Run-time Sub-optimality</a:t>
            </a:r>
          </a:p>
        </p:txBody>
      </p:sp>
      <p:sp>
        <p:nvSpPr>
          <p:cNvPr id="2" name="Subtitle 1"/>
          <p:cNvSpPr>
            <a:spLocks noGrp="1"/>
          </p:cNvSpPr>
          <p:nvPr>
            <p:ph idx="1"/>
          </p:nvPr>
        </p:nvSpPr>
        <p:spPr>
          <a:xfrm>
            <a:off x="-108520" y="1046708"/>
            <a:ext cx="8856984" cy="4043040"/>
          </a:xfrm>
        </p:spPr>
        <p:txBody>
          <a:bodyPr/>
          <a:lstStyle/>
          <a:p>
            <a:pPr marL="457200" indent="-457200" algn="just">
              <a:buNone/>
            </a:pPr>
            <a:r>
              <a:rPr lang="en-IN" sz="2400" dirty="0" smtClean="0">
                <a:solidFill>
                  <a:srgbClr val="00642D"/>
                </a:solidFill>
                <a:latin typeface="Comic Sans MS" pitchFamily="66" charset="0"/>
              </a:rPr>
              <a:t>     </a:t>
            </a:r>
            <a:r>
              <a:rPr lang="en-IN" sz="2400" dirty="0" smtClean="0">
                <a:solidFill>
                  <a:srgbClr val="0000FF"/>
                </a:solidFill>
                <a:latin typeface="Comic Sans MS" pitchFamily="66" charset="0"/>
              </a:rPr>
              <a:t>The supposedly optimal plan-choice may actually turn out to be </a:t>
            </a:r>
            <a:r>
              <a:rPr lang="en-IN" sz="2400" dirty="0" smtClean="0">
                <a:solidFill>
                  <a:schemeClr val="tx1"/>
                </a:solidFill>
                <a:latin typeface="Comic Sans MS" pitchFamily="66" charset="0"/>
              </a:rPr>
              <a:t>highly sub-optimal (e.g. a 1000 times worse!) </a:t>
            </a:r>
            <a:r>
              <a:rPr lang="en-IN" sz="2400" dirty="0" smtClean="0">
                <a:solidFill>
                  <a:srgbClr val="0000FF"/>
                </a:solidFill>
                <a:latin typeface="Comic Sans MS" pitchFamily="66" charset="0"/>
              </a:rPr>
              <a:t>when the query is executed with this plan. This adverse effect is due to errors in:</a:t>
            </a:r>
          </a:p>
          <a:p>
            <a:pPr marL="457200" indent="-457200">
              <a:buNone/>
            </a:pPr>
            <a:r>
              <a:rPr lang="en-IN" sz="2400" dirty="0" smtClean="0">
                <a:solidFill>
                  <a:srgbClr val="00642D"/>
                </a:solidFill>
                <a:latin typeface="Comic Sans MS" pitchFamily="66" charset="0"/>
              </a:rPr>
              <a:t>		</a:t>
            </a:r>
            <a:r>
              <a:rPr lang="en-IN" sz="2400" dirty="0" smtClean="0">
                <a:latin typeface="Comic Sans MS" pitchFamily="66" charset="0"/>
              </a:rPr>
              <a:t>(a) cost model  </a:t>
            </a:r>
            <a:r>
              <a:rPr lang="en-IN" sz="2400" dirty="0" smtClean="0">
                <a:latin typeface="Arial"/>
                <a:cs typeface="Arial"/>
              </a:rPr>
              <a:t>→</a:t>
            </a:r>
            <a:r>
              <a:rPr lang="en-IN" sz="2400" dirty="0" smtClean="0">
                <a:latin typeface="Comic Sans MS" pitchFamily="66" charset="0"/>
              </a:rPr>
              <a:t> </a:t>
            </a:r>
            <a:r>
              <a:rPr lang="en-IN" sz="2400" dirty="0" smtClean="0">
                <a:solidFill>
                  <a:schemeClr val="tx1"/>
                </a:solidFill>
                <a:latin typeface="Comic Sans MS" pitchFamily="66" charset="0"/>
              </a:rPr>
              <a:t>limited impact</a:t>
            </a:r>
          </a:p>
          <a:p>
            <a:pPr marL="457200" indent="-457200">
              <a:buNone/>
            </a:pPr>
            <a:r>
              <a:rPr lang="en-IN" sz="2400" dirty="0" smtClean="0">
                <a:solidFill>
                  <a:srgbClr val="00642D"/>
                </a:solidFill>
                <a:latin typeface="Comic Sans MS" pitchFamily="66" charset="0"/>
              </a:rPr>
              <a:t>     </a:t>
            </a:r>
            <a:r>
              <a:rPr lang="en-IN" sz="2400" dirty="0" smtClean="0">
                <a:solidFill>
                  <a:srgbClr val="0000FF"/>
                </a:solidFill>
                <a:latin typeface="Comic Sans MS" pitchFamily="66" charset="0"/>
              </a:rPr>
              <a:t>		</a:t>
            </a:r>
            <a:r>
              <a:rPr lang="en-IN" sz="2400" dirty="0" smtClean="0">
                <a:latin typeface="Comic Sans MS" pitchFamily="66" charset="0"/>
              </a:rPr>
              <a:t>(b)</a:t>
            </a:r>
            <a:r>
              <a:rPr lang="en-IN" sz="24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IN" sz="2400" dirty="0" smtClean="0">
                <a:solidFill>
                  <a:srgbClr val="FF0000"/>
                </a:solidFill>
                <a:latin typeface="Comic Sans MS" pitchFamily="66" charset="0"/>
              </a:rPr>
              <a:t>cardinality model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IN" sz="2400" dirty="0" smtClean="0">
                <a:solidFill>
                  <a:schemeClr val="tx1"/>
                </a:solidFill>
                <a:latin typeface="Arial"/>
                <a:cs typeface="Arial"/>
              </a:rPr>
              <a:t>→ 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huge impact</a:t>
            </a:r>
            <a:endParaRPr lang="en-US" sz="2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865380" lvl="1" indent="-180000" algn="l">
              <a:spcBef>
                <a:spcPts val="0"/>
              </a:spcBef>
              <a:buFont typeface="Arial" pitchFamily="34" charset="0"/>
              <a:buChar char="•"/>
            </a:pPr>
            <a:endParaRPr lang="en-US" sz="2000" dirty="0" smtClean="0">
              <a:solidFill>
                <a:srgbClr val="996600"/>
              </a:solidFill>
              <a:latin typeface="Comic Sans MS" pitchFamily="66" charset="0"/>
            </a:endParaRPr>
          </a:p>
          <a:p>
            <a:pPr marL="865380" lvl="1" indent="-180000" algn="l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996600"/>
                </a:solidFill>
                <a:latin typeface="Comic Sans MS" pitchFamily="66" charset="0"/>
              </a:rPr>
              <a:t>Coarse statistics, outdated statistics, attribute value independence (AVI) assumption, multiplicative error propagation, query construction, …</a:t>
            </a:r>
          </a:p>
          <a:p>
            <a:pPr marL="865380" lvl="1" indent="-180000" algn="l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 </a:t>
            </a:r>
            <a:r>
              <a:rPr lang="en-US" sz="2000" dirty="0" smtClean="0">
                <a:solidFill>
                  <a:schemeClr val="tx1"/>
                </a:solidFill>
                <a:latin typeface="Comic Sans MS" pitchFamily="66" charset="0"/>
              </a:rPr>
              <a:t>e.g.  (</a:t>
            </a:r>
            <a:r>
              <a:rPr lang="en-US" sz="2000" dirty="0" err="1" smtClean="0">
                <a:solidFill>
                  <a:schemeClr val="tx1"/>
                </a:solidFill>
                <a:latin typeface="Comic Sans MS" pitchFamily="66" charset="0"/>
              </a:rPr>
              <a:t>student.age</a:t>
            </a:r>
            <a:r>
              <a:rPr lang="en-US" sz="2000" dirty="0" smtClean="0">
                <a:solidFill>
                  <a:schemeClr val="tx1"/>
                </a:solidFill>
                <a:latin typeface="Comic Sans MS" pitchFamily="66" charset="0"/>
              </a:rPr>
              <a:t> &lt; 25) AND (</a:t>
            </a:r>
            <a:r>
              <a:rPr lang="en-US" sz="2000" dirty="0" err="1" smtClean="0">
                <a:solidFill>
                  <a:schemeClr val="tx1"/>
                </a:solidFill>
                <a:latin typeface="Comic Sans MS" pitchFamily="66" charset="0"/>
              </a:rPr>
              <a:t>student.salary</a:t>
            </a:r>
            <a:r>
              <a:rPr lang="en-US" sz="2000" dirty="0" smtClean="0">
                <a:solidFill>
                  <a:schemeClr val="tx1"/>
                </a:solidFill>
                <a:latin typeface="Comic Sans MS" pitchFamily="66" charset="0"/>
              </a:rPr>
              <a:t> &gt; 1 crore)</a:t>
            </a:r>
            <a:r>
              <a:rPr lang="en-US" sz="1800" dirty="0" smtClean="0">
                <a:solidFill>
                  <a:srgbClr val="996600"/>
                </a:solidFill>
                <a:latin typeface="Comic Sans MS" pitchFamily="66" charset="0"/>
              </a:rPr>
              <a:t/>
            </a:r>
            <a:br>
              <a:rPr lang="en-US" sz="1800" dirty="0" smtClean="0">
                <a:solidFill>
                  <a:srgbClr val="996600"/>
                </a:solidFill>
                <a:latin typeface="Comic Sans MS" pitchFamily="66" charset="0"/>
              </a:rPr>
            </a:br>
            <a:endParaRPr lang="en-US" dirty="0" smtClean="0">
              <a:solidFill>
                <a:srgbClr val="99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IASc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95B88C-1411-437D-8BF4-BAC5A9D3F58B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27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Proof </a:t>
            </a:r>
            <a:r>
              <a:rPr lang="en-US" sz="3600" smtClean="0"/>
              <a:t>by Authority </a:t>
            </a:r>
            <a:r>
              <a:rPr lang="en-US" sz="3600" smtClean="0">
                <a:solidFill>
                  <a:srgbClr val="FF5050"/>
                </a:solidFill>
              </a:rPr>
              <a:t>[Guy Lohman, IBM]</a:t>
            </a:r>
            <a:endParaRPr lang="en-US" sz="4000" dirty="0">
              <a:solidFill>
                <a:srgbClr val="FF5050"/>
              </a:solidFill>
            </a:endParaRPr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1691680" y="1201316"/>
            <a:ext cx="7236296" cy="1296144"/>
          </a:xfrm>
        </p:spPr>
        <p:txBody>
          <a:bodyPr/>
          <a:lstStyle/>
          <a:p>
            <a:pPr>
              <a:buNone/>
            </a:pPr>
            <a:r>
              <a:rPr lang="en-US" sz="2400" smtClean="0">
                <a:solidFill>
                  <a:schemeClr val="tx1"/>
                </a:solidFill>
              </a:rPr>
              <a:t>         </a:t>
            </a:r>
            <a:r>
              <a:rPr lang="en-US" sz="2200" smtClean="0">
                <a:solidFill>
                  <a:schemeClr val="tx1"/>
                </a:solidFill>
              </a:rPr>
              <a:t>Snippet from April </a:t>
            </a:r>
            <a:r>
              <a:rPr lang="en-US" sz="2200" dirty="0" smtClean="0">
                <a:solidFill>
                  <a:schemeClr val="tx1"/>
                </a:solidFill>
              </a:rPr>
              <a:t>2014 </a:t>
            </a:r>
            <a:r>
              <a:rPr lang="en-US" sz="2200" dirty="0" err="1" smtClean="0">
                <a:solidFill>
                  <a:schemeClr val="tx1"/>
                </a:solidFill>
              </a:rPr>
              <a:t>Sigmod</a:t>
            </a:r>
            <a:r>
              <a:rPr lang="en-US" sz="2200" dirty="0" smtClean="0">
                <a:solidFill>
                  <a:schemeClr val="tx1"/>
                </a:solidFill>
              </a:rPr>
              <a:t> blog </a:t>
            </a:r>
            <a:r>
              <a:rPr lang="en-US" sz="2200" smtClean="0">
                <a:solidFill>
                  <a:schemeClr val="tx1"/>
                </a:solidFill>
              </a:rPr>
              <a:t>post on</a:t>
            </a:r>
            <a:r>
              <a:rPr lang="en-US" sz="3600" b="1" smtClean="0"/>
              <a:t/>
            </a:r>
            <a:br>
              <a:rPr lang="en-US" sz="3600" b="1" smtClean="0"/>
            </a:br>
            <a:r>
              <a:rPr lang="en-US" sz="3600" b="1" smtClean="0"/>
              <a:t>  </a:t>
            </a:r>
            <a:r>
              <a:rPr lang="en-US" sz="2200" b="1" smtClean="0">
                <a:solidFill>
                  <a:schemeClr val="tx1"/>
                </a:solidFill>
              </a:rPr>
              <a:t>“Is </a:t>
            </a:r>
            <a:r>
              <a:rPr lang="en-US" sz="2200" b="1" dirty="0" smtClean="0">
                <a:solidFill>
                  <a:schemeClr val="tx1"/>
                </a:solidFill>
              </a:rPr>
              <a:t>Query Optimization a “Solved</a:t>
            </a:r>
            <a:r>
              <a:rPr lang="en-US" sz="2200" b="1" smtClean="0">
                <a:solidFill>
                  <a:schemeClr val="tx1"/>
                </a:solidFill>
              </a:rPr>
              <a:t>” Problem?”</a:t>
            </a:r>
          </a:p>
          <a:p>
            <a:pPr>
              <a:buNone/>
            </a:pPr>
            <a:endParaRPr lang="en-US" sz="2200" b="1" smtClean="0"/>
          </a:p>
          <a:p>
            <a:pPr>
              <a:buNone/>
            </a:pPr>
            <a:endParaRPr lang="en-US" sz="2200" b="1" smtClean="0">
              <a:solidFill>
                <a:schemeClr val="tx1"/>
              </a:solidFill>
            </a:endParaRPr>
          </a:p>
          <a:p>
            <a:pPr>
              <a:buNone/>
            </a:pPr>
            <a:endParaRPr lang="en-IN" sz="2200" b="1" dirty="0">
              <a:solidFill>
                <a:schemeClr val="tx1"/>
              </a:solidFill>
            </a:endParaRPr>
          </a:p>
        </p:txBody>
      </p:sp>
      <p:pic>
        <p:nvPicPr>
          <p:cNvPr id="58370" name="Picture 2" descr="http://wp.sigmod.org/wp-content/uploads/2014/04/lohman2.jpg"/>
          <p:cNvPicPr>
            <a:picLocks noChangeAspect="1" noChangeArrowheads="1"/>
          </p:cNvPicPr>
          <p:nvPr/>
        </p:nvPicPr>
        <p:blipFill>
          <a:blip r:embed="rId3" cstate="print"/>
          <a:srcRect b="32183"/>
          <a:stretch>
            <a:fillRect/>
          </a:stretch>
        </p:blipFill>
        <p:spPr bwMode="auto">
          <a:xfrm>
            <a:off x="467544" y="1124252"/>
            <a:ext cx="1603248" cy="1517224"/>
          </a:xfrm>
          <a:prstGeom prst="rect">
            <a:avLst/>
          </a:prstGeom>
          <a:noFill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IASc Meeting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7FBC4-E9C5-46EF-B980-654DA18B9F1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39552" y="2785492"/>
            <a:ext cx="7920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0000FF"/>
                </a:solidFill>
                <a:latin typeface="Comic Sans MS" pitchFamily="66" charset="0"/>
              </a:rPr>
              <a:t>The root of all evil, the Achilles Heel of query optimization, is the estimation of the size of intermediate results, known as cardinalities.  </a:t>
            </a:r>
            <a:r>
              <a:rPr lang="en-US" sz="2000" smtClean="0">
                <a:solidFill>
                  <a:srgbClr val="FF0000"/>
                </a:solidFill>
                <a:latin typeface="Comic Sans MS" pitchFamily="66" charset="0"/>
              </a:rPr>
              <a:t>The cardinality model can easily introduce errors of many orders of magnitude!    </a:t>
            </a:r>
            <a:r>
              <a:rPr lang="en-US" sz="2000" smtClean="0">
                <a:solidFill>
                  <a:srgbClr val="0000FF"/>
                </a:solidFill>
                <a:latin typeface="Comic Sans MS" pitchFamily="66" charset="0"/>
              </a:rPr>
              <a:t>With such errors, the wonder isn’t </a:t>
            </a:r>
            <a:r>
              <a:rPr lang="en-US" sz="2000" smtClean="0">
                <a:latin typeface="Comic Sans MS" pitchFamily="66" charset="0"/>
              </a:rPr>
              <a:t>“Why did the optimizer pick a bad plan?”  </a:t>
            </a:r>
            <a:r>
              <a:rPr lang="en-US" sz="2000" smtClean="0">
                <a:solidFill>
                  <a:srgbClr val="0000FF"/>
                </a:solidFill>
                <a:latin typeface="Comic Sans MS" pitchFamily="66" charset="0"/>
              </a:rPr>
              <a:t>Rather, the wonder is </a:t>
            </a:r>
            <a:r>
              <a:rPr lang="en-US" sz="2000" smtClean="0">
                <a:solidFill>
                  <a:srgbClr val="FF0000"/>
                </a:solidFill>
                <a:latin typeface="Comic Sans MS" pitchFamily="66" charset="0"/>
              </a:rPr>
              <a:t>“Why would the optimizer ever pick a decent plan?”</a:t>
            </a:r>
            <a:endParaRPr lang="en-IN" sz="200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37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Recent Election Predictions</a:t>
            </a:r>
            <a:endParaRPr lang="en-US" sz="4000" dirty="0">
              <a:solidFill>
                <a:srgbClr val="FF505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IASc Meeting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7FBC4-E9C5-46EF-B980-654DA18B9F15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11560" y="1129308"/>
            <a:ext cx="7920880" cy="3683000"/>
          </a:xfrm>
        </p:spPr>
        <p:txBody>
          <a:bodyPr/>
          <a:lstStyle/>
          <a:p>
            <a:r>
              <a:rPr lang="en-US" sz="2800" smtClean="0">
                <a:solidFill>
                  <a:srgbClr val="0000FF"/>
                </a:solidFill>
              </a:rPr>
              <a:t>Tamil Nadu Assembly Elections 2011 (234):</a:t>
            </a:r>
          </a:p>
          <a:p>
            <a:pPr lvl="1"/>
            <a:r>
              <a:rPr lang="en-US" sz="2400" smtClean="0"/>
              <a:t>Pre-polls and post-polls claimed very close race</a:t>
            </a:r>
          </a:p>
          <a:p>
            <a:pPr lvl="1"/>
            <a:r>
              <a:rPr lang="en-US" sz="2400" smtClean="0"/>
              <a:t>ORG poll: 120 seats for DMK, 110 for AIADMK</a:t>
            </a:r>
          </a:p>
          <a:p>
            <a:pPr lvl="1"/>
            <a:r>
              <a:rPr lang="en-US" sz="2400" smtClean="0"/>
              <a:t>Landslide Results: </a:t>
            </a:r>
            <a:r>
              <a:rPr lang="en-US" sz="2400" b="1" smtClean="0">
                <a:solidFill>
                  <a:srgbClr val="00642D"/>
                </a:solidFill>
              </a:rPr>
              <a:t>203</a:t>
            </a:r>
            <a:r>
              <a:rPr lang="en-US" sz="2400" smtClean="0"/>
              <a:t> for AIADMK, 31 for DMK</a:t>
            </a:r>
          </a:p>
          <a:p>
            <a:r>
              <a:rPr lang="en-US" sz="2800" smtClean="0">
                <a:solidFill>
                  <a:srgbClr val="0000FF"/>
                </a:solidFill>
              </a:rPr>
              <a:t>Delhi Assembly Elections 2015 (70):</a:t>
            </a:r>
          </a:p>
          <a:p>
            <a:pPr lvl="1"/>
            <a:r>
              <a:rPr lang="en-US" sz="2400" smtClean="0"/>
              <a:t>Pre-polls and post-polls claimed tossup race</a:t>
            </a:r>
          </a:p>
          <a:p>
            <a:pPr lvl="1"/>
            <a:r>
              <a:rPr lang="en-US" sz="2400" smtClean="0"/>
              <a:t>Cvoter poll:  36 for BJP, 31 for AAP</a:t>
            </a:r>
          </a:p>
          <a:p>
            <a:pPr lvl="1"/>
            <a:r>
              <a:rPr lang="en-US" sz="2400" smtClean="0"/>
              <a:t>Landslide Results: </a:t>
            </a:r>
            <a:r>
              <a:rPr lang="en-US" sz="2400" b="1" smtClean="0">
                <a:solidFill>
                  <a:srgbClr val="00642D"/>
                </a:solidFill>
              </a:rPr>
              <a:t> 67 </a:t>
            </a:r>
            <a:r>
              <a:rPr lang="en-US" sz="2400" smtClean="0"/>
              <a:t>for AAP,  3 for BJP</a:t>
            </a:r>
            <a:endParaRPr lang="en-IN" sz="2400"/>
          </a:p>
        </p:txBody>
      </p:sp>
    </p:spTree>
    <p:extLst>
      <p:ext uri="{BB962C8B-B14F-4D97-AF65-F5344CB8AC3E}">
        <p14:creationId xmlns:p14="http://schemas.microsoft.com/office/powerpoint/2010/main" val="383361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Prior Research (lots!)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88" y="1098005"/>
            <a:ext cx="8229424" cy="4495799"/>
          </a:xfrm>
        </p:spPr>
        <p:txBody>
          <a:bodyPr/>
          <a:lstStyle/>
          <a:p>
            <a:pPr defTabSz="816022">
              <a:defRPr/>
            </a:pPr>
            <a:r>
              <a:rPr lang="en-US" sz="2400" dirty="0" smtClean="0">
                <a:solidFill>
                  <a:srgbClr val="0000FF"/>
                </a:solidFill>
              </a:rPr>
              <a:t>Sophisticated estimation techniques</a:t>
            </a:r>
            <a:endParaRPr lang="en-US" sz="2400" dirty="0">
              <a:solidFill>
                <a:srgbClr val="0000FF"/>
              </a:solidFill>
            </a:endParaRPr>
          </a:p>
          <a:p>
            <a:pPr lvl="1" defTabSz="816022"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SIGMOD 1999, </a:t>
            </a:r>
            <a:r>
              <a:rPr lang="en-US" sz="1600" dirty="0">
                <a:solidFill>
                  <a:schemeClr val="tx1"/>
                </a:solidFill>
              </a:rPr>
              <a:t>VLDB 2001, VLDB 2009, SIGMOD 2010, VLDB </a:t>
            </a:r>
            <a:r>
              <a:rPr lang="en-US" sz="1600" dirty="0" smtClean="0">
                <a:solidFill>
                  <a:schemeClr val="tx1"/>
                </a:solidFill>
              </a:rPr>
              <a:t>2011, …</a:t>
            </a:r>
          </a:p>
          <a:p>
            <a:pPr lvl="1" defTabSz="816022">
              <a:defRPr/>
            </a:pPr>
            <a:r>
              <a:rPr lang="en-US" sz="1600" dirty="0" smtClean="0"/>
              <a:t>e.g. wavelet histograms, self-tuning histograms, learning histograms</a:t>
            </a:r>
          </a:p>
          <a:p>
            <a:pPr defTabSz="816022">
              <a:defRPr/>
            </a:pPr>
            <a:r>
              <a:rPr lang="en-US" sz="2400" dirty="0" smtClean="0">
                <a:solidFill>
                  <a:srgbClr val="0000FF"/>
                </a:solidFill>
              </a:rPr>
              <a:t>Selection of Robust Plans</a:t>
            </a:r>
            <a:endParaRPr lang="en-US" sz="2400" dirty="0">
              <a:solidFill>
                <a:srgbClr val="0000FF"/>
              </a:solidFill>
            </a:endParaRPr>
          </a:p>
          <a:p>
            <a:pPr lvl="1" defTabSz="816022"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SIGMOD </a:t>
            </a:r>
            <a:r>
              <a:rPr lang="en-US" sz="1600" dirty="0">
                <a:solidFill>
                  <a:schemeClr val="tx1"/>
                </a:solidFill>
              </a:rPr>
              <a:t>1994, PODS 2002, SIGMOD 2005, VLDB 2008, </a:t>
            </a:r>
            <a:r>
              <a:rPr lang="en-US" sz="1600" dirty="0" smtClean="0">
                <a:solidFill>
                  <a:schemeClr val="tx1"/>
                </a:solidFill>
              </a:rPr>
              <a:t>SIGMOD 2010, …</a:t>
            </a:r>
          </a:p>
          <a:p>
            <a:pPr lvl="1" defTabSz="816022">
              <a:defRPr/>
            </a:pPr>
            <a:r>
              <a:rPr lang="en-US" sz="1600" dirty="0" smtClean="0"/>
              <a:t>e.g. LEC (least expected cost)</a:t>
            </a:r>
            <a:endParaRPr lang="en-US" sz="1600" dirty="0"/>
          </a:p>
          <a:p>
            <a:pPr defTabSz="816022">
              <a:defRPr/>
            </a:pPr>
            <a:r>
              <a:rPr lang="en-US" sz="2400" dirty="0" smtClean="0">
                <a:solidFill>
                  <a:srgbClr val="0000FF"/>
                </a:solidFill>
              </a:rPr>
              <a:t>Runtime re-optimization techniques</a:t>
            </a:r>
            <a:endParaRPr lang="en-US" sz="2400" dirty="0">
              <a:solidFill>
                <a:srgbClr val="0000FF"/>
              </a:solidFill>
            </a:endParaRPr>
          </a:p>
          <a:p>
            <a:pPr lvl="1" defTabSz="816022"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SIGMOD </a:t>
            </a:r>
            <a:r>
              <a:rPr lang="en-US" sz="1600" dirty="0">
                <a:solidFill>
                  <a:schemeClr val="tx1"/>
                </a:solidFill>
              </a:rPr>
              <a:t>1998, SIGMOD 2000, SIGMOD 2004, SIGMOD </a:t>
            </a:r>
            <a:r>
              <a:rPr lang="en-US" sz="1600" dirty="0" smtClean="0">
                <a:solidFill>
                  <a:schemeClr val="tx1"/>
                </a:solidFill>
              </a:rPr>
              <a:t>2005, …</a:t>
            </a:r>
          </a:p>
          <a:p>
            <a:pPr lvl="1" defTabSz="816022">
              <a:defRPr/>
            </a:pPr>
            <a:r>
              <a:rPr lang="en-US" sz="1600" dirty="0" smtClean="0"/>
              <a:t>e.g. POP (progressive optimization),  RIO (Re-optimizer)</a:t>
            </a:r>
            <a:endParaRPr lang="en-US" sz="1600" dirty="0"/>
          </a:p>
          <a:p>
            <a:pPr defTabSz="816022">
              <a:defRPr/>
            </a:pPr>
            <a:endParaRPr lang="en-US" sz="2400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987824" y="4297660"/>
            <a:ext cx="5184576" cy="720080"/>
          </a:xfrm>
          <a:prstGeom prst="roundRect">
            <a:avLst/>
          </a:prstGeom>
          <a:solidFill>
            <a:srgbClr val="FFFF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Several novel ideas and formulations,</a:t>
            </a:r>
            <a:br>
              <a:rPr lang="en-US" sz="2000" b="1" dirty="0" smtClean="0">
                <a:solidFill>
                  <a:srgbClr val="FF0000"/>
                </a:solidFill>
              </a:rPr>
            </a:br>
            <a:r>
              <a:rPr lang="en-US" sz="2000" b="1" dirty="0" smtClean="0">
                <a:solidFill>
                  <a:srgbClr val="FF0000"/>
                </a:solidFill>
              </a:rPr>
              <a:t> but lack </a:t>
            </a:r>
            <a:r>
              <a:rPr lang="en-US" sz="2000" b="1" dirty="0" smtClean="0">
                <a:solidFill>
                  <a:schemeClr val="tx1"/>
                </a:solidFill>
              </a:rPr>
              <a:t>performance guarantees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IASc Meeting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7FBC4-E9C5-46EF-B980-654DA18B9F15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7055768" y="1057300"/>
            <a:ext cx="1476672" cy="468632"/>
          </a:xfrm>
          <a:prstGeom prst="wedgeRoundRectCallout">
            <a:avLst>
              <a:gd name="adj1" fmla="val -108409"/>
              <a:gd name="adj2" fmla="val 22902"/>
              <a:gd name="adj3" fmla="val 16667"/>
            </a:avLst>
          </a:prstGeom>
          <a:solidFill>
            <a:srgbClr val="FFFF00">
              <a:alpha val="20000"/>
            </a:srgbClr>
          </a:solidFill>
          <a:ln w="19050" cap="flat" cmpd="sng" algn="ctr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tabLst/>
            </a:pP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rgbClr val="009900"/>
                </a:solidFill>
                <a:effectLst/>
                <a:latin typeface="Arial" charset="0"/>
              </a:rPr>
              <a:t>VVS LAXMAN</a:t>
            </a:r>
            <a:endParaRPr kumimoji="0" lang="en-IN" sz="1600" b="0" i="0" u="none" strike="noStrike" cap="none" normalizeH="0" dirty="0" smtClean="0">
              <a:ln>
                <a:noFill/>
              </a:ln>
              <a:solidFill>
                <a:srgbClr val="009900"/>
              </a:solidFill>
              <a:effectLst/>
              <a:latin typeface="Arial" charset="0"/>
            </a:endParaRP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5580112" y="2065412"/>
            <a:ext cx="1728192" cy="468632"/>
          </a:xfrm>
          <a:prstGeom prst="wedgeRoundRectCallout">
            <a:avLst>
              <a:gd name="adj1" fmla="val -108409"/>
              <a:gd name="adj2" fmla="val 22902"/>
              <a:gd name="adj3" fmla="val 16667"/>
            </a:avLst>
          </a:prstGeom>
          <a:solidFill>
            <a:srgbClr val="FFFF00">
              <a:alpha val="20000"/>
            </a:srgbClr>
          </a:solidFill>
          <a:ln w="19050" cap="flat" cmpd="sng" algn="ctr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tabLst/>
            </a:pP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rgbClr val="009900"/>
                </a:solidFill>
                <a:effectLst/>
                <a:latin typeface="Arial" charset="0"/>
              </a:rPr>
              <a:t>RAHUL DRAVID</a:t>
            </a:r>
            <a:endParaRPr kumimoji="0" lang="en-IN" sz="1600" b="0" i="0" u="none" strike="noStrike" cap="none" normalizeH="0" dirty="0" smtClean="0">
              <a:ln>
                <a:noFill/>
              </a:ln>
              <a:solidFill>
                <a:srgbClr val="009900"/>
              </a:solidFill>
              <a:effectLst/>
              <a:latin typeface="Arial" charset="0"/>
            </a:endParaRPr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6876256" y="3073524"/>
            <a:ext cx="1476672" cy="468632"/>
          </a:xfrm>
          <a:prstGeom prst="wedgeRoundRectCallout">
            <a:avLst>
              <a:gd name="adj1" fmla="val -108409"/>
              <a:gd name="adj2" fmla="val 22902"/>
              <a:gd name="adj3" fmla="val 16667"/>
            </a:avLst>
          </a:prstGeom>
          <a:solidFill>
            <a:srgbClr val="FFFF00">
              <a:alpha val="20000"/>
            </a:srgbClr>
          </a:solidFill>
          <a:ln w="19050" cap="flat" cmpd="sng" algn="ctr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tabLst/>
            </a:pP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rgbClr val="009900"/>
                </a:solidFill>
                <a:effectLst/>
                <a:latin typeface="Arial" charset="0"/>
              </a:rPr>
              <a:t>M S DHONI</a:t>
            </a:r>
            <a:endParaRPr kumimoji="0" lang="en-IN" sz="1600" b="0" i="0" u="none" strike="noStrike" cap="none" normalizeH="0" dirty="0" smtClean="0">
              <a:ln>
                <a:noFill/>
              </a:ln>
              <a:solidFill>
                <a:srgbClr val="0099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65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Our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7300"/>
            <a:ext cx="8064896" cy="4135764"/>
          </a:xfrm>
        </p:spPr>
        <p:txBody>
          <a:bodyPr/>
          <a:lstStyle/>
          <a:p>
            <a:r>
              <a:rPr lang="en-US" sz="2400" smtClean="0">
                <a:solidFill>
                  <a:srgbClr val="0000FF"/>
                </a:solidFill>
              </a:rPr>
              <a:t>Our lab has solved this classical (~35 years) problem by developing a new query processing technique, called </a:t>
            </a:r>
            <a:r>
              <a:rPr lang="en-US" sz="2400" dirty="0" smtClean="0">
                <a:solidFill>
                  <a:srgbClr val="FF0000"/>
                </a:solidFill>
              </a:rPr>
              <a:t>“plan bouquets</a:t>
            </a:r>
            <a:r>
              <a:rPr lang="en-US" sz="2400" smtClean="0">
                <a:solidFill>
                  <a:srgbClr val="FF0000"/>
                </a:solidFill>
              </a:rPr>
              <a:t>”, </a:t>
            </a:r>
            <a:r>
              <a:rPr lang="en-US" sz="2400" smtClean="0">
                <a:solidFill>
                  <a:srgbClr val="0000FF"/>
                </a:solidFill>
              </a:rPr>
              <a:t>which completely</a:t>
            </a:r>
            <a:r>
              <a:rPr lang="en-US" sz="2400" smtClean="0"/>
              <a:t> </a:t>
            </a:r>
            <a:r>
              <a:rPr lang="en-US" sz="2400" smtClean="0">
                <a:solidFill>
                  <a:srgbClr val="FF0000"/>
                </a:solidFill>
              </a:rPr>
              <a:t>abandons</a:t>
            </a:r>
            <a:r>
              <a:rPr lang="en-US" sz="2400" smtClean="0"/>
              <a:t> </a:t>
            </a:r>
            <a:r>
              <a:rPr lang="en-US" sz="2400" smtClean="0">
                <a:solidFill>
                  <a:srgbClr val="0000FF"/>
                </a:solidFill>
              </a:rPr>
              <a:t>making estimations of  operator </a:t>
            </a:r>
            <a:r>
              <a:rPr lang="en-US" sz="2400" dirty="0" smtClean="0">
                <a:solidFill>
                  <a:srgbClr val="0000FF"/>
                </a:solidFill>
              </a:rPr>
              <a:t>cardinalities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sz="2400" smtClean="0">
                <a:solidFill>
                  <a:srgbClr val="0000FF"/>
                </a:solidFill>
              </a:rPr>
              <a:t>Plan </a:t>
            </a:r>
            <a:r>
              <a:rPr lang="en-US" sz="2400" dirty="0" smtClean="0">
                <a:solidFill>
                  <a:srgbClr val="0000FF"/>
                </a:solidFill>
              </a:rPr>
              <a:t>Bouquet Approach: </a:t>
            </a:r>
            <a:r>
              <a:rPr lang="en-US" sz="2400" smtClean="0">
                <a:solidFill>
                  <a:srgbClr val="FF0000"/>
                </a:solidFill>
              </a:rPr>
              <a:t>run-time</a:t>
            </a:r>
            <a:r>
              <a:rPr lang="en-US" sz="2400" smtClean="0"/>
              <a:t> </a:t>
            </a:r>
            <a:r>
              <a:rPr lang="en-US" sz="2400" smtClean="0">
                <a:solidFill>
                  <a:srgbClr val="FF0000"/>
                </a:solidFill>
              </a:rPr>
              <a:t>cardinality</a:t>
            </a:r>
            <a:r>
              <a:rPr lang="en-US" sz="2400" smtClean="0"/>
              <a:t> </a:t>
            </a:r>
            <a:r>
              <a:rPr lang="en-US" sz="2400" smtClean="0">
                <a:solidFill>
                  <a:srgbClr val="FF0000"/>
                </a:solidFill>
              </a:rPr>
              <a:t>discovery </a:t>
            </a:r>
            <a:r>
              <a:rPr lang="en-US" sz="2400" smtClean="0">
                <a:solidFill>
                  <a:srgbClr val="0000FF"/>
                </a:solidFill>
              </a:rPr>
              <a:t>using compile-time </a:t>
            </a:r>
            <a:r>
              <a:rPr lang="en-US" sz="2400" dirty="0" smtClean="0">
                <a:solidFill>
                  <a:srgbClr val="0000FF"/>
                </a:solidFill>
              </a:rPr>
              <a:t>selected bouquet of plans</a:t>
            </a:r>
            <a:endParaRPr lang="en-US" sz="2400" b="1" dirty="0" smtClean="0">
              <a:solidFill>
                <a:srgbClr val="0000FF"/>
              </a:solidFill>
            </a:endParaRP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provides </a:t>
            </a:r>
            <a:r>
              <a:rPr lang="en-US" sz="2000" dirty="0" smtClean="0">
                <a:solidFill>
                  <a:srgbClr val="FF0000"/>
                </a:solidFill>
              </a:rPr>
              <a:t>worst case performance guarantees </a:t>
            </a:r>
            <a:r>
              <a:rPr lang="en-US" sz="2000" dirty="0" err="1" smtClean="0">
                <a:solidFill>
                  <a:schemeClr val="tx1"/>
                </a:solidFill>
              </a:rPr>
              <a:t>wrt</a:t>
            </a:r>
            <a:r>
              <a:rPr lang="en-US" sz="2000" dirty="0" smtClean="0">
                <a:solidFill>
                  <a:schemeClr val="tx1"/>
                </a:solidFill>
              </a:rPr>
              <a:t> omniscient </a:t>
            </a:r>
            <a:r>
              <a:rPr lang="en-US" sz="2000" smtClean="0">
                <a:solidFill>
                  <a:schemeClr val="tx1"/>
                </a:solidFill>
              </a:rPr>
              <a:t>oracle that magically </a:t>
            </a:r>
            <a:r>
              <a:rPr lang="en-US" sz="2000" dirty="0" smtClean="0">
                <a:solidFill>
                  <a:schemeClr val="tx1"/>
                </a:solidFill>
              </a:rPr>
              <a:t>knows the </a:t>
            </a:r>
            <a:r>
              <a:rPr lang="en-US" sz="2000" smtClean="0">
                <a:solidFill>
                  <a:schemeClr val="tx1"/>
                </a:solidFill>
              </a:rPr>
              <a:t>correct  cardinalities</a:t>
            </a:r>
            <a:r>
              <a:rPr lang="en-US" sz="2000" smtClean="0">
                <a:solidFill>
                  <a:srgbClr val="FF0000"/>
                </a:solidFill>
              </a:rPr>
              <a:t>     </a:t>
            </a:r>
            <a:br>
              <a:rPr lang="en-US" sz="2000" smtClean="0">
                <a:solidFill>
                  <a:srgbClr val="FF0000"/>
                </a:solidFill>
              </a:rPr>
            </a:br>
            <a:r>
              <a:rPr lang="en-US" sz="2000" smtClean="0">
                <a:solidFill>
                  <a:srgbClr val="00642D"/>
                </a:solidFill>
              </a:rPr>
              <a:t>e.g</a:t>
            </a:r>
            <a:r>
              <a:rPr lang="en-US" sz="2000" dirty="0" smtClean="0">
                <a:solidFill>
                  <a:srgbClr val="00642D"/>
                </a:solidFill>
              </a:rPr>
              <a:t>.  for a single </a:t>
            </a:r>
            <a:r>
              <a:rPr lang="en-US" sz="2000" smtClean="0">
                <a:solidFill>
                  <a:srgbClr val="00642D"/>
                </a:solidFill>
              </a:rPr>
              <a:t>error-prone cardinality, </a:t>
            </a:r>
            <a:r>
              <a:rPr lang="en-US" sz="2000" dirty="0" smtClean="0">
                <a:solidFill>
                  <a:srgbClr val="00642D"/>
                </a:solidFill>
              </a:rPr>
              <a:t>relative guarantee of 4</a:t>
            </a:r>
            <a:endParaRPr lang="en-US" dirty="0" smtClean="0">
              <a:solidFill>
                <a:srgbClr val="00642D"/>
              </a:solidFill>
            </a:endParaRP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empirical performance well within guaranteed bounds on industrial-strength environments</a:t>
            </a:r>
          </a:p>
          <a:p>
            <a:pPr marL="407988" lvl="1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IASc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7FBC4-E9C5-46EF-B980-654DA18B9F15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32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304800" y="2713484"/>
            <a:ext cx="8610600" cy="1225550"/>
          </a:xfrm>
        </p:spPr>
        <p:txBody>
          <a:bodyPr/>
          <a:lstStyle/>
          <a:p>
            <a:r>
              <a:rPr lang="en-US" sz="3600" dirty="0" smtClean="0"/>
              <a:t>Plan Bouquets:</a:t>
            </a:r>
            <a:br>
              <a:rPr lang="en-US" sz="3600" dirty="0" smtClean="0"/>
            </a:br>
            <a:r>
              <a:rPr lang="en-US" sz="2800" i="1" dirty="0" smtClean="0"/>
              <a:t>            A Fragrant Approach to Robust Query Processing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614363" y="4297660"/>
            <a:ext cx="7620000" cy="936104"/>
          </a:xfrm>
        </p:spPr>
        <p:txBody>
          <a:bodyPr/>
          <a:lstStyle/>
          <a:p>
            <a:pPr marL="457200" indent="-457200" algn="ctr"/>
            <a:r>
              <a:rPr lang="en-US" sz="2400" dirty="0" smtClean="0">
                <a:latin typeface="Comic Sans MS" pitchFamily="66" charset="0"/>
              </a:rPr>
              <a:t>  (</a:t>
            </a:r>
            <a:r>
              <a:rPr lang="en-US" sz="2400" dirty="0" err="1" smtClean="0">
                <a:latin typeface="Comic Sans MS" pitchFamily="66" charset="0"/>
              </a:rPr>
              <a:t>Phd</a:t>
            </a:r>
            <a:r>
              <a:rPr lang="en-US" sz="2400" dirty="0" smtClean="0">
                <a:latin typeface="Comic Sans MS" pitchFamily="66" charset="0"/>
              </a:rPr>
              <a:t> Thesis work of </a:t>
            </a:r>
            <a:r>
              <a:rPr lang="en-US" sz="2400" dirty="0" err="1" smtClean="0">
                <a:solidFill>
                  <a:srgbClr val="00642D"/>
                </a:solidFill>
                <a:latin typeface="Comic Sans MS" pitchFamily="66" charset="0"/>
              </a:rPr>
              <a:t>Anshuman</a:t>
            </a:r>
            <a:r>
              <a:rPr lang="en-US" sz="2400" dirty="0" smtClean="0">
                <a:solidFill>
                  <a:srgbClr val="00642D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00642D"/>
                </a:solidFill>
                <a:latin typeface="Comic Sans MS" pitchFamily="66" charset="0"/>
              </a:rPr>
              <a:t>Dutt</a:t>
            </a:r>
            <a:r>
              <a:rPr lang="en-US" sz="2400" dirty="0" smtClean="0">
                <a:latin typeface="Comic Sans MS" pitchFamily="66" charset="0"/>
              </a:rPr>
              <a:t>)</a:t>
            </a:r>
            <a:r>
              <a:rPr lang="en-US" sz="2200" dirty="0" smtClean="0">
                <a:latin typeface="Comic Sans MS" pitchFamily="66" charset="0"/>
              </a:rPr>
              <a:t>  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1026" name="Picture 2" descr="E:\media\Backups\bouquet_project\project_docs\m5_2014_may\Google_ppt\DSL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"/>
            <a:ext cx="2016224" cy="75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383256" y="208920"/>
            <a:ext cx="3276993" cy="2360561"/>
            <a:chOff x="3716133" y="644692"/>
            <a:chExt cx="3276993" cy="2360561"/>
          </a:xfrm>
        </p:grpSpPr>
        <p:pic>
          <p:nvPicPr>
            <p:cNvPr id="1027" name="Picture 3" descr="E:\media\Backups\bouquet_project\project_docs\m5_2014_may\Google_ppt\Bouquet_PNG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874573">
              <a:off x="4411312" y="702177"/>
              <a:ext cx="1607897" cy="2998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4883472" y="644692"/>
              <a:ext cx="7713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solidFill>
                    <a:srgbClr val="0000FF"/>
                  </a:solidFill>
                </a:rPr>
                <a:t>Plan 1</a:t>
              </a:r>
              <a:endParaRPr lang="en-US" sz="1800" b="1" dirty="0">
                <a:solidFill>
                  <a:srgbClr val="0000FF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997139" y="779416"/>
              <a:ext cx="7713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solidFill>
                    <a:srgbClr val="0000FF"/>
                  </a:solidFill>
                </a:rPr>
                <a:t>Plan 2</a:t>
              </a:r>
              <a:endParaRPr lang="en-US" sz="1800" b="1" dirty="0">
                <a:solidFill>
                  <a:srgbClr val="0000FF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637585" y="1483793"/>
              <a:ext cx="7713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solidFill>
                    <a:srgbClr val="0000FF"/>
                  </a:solidFill>
                </a:rPr>
                <a:t>Plan 5</a:t>
              </a:r>
              <a:endParaRPr lang="en-US" sz="1800" b="1" dirty="0">
                <a:solidFill>
                  <a:srgbClr val="0000FF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911352" y="1986196"/>
              <a:ext cx="7713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smtClean="0">
                  <a:solidFill>
                    <a:srgbClr val="0000FF"/>
                  </a:solidFill>
                </a:rPr>
                <a:t>Plan 4</a:t>
              </a:r>
              <a:endParaRPr lang="en-US" sz="1800" b="1" dirty="0">
                <a:solidFill>
                  <a:srgbClr val="0000FF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221761" y="1490371"/>
              <a:ext cx="7713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smtClean="0">
                  <a:solidFill>
                    <a:srgbClr val="0000FF"/>
                  </a:solidFill>
                </a:rPr>
                <a:t>Plan 3</a:t>
              </a:r>
              <a:endParaRPr lang="en-US" sz="1800" b="1" dirty="0">
                <a:solidFill>
                  <a:srgbClr val="0000FF"/>
                </a:solidFill>
              </a:endParaRPr>
            </a:p>
          </p:txBody>
        </p:sp>
      </p:grpSp>
      <p:pic>
        <p:nvPicPr>
          <p:cNvPr id="4" name="Picture 2" descr="E:\media\Backups\bouquet_project\project_docs\m5_2014_may\Google_ppt\IISc_logo_mnc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70" y="19992"/>
            <a:ext cx="1476655" cy="118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2017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95B88C-1411-437D-8BF4-BAC5A9D3F58B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IASc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81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88" y="114300"/>
            <a:ext cx="8579208" cy="457200"/>
          </a:xfrm>
        </p:spPr>
        <p:txBody>
          <a:bodyPr/>
          <a:lstStyle/>
          <a:p>
            <a:r>
              <a:rPr lang="en-US" dirty="0" smtClean="0"/>
              <a:t>Sample Relational Database:  Manufacturing 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2017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431386" y="2774392"/>
            <a:ext cx="1097220" cy="428628"/>
          </a:xfrm>
          <a:prstGeom prst="roundRect">
            <a:avLst/>
          </a:prstGeom>
          <a:solidFill>
            <a:srgbClr val="FFFF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642D"/>
                </a:solidFill>
              </a:rPr>
              <a:t>Part</a:t>
            </a:r>
            <a:endParaRPr lang="en-IN" sz="2400" b="1" dirty="0">
              <a:solidFill>
                <a:srgbClr val="00642D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331640" y="1941378"/>
            <a:ext cx="1517464" cy="357190"/>
          </a:xfrm>
          <a:prstGeom prst="roundRect">
            <a:avLst/>
          </a:prstGeom>
          <a:solidFill>
            <a:srgbClr val="FFFF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642D"/>
                </a:solidFill>
              </a:rPr>
              <a:t>PartSupp</a:t>
            </a:r>
            <a:endParaRPr lang="en-IN" sz="2400" b="1" dirty="0">
              <a:solidFill>
                <a:srgbClr val="00642D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966841" y="1275061"/>
            <a:ext cx="1281490" cy="500066"/>
          </a:xfrm>
          <a:prstGeom prst="roundRect">
            <a:avLst/>
          </a:prstGeom>
          <a:solidFill>
            <a:srgbClr val="FFFF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642D"/>
                </a:solidFill>
              </a:rPr>
              <a:t>Supplier</a:t>
            </a:r>
            <a:endParaRPr lang="en-IN" sz="2400" b="1" dirty="0">
              <a:solidFill>
                <a:srgbClr val="00642D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699792" y="3365546"/>
            <a:ext cx="1350850" cy="500066"/>
          </a:xfrm>
          <a:prstGeom prst="roundRect">
            <a:avLst/>
          </a:prstGeom>
          <a:solidFill>
            <a:srgbClr val="FFFF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642D"/>
                </a:solidFill>
              </a:rPr>
              <a:t>Lineitem</a:t>
            </a:r>
            <a:endParaRPr lang="en-IN" sz="2400" b="1" dirty="0">
              <a:solidFill>
                <a:srgbClr val="00642D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914113" y="2741728"/>
            <a:ext cx="1490674" cy="411692"/>
          </a:xfrm>
          <a:prstGeom prst="roundRect">
            <a:avLst/>
          </a:prstGeom>
          <a:solidFill>
            <a:srgbClr val="FFFF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642D"/>
                </a:solidFill>
              </a:rPr>
              <a:t>Customer</a:t>
            </a:r>
            <a:endParaRPr lang="en-IN" sz="2400" b="1" dirty="0">
              <a:solidFill>
                <a:srgbClr val="00642D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860032" y="3361556"/>
            <a:ext cx="1172094" cy="500066"/>
          </a:xfrm>
          <a:prstGeom prst="roundRect">
            <a:avLst/>
          </a:prstGeom>
          <a:solidFill>
            <a:srgbClr val="FFFF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642D"/>
                </a:solidFill>
              </a:rPr>
              <a:t>Orders</a:t>
            </a:r>
            <a:endParaRPr lang="en-IN" sz="2400" b="1" dirty="0">
              <a:solidFill>
                <a:srgbClr val="00642D"/>
              </a:solidFill>
            </a:endParaRPr>
          </a:p>
        </p:txBody>
      </p:sp>
      <p:cxnSp>
        <p:nvCxnSpPr>
          <p:cNvPr id="13" name="Straight Arrow Connector 12"/>
          <p:cNvCxnSpPr>
            <a:stCxn id="11" idx="3"/>
          </p:cNvCxnSpPr>
          <p:nvPr/>
        </p:nvCxnSpPr>
        <p:spPr>
          <a:xfrm flipV="1">
            <a:off x="6032126" y="3145532"/>
            <a:ext cx="556099" cy="46605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067944" y="3649588"/>
            <a:ext cx="792088" cy="2840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9" idx="1"/>
            <a:endCxn id="6" idx="2"/>
          </p:cNvCxnSpPr>
          <p:nvPr/>
        </p:nvCxnSpPr>
        <p:spPr>
          <a:xfrm flipH="1" flipV="1">
            <a:off x="1979996" y="3203020"/>
            <a:ext cx="719796" cy="41255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9" idx="0"/>
            <a:endCxn id="8" idx="2"/>
          </p:cNvCxnSpPr>
          <p:nvPr/>
        </p:nvCxnSpPr>
        <p:spPr>
          <a:xfrm flipV="1">
            <a:off x="3375233" y="1775140"/>
            <a:ext cx="232369" cy="159041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0"/>
            <a:endCxn id="8" idx="1"/>
          </p:cNvCxnSpPr>
          <p:nvPr/>
        </p:nvCxnSpPr>
        <p:spPr>
          <a:xfrm flipV="1">
            <a:off x="2090382" y="1525096"/>
            <a:ext cx="876469" cy="41628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7" idx="2"/>
            <a:endCxn id="6" idx="0"/>
          </p:cNvCxnSpPr>
          <p:nvPr/>
        </p:nvCxnSpPr>
        <p:spPr>
          <a:xfrm flipH="1">
            <a:off x="1979996" y="2298571"/>
            <a:ext cx="110376" cy="47582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6012160" y="2048536"/>
            <a:ext cx="1152128" cy="362694"/>
          </a:xfrm>
          <a:prstGeom prst="roundRect">
            <a:avLst/>
          </a:prstGeom>
          <a:solidFill>
            <a:srgbClr val="FFFF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642D"/>
                </a:solidFill>
              </a:rPr>
              <a:t>Nation</a:t>
            </a:r>
            <a:endParaRPr lang="en-IN" sz="2400" b="1" dirty="0">
              <a:solidFill>
                <a:srgbClr val="00642D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5543739" y="1239345"/>
            <a:ext cx="1276360" cy="451806"/>
          </a:xfrm>
          <a:prstGeom prst="roundRect">
            <a:avLst/>
          </a:prstGeom>
          <a:solidFill>
            <a:srgbClr val="FFFF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642D"/>
                </a:solidFill>
              </a:rPr>
              <a:t>Region</a:t>
            </a:r>
            <a:endParaRPr lang="en-IN" sz="2400" b="1" dirty="0">
              <a:solidFill>
                <a:srgbClr val="00642D"/>
              </a:solidFill>
            </a:endParaRPr>
          </a:p>
        </p:txBody>
      </p:sp>
      <p:cxnSp>
        <p:nvCxnSpPr>
          <p:cNvPr id="38" name="Straight Arrow Connector 37"/>
          <p:cNvCxnSpPr>
            <a:stCxn id="10" idx="0"/>
            <a:endCxn id="36" idx="2"/>
          </p:cNvCxnSpPr>
          <p:nvPr/>
        </p:nvCxnSpPr>
        <p:spPr>
          <a:xfrm flipH="1" flipV="1">
            <a:off x="6588224" y="2411242"/>
            <a:ext cx="71226" cy="33049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6" idx="0"/>
            <a:endCxn id="37" idx="2"/>
          </p:cNvCxnSpPr>
          <p:nvPr/>
        </p:nvCxnSpPr>
        <p:spPr>
          <a:xfrm flipH="1" flipV="1">
            <a:off x="6181931" y="1691150"/>
            <a:ext cx="406305" cy="35738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8" idx="3"/>
          </p:cNvCxnSpPr>
          <p:nvPr/>
        </p:nvCxnSpPr>
        <p:spPr>
          <a:xfrm flipV="1">
            <a:off x="4248331" y="1489376"/>
            <a:ext cx="1295408" cy="3571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7FBC4-E9C5-46EF-B980-654DA18B9F15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IASc Meeting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90500"/>
            <a:ext cx="8686800" cy="508000"/>
          </a:xfrm>
          <a:noFill/>
        </p:spPr>
        <p:txBody>
          <a:bodyPr/>
          <a:lstStyle/>
          <a:p>
            <a:r>
              <a:rPr lang="en-US" sz="3600" dirty="0" smtClean="0"/>
              <a:t>  CWG 2010 Expense Estimates  </a:t>
            </a:r>
            <a:endParaRPr lang="en-US" altLang="en-US" sz="36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79500"/>
            <a:ext cx="8382000" cy="3873500"/>
          </a:xfrm>
          <a:noFill/>
        </p:spPr>
        <p:txBody>
          <a:bodyPr/>
          <a:lstStyle/>
          <a:p>
            <a:endParaRPr lang="en-US" altLang="en-US" sz="2800" smtClean="0">
              <a:solidFill>
                <a:srgbClr val="663300"/>
              </a:solidFill>
            </a:endParaRPr>
          </a:p>
          <a:p>
            <a:r>
              <a:rPr lang="en-US" altLang="en-US" smtClean="0"/>
              <a:t>Government valuation:    5000 crores</a:t>
            </a:r>
          </a:p>
          <a:p>
            <a:r>
              <a:rPr lang="en-US" altLang="en-US" smtClean="0">
                <a:solidFill>
                  <a:srgbClr val="FF0000"/>
                </a:solidFill>
              </a:rPr>
              <a:t>Media speculation:        70000 crores</a:t>
            </a:r>
          </a:p>
          <a:p>
            <a:endParaRPr lang="en-US" altLang="en-US" smtClean="0"/>
          </a:p>
          <a:p>
            <a:r>
              <a:rPr lang="en-US" altLang="en-US" sz="2800" smtClean="0">
                <a:solidFill>
                  <a:srgbClr val="0000FF"/>
                </a:solidFill>
              </a:rPr>
              <a:t>Geometric Mean: √5000 * 70000 = 18708 crores</a:t>
            </a:r>
          </a:p>
          <a:p>
            <a:pPr lvl="1"/>
            <a:r>
              <a:rPr lang="en-US" altLang="en-US" smtClean="0"/>
              <a:t> </a:t>
            </a:r>
            <a:r>
              <a:rPr lang="en-US" altLang="en-US" smtClean="0">
                <a:solidFill>
                  <a:srgbClr val="00642D"/>
                </a:solidFill>
              </a:rPr>
              <a:t>CAG audit: 18532 crores !</a:t>
            </a:r>
          </a:p>
          <a:p>
            <a:endParaRPr lang="en-US" altLang="en-US" smtClean="0"/>
          </a:p>
          <a:p>
            <a:pPr lvl="1"/>
            <a:endParaRPr lang="en-US" altLang="en-US" sz="3200" dirty="0" smtClean="0"/>
          </a:p>
          <a:p>
            <a:endParaRPr lang="en-US" altLang="en-US" dirty="0" smtClean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3888000" y="3433564"/>
            <a:ext cx="2160000" cy="0"/>
          </a:xfrm>
          <a:prstGeom prst="line">
            <a:avLst/>
          </a:prstGeom>
          <a:solidFill>
            <a:srgbClr val="FFFF00">
              <a:alpha val="20000"/>
            </a:srgbClr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June 2017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254321-0E10-4B21-94B9-5B8AE40885D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IASc Meeting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04013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/>
        </p:nvSpPr>
        <p:spPr>
          <a:xfrm>
            <a:off x="3635890" y="697260"/>
            <a:ext cx="5213501" cy="30111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Cardinality Estimation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2017</a:t>
            </a:r>
            <a:endParaRPr lang="en-US" dirty="0"/>
          </a:p>
        </p:txBody>
      </p:sp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4296793" y="697260"/>
            <a:ext cx="198484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0000"/>
                </a:solidFill>
                <a:latin typeface="Arial" charset="0"/>
              </a:rPr>
              <a:t> RDBMS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096548" y="1026345"/>
            <a:ext cx="2722076" cy="268536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16022">
              <a:defRPr/>
            </a:pPr>
            <a:r>
              <a:rPr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Statistical Metadata</a:t>
            </a:r>
          </a:p>
        </p:txBody>
      </p:sp>
      <p:sp>
        <p:nvSpPr>
          <p:cNvPr id="7" name="Round Diagonal Corner Rectangle 6"/>
          <p:cNvSpPr/>
          <p:nvPr/>
        </p:nvSpPr>
        <p:spPr>
          <a:xfrm>
            <a:off x="4342270" y="735334"/>
            <a:ext cx="4366663" cy="1178873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16022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 bwMode="auto">
          <a:xfrm>
            <a:off x="6372194" y="4763864"/>
            <a:ext cx="1878475" cy="541908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16022">
              <a:defRPr/>
            </a:pPr>
            <a:r>
              <a:rPr lang="en-US" sz="1400" b="1" smtClean="0">
                <a:solidFill>
                  <a:srgbClr val="0000FF"/>
                </a:solidFill>
                <a:cs typeface="Arial" pitchFamily="34" charset="0"/>
              </a:rPr>
              <a:t>Card: 6 </a:t>
            </a:r>
            <a:r>
              <a:rPr lang="en-US" sz="1400" b="1" dirty="0" smtClean="0">
                <a:solidFill>
                  <a:srgbClr val="0000FF"/>
                </a:solidFill>
                <a:cs typeface="Arial" pitchFamily="34" charset="0"/>
              </a:rPr>
              <a:t>x 10</a:t>
            </a:r>
            <a:r>
              <a:rPr lang="en-US" sz="1400" b="1" baseline="30000" dirty="0" smtClean="0">
                <a:solidFill>
                  <a:srgbClr val="0000FF"/>
                </a:solidFill>
                <a:cs typeface="Arial" pitchFamily="34" charset="0"/>
              </a:rPr>
              <a:t>6</a:t>
            </a:r>
          </a:p>
          <a:p>
            <a:pPr algn="ctr" defTabSz="816022">
              <a:defRPr/>
            </a:pPr>
            <a:r>
              <a:rPr lang="en-US" sz="1400" b="1" dirty="0" err="1" smtClean="0">
                <a:solidFill>
                  <a:srgbClr val="00642D"/>
                </a:solidFill>
                <a:latin typeface="Arial" pitchFamily="34" charset="0"/>
                <a:cs typeface="Arial" pitchFamily="34" charset="0"/>
              </a:rPr>
              <a:t>lineitem</a:t>
            </a:r>
            <a:endParaRPr lang="en-US" sz="1400" b="1" baseline="30000" dirty="0">
              <a:solidFill>
                <a:srgbClr val="00642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4427979" y="4729956"/>
            <a:ext cx="1800205" cy="503808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16022">
              <a:defRPr/>
            </a:pPr>
            <a:r>
              <a:rPr lang="en-US" sz="1400" b="1" smtClean="0">
                <a:solidFill>
                  <a:srgbClr val="0000FF"/>
                </a:solidFill>
                <a:cs typeface="Arial" pitchFamily="34" charset="0"/>
              </a:rPr>
              <a:t>Card: 2 </a:t>
            </a:r>
            <a:r>
              <a:rPr lang="en-US" sz="1400" b="1" dirty="0" smtClean="0">
                <a:solidFill>
                  <a:srgbClr val="0000FF"/>
                </a:solidFill>
                <a:cs typeface="Arial" pitchFamily="34" charset="0"/>
              </a:rPr>
              <a:t>x 10</a:t>
            </a:r>
            <a:r>
              <a:rPr lang="en-US" sz="1400" b="1" baseline="30000" dirty="0" smtClean="0">
                <a:solidFill>
                  <a:srgbClr val="0000FF"/>
                </a:solidFill>
                <a:cs typeface="Arial" pitchFamily="34" charset="0"/>
              </a:rPr>
              <a:t>4</a:t>
            </a:r>
          </a:p>
          <a:p>
            <a:pPr algn="ctr" defTabSz="816022">
              <a:defRPr/>
            </a:pPr>
            <a:r>
              <a:rPr lang="en-US" sz="1400" b="1" dirty="0" smtClean="0">
                <a:solidFill>
                  <a:srgbClr val="00642D"/>
                </a:solidFill>
                <a:latin typeface="Arial" pitchFamily="34" charset="0"/>
                <a:cs typeface="Arial" pitchFamily="34" charset="0"/>
              </a:rPr>
              <a:t>part</a:t>
            </a:r>
            <a:endParaRPr lang="en-US" sz="1400" b="1" baseline="30000" dirty="0">
              <a:solidFill>
                <a:srgbClr val="00642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6156171" y="4057889"/>
            <a:ext cx="1330586" cy="47399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16022">
              <a:defRPr/>
            </a:pPr>
            <a:r>
              <a:rPr lang="en-US" sz="1400" b="1" smtClean="0">
                <a:solidFill>
                  <a:srgbClr val="0000FF"/>
                </a:solidFill>
              </a:rPr>
              <a:t>Card: 6 </a:t>
            </a:r>
            <a:r>
              <a:rPr lang="en-US" sz="1400" b="1" dirty="0" smtClean="0">
                <a:solidFill>
                  <a:srgbClr val="0000FF"/>
                </a:solidFill>
              </a:rPr>
              <a:t>x 10</a:t>
            </a:r>
            <a:r>
              <a:rPr lang="en-US" sz="1400" b="1" baseline="30000" dirty="0" smtClean="0">
                <a:solidFill>
                  <a:srgbClr val="0000FF"/>
                </a:solidFill>
              </a:rPr>
              <a:t>6</a:t>
            </a:r>
          </a:p>
          <a:p>
            <a:pPr algn="ctr" defTabSz="816022">
              <a:defRPr/>
            </a:pPr>
            <a:r>
              <a:rPr lang="en-US" sz="1400" b="1" smtClean="0">
                <a:solidFill>
                  <a:srgbClr val="C00000"/>
                </a:solidFill>
              </a:rPr>
              <a:t>TableScan</a:t>
            </a:r>
            <a:endParaRPr lang="en-US" sz="1400" b="1" dirty="0" smtClean="0">
              <a:solidFill>
                <a:srgbClr val="C0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4669279" y="4028803"/>
            <a:ext cx="1303112" cy="41287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16022">
              <a:defRPr/>
            </a:pPr>
            <a:r>
              <a:rPr lang="en-US" sz="1400" b="1" smtClean="0">
                <a:solidFill>
                  <a:srgbClr val="0000FF"/>
                </a:solidFill>
              </a:rPr>
              <a:t>Card: 4 </a:t>
            </a:r>
            <a:r>
              <a:rPr lang="en-US" sz="1400" b="1" dirty="0" smtClean="0">
                <a:solidFill>
                  <a:srgbClr val="0000FF"/>
                </a:solidFill>
              </a:rPr>
              <a:t>x 10</a:t>
            </a:r>
            <a:r>
              <a:rPr lang="en-US" sz="1400" b="1" baseline="30000" dirty="0" smtClean="0">
                <a:solidFill>
                  <a:srgbClr val="0000FF"/>
                </a:solidFill>
              </a:rPr>
              <a:t>3</a:t>
            </a:r>
          </a:p>
          <a:p>
            <a:pPr algn="ctr" defTabSz="816022">
              <a:defRPr/>
            </a:pPr>
            <a:r>
              <a:rPr lang="en-US" sz="1400" b="1" dirty="0" err="1" smtClean="0">
                <a:solidFill>
                  <a:srgbClr val="C00000"/>
                </a:solidFill>
              </a:rPr>
              <a:t>FilterScan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5129654" y="3277914"/>
            <a:ext cx="1580602" cy="39846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16022">
              <a:defRPr/>
            </a:pPr>
            <a:r>
              <a:rPr lang="en-US" sz="1400" b="1" smtClean="0">
                <a:solidFill>
                  <a:srgbClr val="0000FF"/>
                </a:solidFill>
              </a:rPr>
              <a:t>Card: 1.2 </a:t>
            </a:r>
            <a:r>
              <a:rPr lang="en-US" sz="1400" b="1" dirty="0" smtClean="0">
                <a:solidFill>
                  <a:srgbClr val="0000FF"/>
                </a:solidFill>
              </a:rPr>
              <a:t>x 10</a:t>
            </a:r>
            <a:r>
              <a:rPr lang="en-US" sz="1400" b="1" baseline="30000" dirty="0" smtClean="0">
                <a:solidFill>
                  <a:srgbClr val="0000FF"/>
                </a:solidFill>
              </a:rPr>
              <a:t>6</a:t>
            </a:r>
            <a:endParaRPr lang="en-US" sz="1400" b="1" dirty="0" smtClean="0">
              <a:solidFill>
                <a:srgbClr val="0000FF"/>
              </a:solidFill>
            </a:endParaRPr>
          </a:p>
          <a:p>
            <a:pPr algn="ctr" defTabSz="816022">
              <a:defRPr/>
            </a:pPr>
            <a:r>
              <a:rPr lang="en-US" sz="1400" b="1" dirty="0" smtClean="0">
                <a:solidFill>
                  <a:srgbClr val="C00000"/>
                </a:solidFill>
              </a:rPr>
              <a:t>Hash Join</a:t>
            </a:r>
          </a:p>
        </p:txBody>
      </p:sp>
      <p:cxnSp>
        <p:nvCxnSpPr>
          <p:cNvPr id="20" name="Straight Arrow Connector 19"/>
          <p:cNvCxnSpPr/>
          <p:nvPr/>
        </p:nvCxnSpPr>
        <p:spPr bwMode="auto">
          <a:xfrm flipV="1">
            <a:off x="5096540" y="4449504"/>
            <a:ext cx="23603" cy="25106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 bwMode="auto">
          <a:xfrm flipH="1" flipV="1">
            <a:off x="6806228" y="4502696"/>
            <a:ext cx="71016" cy="22723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 bwMode="auto">
          <a:xfrm flipV="1">
            <a:off x="5150298" y="3676379"/>
            <a:ext cx="242887" cy="35877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 bwMode="auto">
          <a:xfrm flipH="1" flipV="1">
            <a:off x="6226617" y="3676376"/>
            <a:ext cx="290512" cy="40005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107504" y="697260"/>
            <a:ext cx="4022500" cy="142706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816022">
              <a:defRPr/>
            </a:pPr>
            <a:r>
              <a:rPr lang="en-US" b="1" dirty="0" smtClean="0">
                <a:solidFill>
                  <a:srgbClr val="C00000"/>
                </a:solidFill>
              </a:rPr>
              <a:t>select</a:t>
            </a:r>
            <a:r>
              <a:rPr lang="en-US" b="1" dirty="0" smtClean="0"/>
              <a:t>   </a:t>
            </a:r>
            <a:r>
              <a:rPr lang="en-US" b="1" dirty="0">
                <a:solidFill>
                  <a:srgbClr val="002060"/>
                </a:solidFill>
              </a:rPr>
              <a:t>*</a:t>
            </a:r>
          </a:p>
          <a:p>
            <a:pPr defTabSz="816022">
              <a:defRPr/>
            </a:pPr>
            <a:r>
              <a:rPr lang="en-US" b="1" dirty="0">
                <a:solidFill>
                  <a:srgbClr val="C00000"/>
                </a:solidFill>
              </a:rPr>
              <a:t>from</a:t>
            </a:r>
            <a:r>
              <a:rPr lang="en-US" b="1" dirty="0"/>
              <a:t>     </a:t>
            </a:r>
            <a:r>
              <a:rPr lang="en-US" b="1" dirty="0" err="1">
                <a:solidFill>
                  <a:srgbClr val="002060"/>
                </a:solidFill>
              </a:rPr>
              <a:t>lineitem</a:t>
            </a:r>
            <a:r>
              <a:rPr lang="en-US" b="1" dirty="0">
                <a:solidFill>
                  <a:srgbClr val="002060"/>
                </a:solidFill>
              </a:rPr>
              <a:t>, orders, part</a:t>
            </a:r>
          </a:p>
          <a:p>
            <a:pPr defTabSz="816022">
              <a:defRPr/>
            </a:pPr>
            <a:r>
              <a:rPr lang="en-US" b="1" dirty="0">
                <a:solidFill>
                  <a:srgbClr val="C00000"/>
                </a:solidFill>
              </a:rPr>
              <a:t>where</a:t>
            </a:r>
            <a:r>
              <a:rPr lang="en-US" b="1" dirty="0"/>
              <a:t>  </a:t>
            </a:r>
            <a:r>
              <a:rPr lang="en-US" b="1" dirty="0" err="1">
                <a:solidFill>
                  <a:srgbClr val="002060"/>
                </a:solidFill>
              </a:rPr>
              <a:t>p_partkey</a:t>
            </a:r>
            <a:r>
              <a:rPr lang="en-US" b="1" dirty="0">
                <a:solidFill>
                  <a:srgbClr val="002060"/>
                </a:solidFill>
              </a:rPr>
              <a:t> = </a:t>
            </a:r>
            <a:r>
              <a:rPr lang="en-US" b="1" dirty="0" err="1">
                <a:solidFill>
                  <a:srgbClr val="002060"/>
                </a:solidFill>
              </a:rPr>
              <a:t>l_partkey</a:t>
            </a:r>
            <a:r>
              <a:rPr lang="en-US" b="1" dirty="0">
                <a:solidFill>
                  <a:srgbClr val="002060"/>
                </a:solidFill>
              </a:rPr>
              <a:t> and</a:t>
            </a:r>
          </a:p>
          <a:p>
            <a:pPr defTabSz="816022">
              <a:defRPr/>
            </a:pPr>
            <a:r>
              <a:rPr lang="en-US" b="1">
                <a:solidFill>
                  <a:srgbClr val="002060"/>
                </a:solidFill>
              </a:rPr>
              <a:t>              </a:t>
            </a:r>
            <a:r>
              <a:rPr lang="en-US" b="1" dirty="0" err="1">
                <a:solidFill>
                  <a:srgbClr val="002060"/>
                </a:solidFill>
              </a:rPr>
              <a:t>o</a:t>
            </a:r>
            <a:r>
              <a:rPr lang="en-US" b="1" smtClean="0">
                <a:solidFill>
                  <a:srgbClr val="002060"/>
                </a:solidFill>
              </a:rPr>
              <a:t>_orderkey </a:t>
            </a:r>
            <a:r>
              <a:rPr lang="en-US" b="1">
                <a:solidFill>
                  <a:srgbClr val="002060"/>
                </a:solidFill>
              </a:rPr>
              <a:t>= </a:t>
            </a:r>
            <a:r>
              <a:rPr lang="en-US" b="1" smtClean="0">
                <a:solidFill>
                  <a:srgbClr val="002060"/>
                </a:solidFill>
              </a:rPr>
              <a:t>l_orderkey </a:t>
            </a:r>
            <a:r>
              <a:rPr lang="en-US" b="1" dirty="0">
                <a:solidFill>
                  <a:srgbClr val="002060"/>
                </a:solidFill>
              </a:rPr>
              <a:t>and</a:t>
            </a:r>
          </a:p>
          <a:p>
            <a:pPr defTabSz="816022">
              <a:defRPr/>
            </a:pPr>
            <a:r>
              <a:rPr lang="en-US" b="1" dirty="0">
                <a:solidFill>
                  <a:srgbClr val="002060"/>
                </a:solidFill>
              </a:rPr>
              <a:t>              </a:t>
            </a:r>
            <a:r>
              <a:rPr lang="en-US" b="1" dirty="0" err="1">
                <a:solidFill>
                  <a:srgbClr val="002060"/>
                </a:solidFill>
              </a:rPr>
              <a:t>p_retailprice</a:t>
            </a:r>
            <a:r>
              <a:rPr lang="en-US" b="1" dirty="0">
                <a:solidFill>
                  <a:srgbClr val="002060"/>
                </a:solidFill>
              </a:rPr>
              <a:t> &lt; 1000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4054454" y="1713629"/>
            <a:ext cx="936000" cy="0"/>
          </a:xfrm>
          <a:prstGeom prst="straightConnector1">
            <a:avLst/>
          </a:prstGeom>
          <a:noFill/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5004043" y="1599430"/>
            <a:ext cx="2974252" cy="268536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16022">
              <a:defRPr/>
            </a:pPr>
            <a:r>
              <a:rPr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Query Optimizer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6453629" y="1925960"/>
            <a:ext cx="0" cy="5715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6425054" y="1312813"/>
            <a:ext cx="0" cy="23765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50" name="TextBox 12"/>
          <p:cNvSpPr txBox="1">
            <a:spLocks noChangeArrowheads="1"/>
          </p:cNvSpPr>
          <p:nvPr/>
        </p:nvSpPr>
        <p:spPr bwMode="auto">
          <a:xfrm>
            <a:off x="1835696" y="3979870"/>
            <a:ext cx="19821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 b="1" dirty="0"/>
              <a:t>Estimated </a:t>
            </a:r>
            <a:r>
              <a:rPr lang="en-US" sz="1400" b="1" dirty="0" smtClean="0"/>
              <a:t> Selection Cardinality</a:t>
            </a:r>
            <a:endParaRPr lang="en-US" sz="1400" b="1" dirty="0"/>
          </a:p>
        </p:txBody>
      </p:sp>
      <p:sp>
        <p:nvSpPr>
          <p:cNvPr id="5148" name="TextBox 41"/>
          <p:cNvSpPr txBox="1">
            <a:spLocks noChangeArrowheads="1"/>
          </p:cNvSpPr>
          <p:nvPr/>
        </p:nvSpPr>
        <p:spPr bwMode="auto">
          <a:xfrm>
            <a:off x="2627784" y="3115919"/>
            <a:ext cx="13220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 b="1" dirty="0"/>
              <a:t>Estimated Join </a:t>
            </a:r>
            <a:endParaRPr lang="en-US" sz="1400" b="1" dirty="0" smtClean="0"/>
          </a:p>
          <a:p>
            <a:pPr eaLnBrk="1" hangingPunct="1"/>
            <a:r>
              <a:rPr lang="en-US" sz="1400" b="1" dirty="0" smtClean="0"/>
              <a:t>Cardinality </a:t>
            </a:r>
            <a:endParaRPr lang="en-US" sz="1400" b="1" dirty="0"/>
          </a:p>
        </p:txBody>
      </p:sp>
      <p:grpSp>
        <p:nvGrpSpPr>
          <p:cNvPr id="5133" name="Group 31"/>
          <p:cNvGrpSpPr>
            <a:grpSpLocks/>
          </p:cNvGrpSpPr>
          <p:nvPr/>
        </p:nvGrpSpPr>
        <p:grpSpPr bwMode="auto">
          <a:xfrm>
            <a:off x="2429611" y="4657752"/>
            <a:ext cx="2358413" cy="584775"/>
            <a:chOff x="2745012" y="5081009"/>
            <a:chExt cx="2169800" cy="584775"/>
          </a:xfrm>
        </p:grpSpPr>
        <p:cxnSp>
          <p:nvCxnSpPr>
            <p:cNvPr id="37" name="Straight Arrow Connector 36"/>
            <p:cNvCxnSpPr/>
            <p:nvPr/>
          </p:nvCxnSpPr>
          <p:spPr>
            <a:xfrm flipV="1">
              <a:off x="3854825" y="5296981"/>
              <a:ext cx="1059987" cy="85202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47" name="TextBox 27"/>
            <p:cNvSpPr txBox="1">
              <a:spLocks noChangeArrowheads="1"/>
            </p:cNvSpPr>
            <p:nvPr/>
          </p:nvSpPr>
          <p:spPr bwMode="auto">
            <a:xfrm>
              <a:off x="2745012" y="5081009"/>
              <a:ext cx="163837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8159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8159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8159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8159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b="1" dirty="0" smtClean="0"/>
                <a:t>Base Relation</a:t>
              </a:r>
              <a:br>
                <a:rPr lang="en-US" b="1" dirty="0" smtClean="0"/>
              </a:br>
              <a:r>
                <a:rPr lang="en-US" b="1" dirty="0" smtClean="0"/>
                <a:t>Cardinality</a:t>
              </a:r>
              <a:endParaRPr lang="en-US" b="1" dirty="0"/>
            </a:p>
          </p:txBody>
        </p:sp>
      </p:grpSp>
      <p:sp>
        <p:nvSpPr>
          <p:cNvPr id="53" name="Rounded Rectangle 52"/>
          <p:cNvSpPr/>
          <p:nvPr/>
        </p:nvSpPr>
        <p:spPr>
          <a:xfrm>
            <a:off x="5815454" y="2457176"/>
            <a:ext cx="1580602" cy="4000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16022">
              <a:defRPr/>
            </a:pPr>
            <a:r>
              <a:rPr lang="en-US" sz="1400" b="1" smtClean="0">
                <a:solidFill>
                  <a:srgbClr val="0000FF"/>
                </a:solidFill>
              </a:rPr>
              <a:t>Card: 1.2 </a:t>
            </a:r>
            <a:r>
              <a:rPr lang="en-US" sz="1400" b="1" dirty="0" smtClean="0">
                <a:solidFill>
                  <a:srgbClr val="0000FF"/>
                </a:solidFill>
              </a:rPr>
              <a:t>x 10</a:t>
            </a:r>
            <a:r>
              <a:rPr lang="en-US" sz="1400" b="1" baseline="30000" dirty="0" smtClean="0">
                <a:solidFill>
                  <a:srgbClr val="0000FF"/>
                </a:solidFill>
              </a:rPr>
              <a:t>6</a:t>
            </a:r>
            <a:endParaRPr lang="en-US" sz="1400" b="1" dirty="0" smtClean="0">
              <a:solidFill>
                <a:srgbClr val="0000FF"/>
              </a:solidFill>
            </a:endParaRPr>
          </a:p>
          <a:p>
            <a:pPr algn="ctr" defTabSz="816022">
              <a:defRPr/>
            </a:pPr>
            <a:r>
              <a:rPr lang="en-US" sz="1400" b="1" dirty="0" smtClean="0">
                <a:solidFill>
                  <a:srgbClr val="C00000"/>
                </a:solidFill>
              </a:rPr>
              <a:t>Hash Join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5796406" y="2857226"/>
            <a:ext cx="271463" cy="4206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 flipV="1">
            <a:off x="7069579" y="2835005"/>
            <a:ext cx="330200" cy="35401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7236290" y="3744639"/>
            <a:ext cx="1800205" cy="431800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16022">
              <a:defRPr/>
            </a:pPr>
            <a:r>
              <a:rPr lang="en-US" sz="1400" b="1" smtClean="0">
                <a:solidFill>
                  <a:srgbClr val="0000FF"/>
                </a:solidFill>
                <a:cs typeface="Arial" pitchFamily="34" charset="0"/>
              </a:rPr>
              <a:t>Card: 1.5 </a:t>
            </a:r>
            <a:r>
              <a:rPr lang="en-US" sz="1400" b="1" dirty="0" smtClean="0">
                <a:solidFill>
                  <a:srgbClr val="0000FF"/>
                </a:solidFill>
                <a:cs typeface="Arial" pitchFamily="34" charset="0"/>
              </a:rPr>
              <a:t>x 10</a:t>
            </a:r>
            <a:r>
              <a:rPr lang="en-US" sz="1400" b="1" baseline="30000" dirty="0" smtClean="0">
                <a:solidFill>
                  <a:srgbClr val="0000FF"/>
                </a:solidFill>
                <a:cs typeface="Arial" pitchFamily="34" charset="0"/>
              </a:rPr>
              <a:t>5</a:t>
            </a:r>
          </a:p>
          <a:p>
            <a:pPr algn="ctr" defTabSz="816022">
              <a:defRPr/>
            </a:pPr>
            <a:r>
              <a:rPr lang="en-US" sz="1400" b="1" dirty="0" smtClean="0">
                <a:solidFill>
                  <a:srgbClr val="00642D"/>
                </a:solidFill>
                <a:latin typeface="Arial" pitchFamily="34" charset="0"/>
                <a:cs typeface="Arial" pitchFamily="34" charset="0"/>
              </a:rPr>
              <a:t>orders</a:t>
            </a:r>
            <a:endParaRPr lang="en-US" sz="1400" b="1" dirty="0">
              <a:solidFill>
                <a:srgbClr val="00642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7236291" y="3111599"/>
            <a:ext cx="1487126" cy="41555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16022">
              <a:defRPr/>
            </a:pPr>
            <a:r>
              <a:rPr lang="en-US" sz="1400" b="1" smtClean="0">
                <a:solidFill>
                  <a:srgbClr val="0000FF"/>
                </a:solidFill>
                <a:latin typeface="+mj-lt"/>
                <a:cs typeface="Arial" pitchFamily="34" charset="0"/>
              </a:rPr>
              <a:t>Card: 1.5 x 10</a:t>
            </a:r>
            <a:r>
              <a:rPr lang="en-US" sz="1400" b="1" baseline="30000" smtClean="0">
                <a:solidFill>
                  <a:srgbClr val="0000FF"/>
                </a:solidFill>
                <a:latin typeface="+mj-lt"/>
                <a:cs typeface="Arial" pitchFamily="34" charset="0"/>
              </a:rPr>
              <a:t>5</a:t>
            </a:r>
            <a:endParaRPr lang="en-US" sz="1400" b="1" baseline="30000" dirty="0" smtClean="0">
              <a:solidFill>
                <a:srgbClr val="0000FF"/>
              </a:solidFill>
              <a:latin typeface="+mj-lt"/>
              <a:cs typeface="Arial" pitchFamily="34" charset="0"/>
            </a:endParaRPr>
          </a:p>
          <a:p>
            <a:pPr algn="ctr" defTabSz="816022">
              <a:defRPr/>
            </a:pPr>
            <a:r>
              <a:rPr lang="en-US" sz="1400" b="1" smtClean="0">
                <a:solidFill>
                  <a:srgbClr val="C00000"/>
                </a:solidFill>
                <a:latin typeface="+mj-lt"/>
              </a:rPr>
              <a:t>TableScan</a:t>
            </a:r>
            <a:endParaRPr lang="en-US" sz="1400" b="1" dirty="0">
              <a:solidFill>
                <a:srgbClr val="C00000"/>
              </a:solidFill>
              <a:latin typeface="+mj-lt"/>
            </a:endParaRPr>
          </a:p>
        </p:txBody>
      </p:sp>
      <p:cxnSp>
        <p:nvCxnSpPr>
          <p:cNvPr id="62" name="Straight Arrow Connector 61"/>
          <p:cNvCxnSpPr>
            <a:stCxn id="59" idx="0"/>
          </p:cNvCxnSpPr>
          <p:nvPr/>
        </p:nvCxnSpPr>
        <p:spPr>
          <a:xfrm flipH="1" flipV="1">
            <a:off x="7966517" y="3525565"/>
            <a:ext cx="169876" cy="21907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urved Connector 49"/>
          <p:cNvCxnSpPr/>
          <p:nvPr/>
        </p:nvCxnSpPr>
        <p:spPr>
          <a:xfrm flipV="1">
            <a:off x="3923949" y="2569468"/>
            <a:ext cx="2088211" cy="72010"/>
          </a:xfrm>
          <a:prstGeom prst="curvedConnector3">
            <a:avLst>
              <a:gd name="adj1" fmla="val 50000"/>
            </a:avLst>
          </a:prstGeom>
          <a:ln w="25400" cmpd="dbl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urved Connector 67"/>
          <p:cNvCxnSpPr/>
          <p:nvPr/>
        </p:nvCxnSpPr>
        <p:spPr>
          <a:xfrm flipV="1">
            <a:off x="3851920" y="3361556"/>
            <a:ext cx="1509381" cy="9211"/>
          </a:xfrm>
          <a:prstGeom prst="curvedConnector3">
            <a:avLst>
              <a:gd name="adj1" fmla="val 50000"/>
            </a:avLst>
          </a:prstGeom>
          <a:ln w="25400" cmpd="dbl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7FBC4-E9C5-46EF-B980-654DA18B9F15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51" name="Footer Placeholder 5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IASc Meeting</a:t>
            </a:r>
            <a:endParaRPr lang="en-US" dirty="0"/>
          </a:p>
        </p:txBody>
      </p:sp>
      <p:cxnSp>
        <p:nvCxnSpPr>
          <p:cNvPr id="45" name="Curved Connector 44"/>
          <p:cNvCxnSpPr/>
          <p:nvPr/>
        </p:nvCxnSpPr>
        <p:spPr>
          <a:xfrm>
            <a:off x="3635896" y="4153644"/>
            <a:ext cx="1224136" cy="12700"/>
          </a:xfrm>
          <a:prstGeom prst="curvedConnector3">
            <a:avLst>
              <a:gd name="adj1" fmla="val 50000"/>
            </a:avLst>
          </a:prstGeom>
          <a:ln w="25400" cmpd="dbl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1"/>
          <p:cNvSpPr txBox="1">
            <a:spLocks noChangeArrowheads="1"/>
          </p:cNvSpPr>
          <p:nvPr/>
        </p:nvSpPr>
        <p:spPr bwMode="auto">
          <a:xfrm>
            <a:off x="2771800" y="2390662"/>
            <a:ext cx="13178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 b="1" dirty="0"/>
              <a:t>Estimated Join </a:t>
            </a:r>
            <a:endParaRPr lang="en-US" sz="1400" b="1" dirty="0" smtClean="0"/>
          </a:p>
          <a:p>
            <a:pPr eaLnBrk="1" hangingPunct="1"/>
            <a:r>
              <a:rPr lang="en-US" sz="1400" b="1" dirty="0" smtClean="0"/>
              <a:t>Cardinality </a:t>
            </a:r>
            <a:endParaRPr lang="en-US" sz="1400" b="1" dirty="0"/>
          </a:p>
        </p:txBody>
      </p:sp>
      <p:pic>
        <p:nvPicPr>
          <p:cNvPr id="1026" name="Picture 2" descr="F:\Users\JAYANT\AppData\Local\Microsoft\Windows\Temporary Internet Files\Content.IE5\ER1M56SJ\Tick-green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6234" y="4729708"/>
            <a:ext cx="485526" cy="469864"/>
          </a:xfrm>
          <a:prstGeom prst="rect">
            <a:avLst/>
          </a:prstGeom>
          <a:noFill/>
        </p:spPr>
      </p:pic>
      <p:pic>
        <p:nvPicPr>
          <p:cNvPr id="1027" name="Picture 3" descr="F:\Users\JAYANT\AppData\Local\Microsoft\Windows\Temporary Internet Files\Content.IE5\Z16UE2O3\120px-X_mark_18x18_02.svg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0768" y="3937620"/>
            <a:ext cx="494928" cy="494928"/>
          </a:xfrm>
          <a:prstGeom prst="rect">
            <a:avLst/>
          </a:prstGeom>
          <a:noFill/>
        </p:spPr>
      </p:pic>
      <p:pic>
        <p:nvPicPr>
          <p:cNvPr id="71" name="Picture 3" descr="F:\Users\JAYANT\AppData\Local\Microsoft\Windows\Temporary Internet Files\Content.IE5\Z16UE2O3\120px-X_mark_18x18_02.svg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3145532"/>
            <a:ext cx="494928" cy="494928"/>
          </a:xfrm>
          <a:prstGeom prst="rect">
            <a:avLst/>
          </a:prstGeom>
          <a:noFill/>
        </p:spPr>
      </p:pic>
      <p:pic>
        <p:nvPicPr>
          <p:cNvPr id="72" name="Picture 3" descr="F:\Users\JAYANT\AppData\Local\Microsoft\Windows\Temporary Internet Files\Content.IE5\Z16UE2O3\120px-X_mark_18x18_02.svg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2425452"/>
            <a:ext cx="494928" cy="49492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Cardinality Estimation Error (Example Query)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2017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07504" y="697260"/>
            <a:ext cx="3456384" cy="142706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816022">
              <a:defRPr/>
            </a:pPr>
            <a:r>
              <a:rPr lang="en-US" b="1" dirty="0" smtClean="0">
                <a:solidFill>
                  <a:srgbClr val="C00000"/>
                </a:solidFill>
              </a:rPr>
              <a:t>select</a:t>
            </a:r>
            <a:r>
              <a:rPr lang="en-US" b="1" dirty="0" smtClean="0"/>
              <a:t>   </a:t>
            </a:r>
            <a:r>
              <a:rPr lang="en-US" b="1" dirty="0">
                <a:solidFill>
                  <a:srgbClr val="002060"/>
                </a:solidFill>
              </a:rPr>
              <a:t>*</a:t>
            </a:r>
          </a:p>
          <a:p>
            <a:pPr defTabSz="816022">
              <a:defRPr/>
            </a:pPr>
            <a:r>
              <a:rPr lang="en-US" b="1" dirty="0">
                <a:solidFill>
                  <a:srgbClr val="C00000"/>
                </a:solidFill>
              </a:rPr>
              <a:t>from</a:t>
            </a:r>
            <a:r>
              <a:rPr lang="en-US" b="1" dirty="0"/>
              <a:t>     </a:t>
            </a:r>
            <a:r>
              <a:rPr lang="en-US" b="1" dirty="0" err="1">
                <a:solidFill>
                  <a:srgbClr val="002060"/>
                </a:solidFill>
              </a:rPr>
              <a:t>lineitem</a:t>
            </a:r>
            <a:r>
              <a:rPr lang="en-US" b="1" dirty="0">
                <a:solidFill>
                  <a:srgbClr val="002060"/>
                </a:solidFill>
              </a:rPr>
              <a:t>, orders, part</a:t>
            </a:r>
          </a:p>
          <a:p>
            <a:pPr defTabSz="816022">
              <a:defRPr/>
            </a:pPr>
            <a:r>
              <a:rPr lang="en-US" b="1" dirty="0">
                <a:solidFill>
                  <a:srgbClr val="C00000"/>
                </a:solidFill>
              </a:rPr>
              <a:t>where</a:t>
            </a:r>
            <a:r>
              <a:rPr lang="en-US" b="1" dirty="0"/>
              <a:t>  </a:t>
            </a:r>
            <a:r>
              <a:rPr lang="en-US" b="1" dirty="0" err="1">
                <a:solidFill>
                  <a:srgbClr val="002060"/>
                </a:solidFill>
              </a:rPr>
              <a:t>p_partkey</a:t>
            </a:r>
            <a:r>
              <a:rPr lang="en-US" b="1" dirty="0">
                <a:solidFill>
                  <a:srgbClr val="002060"/>
                </a:solidFill>
              </a:rPr>
              <a:t> = </a:t>
            </a:r>
            <a:r>
              <a:rPr lang="en-US" b="1" dirty="0" err="1">
                <a:solidFill>
                  <a:srgbClr val="002060"/>
                </a:solidFill>
              </a:rPr>
              <a:t>l_partkey</a:t>
            </a:r>
            <a:r>
              <a:rPr lang="en-US" b="1" dirty="0">
                <a:solidFill>
                  <a:srgbClr val="002060"/>
                </a:solidFill>
              </a:rPr>
              <a:t> and</a:t>
            </a:r>
          </a:p>
          <a:p>
            <a:pPr defTabSz="816022">
              <a:defRPr/>
            </a:pPr>
            <a:r>
              <a:rPr lang="en-US" b="1" dirty="0">
                <a:solidFill>
                  <a:srgbClr val="002060"/>
                </a:solidFill>
              </a:rPr>
              <a:t>              </a:t>
            </a:r>
            <a:r>
              <a:rPr lang="en-US" b="1" dirty="0" err="1">
                <a:solidFill>
                  <a:srgbClr val="002060"/>
                </a:solidFill>
              </a:rPr>
              <a:t>l_orderkey</a:t>
            </a:r>
            <a:r>
              <a:rPr lang="en-US" b="1" dirty="0">
                <a:solidFill>
                  <a:srgbClr val="002060"/>
                </a:solidFill>
              </a:rPr>
              <a:t> = </a:t>
            </a:r>
            <a:r>
              <a:rPr lang="en-US" b="1" dirty="0" err="1">
                <a:solidFill>
                  <a:srgbClr val="002060"/>
                </a:solidFill>
              </a:rPr>
              <a:t>o_orderkey</a:t>
            </a:r>
            <a:r>
              <a:rPr lang="en-US" b="1" dirty="0">
                <a:solidFill>
                  <a:srgbClr val="002060"/>
                </a:solidFill>
              </a:rPr>
              <a:t> and</a:t>
            </a:r>
          </a:p>
          <a:p>
            <a:pPr defTabSz="816022">
              <a:defRPr/>
            </a:pPr>
            <a:r>
              <a:rPr lang="en-US" b="1" dirty="0">
                <a:solidFill>
                  <a:srgbClr val="002060"/>
                </a:solidFill>
              </a:rPr>
              <a:t>              </a:t>
            </a:r>
            <a:r>
              <a:rPr lang="en-US" b="1" dirty="0" err="1">
                <a:solidFill>
                  <a:srgbClr val="002060"/>
                </a:solidFill>
              </a:rPr>
              <a:t>p_retailprice</a:t>
            </a:r>
            <a:r>
              <a:rPr lang="en-US" b="1" dirty="0">
                <a:solidFill>
                  <a:srgbClr val="002060"/>
                </a:solidFill>
              </a:rPr>
              <a:t> &lt; 1000</a:t>
            </a:r>
            <a:endParaRPr lang="en-US" dirty="0">
              <a:solidFill>
                <a:srgbClr val="00206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038000" y="3657898"/>
            <a:ext cx="2409191" cy="1663179"/>
            <a:chOff x="4848127" y="907974"/>
            <a:chExt cx="2409191" cy="1663179"/>
          </a:xfrm>
        </p:grpSpPr>
        <p:sp>
          <p:nvSpPr>
            <p:cNvPr id="19" name="Oval 18"/>
            <p:cNvSpPr/>
            <p:nvPr/>
          </p:nvSpPr>
          <p:spPr bwMode="auto">
            <a:xfrm>
              <a:off x="4848127" y="2101253"/>
              <a:ext cx="1154113" cy="469900"/>
            </a:xfrm>
            <a:prstGeom prst="ellipse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16022">
                <a:defRPr/>
              </a:pPr>
              <a:r>
                <a:rPr lang="en-US" sz="1400" b="1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2 </a:t>
              </a:r>
              <a:r>
                <a:rPr lang="en-US" sz="1400" b="1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x </a:t>
              </a:r>
              <a:r>
                <a:rPr lang="en-US" sz="1400" b="1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10</a:t>
              </a:r>
              <a:r>
                <a:rPr lang="en-US" sz="1400" b="1" baseline="3000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4</a:t>
              </a:r>
              <a:r>
                <a:rPr lang="en-US" sz="1400" b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/>
              </a:r>
              <a:br>
                <a:rPr lang="en-US" sz="1400" b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sz="1400" b="1" smtClean="0">
                  <a:solidFill>
                    <a:srgbClr val="00642D"/>
                  </a:solidFill>
                  <a:latin typeface="Arial" pitchFamily="34" charset="0"/>
                  <a:cs typeface="Arial" pitchFamily="34" charset="0"/>
                </a:rPr>
                <a:t>part</a:t>
              </a: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6009543" y="1579667"/>
              <a:ext cx="1247775" cy="431800"/>
            </a:xfrm>
            <a:prstGeom prst="ellipse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16022">
                <a:defRPr/>
              </a:pPr>
              <a:r>
                <a:rPr lang="en-US" sz="1400" b="1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6 x 10</a:t>
              </a:r>
              <a:r>
                <a:rPr lang="en-US" sz="1400" b="1" baseline="3000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6</a:t>
              </a:r>
            </a:p>
            <a:p>
              <a:pPr algn="ctr" defTabSz="816022">
                <a:defRPr/>
              </a:pPr>
              <a:r>
                <a:rPr lang="en-US" sz="1400" b="1" smtClean="0">
                  <a:solidFill>
                    <a:srgbClr val="00642D"/>
                  </a:solidFill>
                  <a:latin typeface="Arial" pitchFamily="34" charset="0"/>
                  <a:cs typeface="Arial" pitchFamily="34" charset="0"/>
                </a:rPr>
                <a:t>lineitem</a:t>
              </a:r>
              <a:endParaRPr lang="en-US" sz="1400" b="1" dirty="0">
                <a:solidFill>
                  <a:srgbClr val="00642D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 bwMode="auto">
            <a:xfrm>
              <a:off x="4970929" y="1511771"/>
              <a:ext cx="743843" cy="42545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16022">
                <a:defRPr/>
              </a:pPr>
              <a:r>
                <a:rPr lang="en-US" sz="1400" b="1" dirty="0" smtClean="0">
                  <a:solidFill>
                    <a:srgbClr val="0000FF"/>
                  </a:solidFill>
                </a:rPr>
                <a:t>4 </a:t>
              </a:r>
              <a:r>
                <a:rPr lang="en-US" sz="1400" b="1" dirty="0">
                  <a:solidFill>
                    <a:srgbClr val="0000FF"/>
                  </a:solidFill>
                </a:rPr>
                <a:t>x </a:t>
              </a:r>
              <a:r>
                <a:rPr lang="en-US" sz="1400" b="1" dirty="0" smtClean="0">
                  <a:solidFill>
                    <a:srgbClr val="0000FF"/>
                  </a:solidFill>
                </a:rPr>
                <a:t>10</a:t>
              </a:r>
              <a:r>
                <a:rPr lang="en-US" sz="1400" b="1" baseline="30000" dirty="0" smtClean="0">
                  <a:solidFill>
                    <a:srgbClr val="0000FF"/>
                  </a:solidFill>
                </a:rPr>
                <a:t>3</a:t>
              </a:r>
              <a:endParaRPr lang="en-US" sz="1400" b="1" baseline="30000" dirty="0">
                <a:solidFill>
                  <a:srgbClr val="0000FF"/>
                </a:solidFill>
              </a:endParaRPr>
            </a:p>
          </p:txBody>
        </p:sp>
        <p:sp>
          <p:nvSpPr>
            <p:cNvPr id="22" name="Rounded Rectangle 21"/>
            <p:cNvSpPr/>
            <p:nvPr/>
          </p:nvSpPr>
          <p:spPr bwMode="auto">
            <a:xfrm>
              <a:off x="5649875" y="907974"/>
              <a:ext cx="770769" cy="39846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16022">
                <a:defRPr/>
              </a:pPr>
              <a:r>
                <a:rPr lang="en-US" sz="1400" b="1" dirty="0" smtClean="0">
                  <a:solidFill>
                    <a:srgbClr val="0000FF"/>
                  </a:solidFill>
                </a:rPr>
                <a:t>6 x 10</a:t>
              </a:r>
              <a:r>
                <a:rPr lang="en-US" sz="1400" b="1" baseline="30000" dirty="0" smtClean="0">
                  <a:solidFill>
                    <a:srgbClr val="0000FF"/>
                  </a:solidFill>
                </a:rPr>
                <a:t>6</a:t>
              </a:r>
              <a:endParaRPr lang="en-US" sz="1400" b="1" baseline="30000" dirty="0">
                <a:solidFill>
                  <a:srgbClr val="0000FF"/>
                </a:solidFill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 bwMode="auto">
            <a:xfrm flipV="1">
              <a:off x="5398082" y="1934566"/>
              <a:ext cx="3175" cy="166687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 bwMode="auto">
            <a:xfrm flipV="1">
              <a:off x="5557837" y="1311747"/>
              <a:ext cx="121444" cy="200024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 bwMode="auto">
            <a:xfrm flipH="1" flipV="1">
              <a:off x="6328570" y="1302980"/>
              <a:ext cx="184149" cy="280714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1835696" y="3609849"/>
            <a:ext cx="2424152" cy="1695923"/>
            <a:chOff x="4976670" y="908316"/>
            <a:chExt cx="2424152" cy="1695923"/>
          </a:xfrm>
        </p:grpSpPr>
        <p:sp>
          <p:nvSpPr>
            <p:cNvPr id="27" name="Oval 26"/>
            <p:cNvSpPr/>
            <p:nvPr/>
          </p:nvSpPr>
          <p:spPr bwMode="auto">
            <a:xfrm>
              <a:off x="4976670" y="2134339"/>
              <a:ext cx="1154113" cy="469900"/>
            </a:xfrm>
            <a:prstGeom prst="ellipse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16022">
                <a:defRPr/>
              </a:pPr>
              <a:r>
                <a:rPr lang="en-US" sz="1400" b="1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2 </a:t>
              </a:r>
              <a:r>
                <a:rPr lang="en-US" sz="1400" b="1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x </a:t>
              </a:r>
              <a:r>
                <a:rPr lang="en-US" sz="1400" b="1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10</a:t>
              </a:r>
              <a:r>
                <a:rPr lang="en-US" sz="1400" b="1" baseline="3000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4</a:t>
              </a:r>
            </a:p>
            <a:p>
              <a:pPr algn="ctr" defTabSz="816022">
                <a:defRPr/>
              </a:pPr>
              <a:r>
                <a:rPr lang="en-US" sz="1400" b="1" smtClean="0">
                  <a:solidFill>
                    <a:srgbClr val="00642D"/>
                  </a:solidFill>
                  <a:latin typeface="Arial" pitchFamily="34" charset="0"/>
                  <a:cs typeface="Arial" pitchFamily="34" charset="0"/>
                </a:rPr>
                <a:t>part</a:t>
              </a:r>
              <a:endParaRPr lang="en-US" sz="1400" b="1" dirty="0">
                <a:solidFill>
                  <a:srgbClr val="00642D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6153047" y="1530013"/>
              <a:ext cx="1247775" cy="431800"/>
            </a:xfrm>
            <a:prstGeom prst="ellipse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16022">
                <a:defRPr/>
              </a:pPr>
              <a:r>
                <a:rPr lang="en-US" sz="1400" b="1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6 </a:t>
              </a:r>
              <a:r>
                <a:rPr lang="en-US" sz="1400" b="1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x </a:t>
              </a:r>
              <a:r>
                <a:rPr lang="en-US" sz="1400" b="1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10</a:t>
              </a:r>
              <a:r>
                <a:rPr lang="en-US" sz="1400" b="1" baseline="3000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en-US" sz="14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  <a:p>
              <a:pPr algn="ctr" defTabSz="816022">
                <a:defRPr/>
              </a:pPr>
              <a:r>
                <a:rPr lang="en-US" sz="1400" b="1" smtClean="0">
                  <a:solidFill>
                    <a:srgbClr val="00642D"/>
                  </a:solidFill>
                  <a:latin typeface="Arial" pitchFamily="34" charset="0"/>
                  <a:cs typeface="Arial" pitchFamily="34" charset="0"/>
                </a:rPr>
                <a:t>lineitem</a:t>
              </a:r>
              <a:endParaRPr lang="en-US" sz="1400" b="1" baseline="30000" dirty="0">
                <a:solidFill>
                  <a:srgbClr val="00642D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 bwMode="auto">
            <a:xfrm>
              <a:off x="5145123" y="1553008"/>
              <a:ext cx="743842" cy="42545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16022">
                <a:defRPr/>
              </a:pPr>
              <a:r>
                <a:rPr lang="en-US" sz="1400" b="1" dirty="0" smtClean="0">
                  <a:solidFill>
                    <a:srgbClr val="0000FF"/>
                  </a:solidFill>
                </a:rPr>
                <a:t>4 </a:t>
              </a:r>
              <a:r>
                <a:rPr lang="en-US" sz="1400" b="1" dirty="0">
                  <a:solidFill>
                    <a:srgbClr val="0000FF"/>
                  </a:solidFill>
                </a:rPr>
                <a:t>x </a:t>
              </a:r>
              <a:r>
                <a:rPr lang="en-US" sz="1400" b="1" dirty="0" smtClean="0">
                  <a:solidFill>
                    <a:srgbClr val="0000FF"/>
                  </a:solidFill>
                </a:rPr>
                <a:t>10</a:t>
              </a:r>
              <a:r>
                <a:rPr lang="en-US" sz="1400" b="1" baseline="30000" dirty="0" smtClean="0">
                  <a:solidFill>
                    <a:srgbClr val="0000FF"/>
                  </a:solidFill>
                </a:rPr>
                <a:t>3</a:t>
              </a:r>
              <a:endParaRPr lang="en-US" sz="1400" b="1" baseline="30000" dirty="0">
                <a:solidFill>
                  <a:srgbClr val="0000FF"/>
                </a:solidFill>
              </a:endParaRPr>
            </a:p>
          </p:txBody>
        </p:sp>
        <p:sp>
          <p:nvSpPr>
            <p:cNvPr id="30" name="Rounded Rectangle 29"/>
            <p:cNvSpPr/>
            <p:nvPr/>
          </p:nvSpPr>
          <p:spPr bwMode="auto">
            <a:xfrm>
              <a:off x="5845879" y="908316"/>
              <a:ext cx="511671" cy="39846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16022">
                <a:defRPr/>
              </a:pPr>
              <a:r>
                <a:rPr lang="en-US" sz="1400" b="1" dirty="0" smtClean="0">
                  <a:solidFill>
                    <a:srgbClr val="0000FF"/>
                  </a:solidFill>
                </a:rPr>
                <a:t>0</a:t>
              </a:r>
              <a:endParaRPr lang="en-US" sz="14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 bwMode="auto">
            <a:xfrm flipV="1">
              <a:off x="5406231" y="1965240"/>
              <a:ext cx="3175" cy="166687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 bwMode="auto">
            <a:xfrm flipV="1">
              <a:off x="5634562" y="1302981"/>
              <a:ext cx="275806" cy="241261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 bwMode="auto">
            <a:xfrm flipH="1" flipV="1">
              <a:off x="6243240" y="1288751"/>
              <a:ext cx="257922" cy="241262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ounded Rectangle 35"/>
          <p:cNvSpPr/>
          <p:nvPr/>
        </p:nvSpPr>
        <p:spPr>
          <a:xfrm>
            <a:off x="2045571" y="3036591"/>
            <a:ext cx="1910370" cy="468984"/>
          </a:xfrm>
          <a:prstGeom prst="roundRect">
            <a:avLst/>
          </a:prstGeom>
          <a:solidFill>
            <a:srgbClr val="FFFF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There </a:t>
            </a:r>
            <a:r>
              <a:rPr lang="en-US" dirty="0">
                <a:solidFill>
                  <a:srgbClr val="FF0000"/>
                </a:solidFill>
              </a:rPr>
              <a:t>are no orders for cheap </a:t>
            </a:r>
            <a:r>
              <a:rPr lang="en-US" dirty="0" smtClean="0">
                <a:solidFill>
                  <a:srgbClr val="FF0000"/>
                </a:solidFill>
              </a:rPr>
              <a:t>parts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5160810" y="3001516"/>
            <a:ext cx="2396057" cy="468984"/>
          </a:xfrm>
          <a:prstGeom prst="roundRect">
            <a:avLst/>
          </a:prstGeom>
          <a:solidFill>
            <a:srgbClr val="FFFF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All </a:t>
            </a:r>
            <a:r>
              <a:rPr lang="en-US" dirty="0">
                <a:solidFill>
                  <a:srgbClr val="FF0000"/>
                </a:solidFill>
              </a:rPr>
              <a:t>the orders correspond to cheap </a:t>
            </a:r>
            <a:r>
              <a:rPr lang="en-US" dirty="0" smtClean="0">
                <a:solidFill>
                  <a:srgbClr val="FF0000"/>
                </a:solidFill>
              </a:rPr>
              <a:t>parts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203848" y="2497460"/>
            <a:ext cx="2592288" cy="4320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Run time situations</a:t>
            </a:r>
            <a:endParaRPr lang="en-US" b="1" dirty="0">
              <a:solidFill>
                <a:srgbClr val="C00000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2273618" y="655069"/>
            <a:ext cx="6870382" cy="1744202"/>
            <a:chOff x="1331640" y="3805151"/>
            <a:chExt cx="6870382" cy="1744202"/>
          </a:xfrm>
        </p:grpSpPr>
        <p:sp>
          <p:nvSpPr>
            <p:cNvPr id="41" name="Rounded Rectangle 40"/>
            <p:cNvSpPr/>
            <p:nvPr/>
          </p:nvSpPr>
          <p:spPr>
            <a:xfrm>
              <a:off x="1331640" y="3805151"/>
              <a:ext cx="6870382" cy="174420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5179288" y="3887139"/>
              <a:ext cx="2704557" cy="1632397"/>
              <a:chOff x="4850131" y="930094"/>
              <a:chExt cx="2704557" cy="1632397"/>
            </a:xfrm>
          </p:grpSpPr>
          <p:sp>
            <p:nvSpPr>
              <p:cNvPr id="8" name="Oval 7"/>
              <p:cNvSpPr/>
              <p:nvPr/>
            </p:nvSpPr>
            <p:spPr bwMode="auto">
              <a:xfrm>
                <a:off x="4850131" y="2092591"/>
                <a:ext cx="1154113" cy="469900"/>
              </a:xfrm>
              <a:prstGeom prst="ellipse">
                <a:avLst/>
              </a:prstGeom>
              <a:solidFill>
                <a:srgbClr val="FFFF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816022">
                  <a:defRPr/>
                </a:pPr>
                <a:r>
                  <a:rPr lang="en-US" sz="1400" b="1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2 </a:t>
                </a:r>
                <a:r>
                  <a:rPr lang="en-US" sz="1400" b="1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x </a:t>
                </a:r>
                <a:r>
                  <a:rPr lang="en-US" sz="1400" b="1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10</a:t>
                </a:r>
                <a:r>
                  <a:rPr lang="en-US" sz="1400" b="1" baseline="3000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4</a:t>
                </a:r>
              </a:p>
              <a:p>
                <a:pPr algn="ctr" defTabSz="816022">
                  <a:defRPr/>
                </a:pPr>
                <a:r>
                  <a:rPr lang="en-US" sz="1400" b="1" smtClean="0">
                    <a:solidFill>
                      <a:srgbClr val="00642D"/>
                    </a:solidFill>
                    <a:latin typeface="Arial" pitchFamily="34" charset="0"/>
                    <a:cs typeface="Arial" pitchFamily="34" charset="0"/>
                  </a:rPr>
                  <a:t>part</a:t>
                </a:r>
                <a:endParaRPr lang="en-US" sz="1400" b="1" baseline="30000" dirty="0">
                  <a:solidFill>
                    <a:srgbClr val="00642D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" name="Oval 8"/>
              <p:cNvSpPr/>
              <p:nvPr/>
            </p:nvSpPr>
            <p:spPr bwMode="auto">
              <a:xfrm>
                <a:off x="6306913" y="1508427"/>
                <a:ext cx="1247775" cy="431800"/>
              </a:xfrm>
              <a:prstGeom prst="ellipse">
                <a:avLst/>
              </a:prstGeom>
              <a:solidFill>
                <a:srgbClr val="FFFF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816022">
                  <a:defRPr/>
                </a:pPr>
                <a:r>
                  <a:rPr lang="en-US" sz="1400" b="1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6 x 10</a:t>
                </a:r>
                <a:r>
                  <a:rPr lang="en-US" sz="1400" b="1" baseline="3000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6</a:t>
                </a:r>
              </a:p>
              <a:p>
                <a:pPr algn="ctr" defTabSz="816022">
                  <a:defRPr/>
                </a:pPr>
                <a:r>
                  <a:rPr lang="en-US" sz="1400" b="1" smtClean="0">
                    <a:solidFill>
                      <a:srgbClr val="00642D"/>
                    </a:solidFill>
                    <a:latin typeface="Arial" pitchFamily="34" charset="0"/>
                    <a:cs typeface="Arial" pitchFamily="34" charset="0"/>
                  </a:rPr>
                  <a:t>lineitem</a:t>
                </a:r>
                <a:endParaRPr lang="en-US" sz="1400" b="1" dirty="0">
                  <a:solidFill>
                    <a:srgbClr val="00642D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Rounded Rectangle 10"/>
              <p:cNvSpPr/>
              <p:nvPr/>
            </p:nvSpPr>
            <p:spPr bwMode="auto">
              <a:xfrm>
                <a:off x="5014118" y="1523677"/>
                <a:ext cx="901700" cy="425450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816022">
                  <a:defRPr/>
                </a:pPr>
                <a:r>
                  <a:rPr lang="en-US" sz="1400" b="1" dirty="0" smtClean="0">
                    <a:solidFill>
                      <a:srgbClr val="0000FF"/>
                    </a:solidFill>
                  </a:rPr>
                  <a:t>4 x 10</a:t>
                </a:r>
                <a:r>
                  <a:rPr lang="en-US" sz="1400" b="1" baseline="30000" dirty="0" smtClean="0">
                    <a:solidFill>
                      <a:srgbClr val="0000FF"/>
                    </a:solidFill>
                  </a:rPr>
                  <a:t>3</a:t>
                </a:r>
                <a:endParaRPr lang="en-US" sz="1400" b="1" baseline="30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2" name="Rounded Rectangle 11"/>
              <p:cNvSpPr/>
              <p:nvPr/>
            </p:nvSpPr>
            <p:spPr bwMode="auto">
              <a:xfrm>
                <a:off x="5879571" y="930094"/>
                <a:ext cx="864096" cy="398462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816022">
                  <a:defRPr/>
                </a:pPr>
                <a:r>
                  <a:rPr lang="en-US" sz="1400" b="1" smtClean="0">
                    <a:solidFill>
                      <a:srgbClr val="0000FF"/>
                    </a:solidFill>
                  </a:rPr>
                  <a:t>1.2 * 10</a:t>
                </a:r>
                <a:r>
                  <a:rPr lang="en-US" sz="1400" b="1" baseline="30000" smtClean="0">
                    <a:solidFill>
                      <a:srgbClr val="0000FF"/>
                    </a:solidFill>
                  </a:rPr>
                  <a:t>6</a:t>
                </a:r>
                <a:endParaRPr lang="en-US" sz="1400" b="1" baseline="30000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13" name="Straight Arrow Connector 12"/>
              <p:cNvCxnSpPr/>
              <p:nvPr/>
            </p:nvCxnSpPr>
            <p:spPr bwMode="auto">
              <a:xfrm flipV="1">
                <a:off x="5424013" y="1925904"/>
                <a:ext cx="3175" cy="166687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 bwMode="auto">
              <a:xfrm flipV="1">
                <a:off x="5765871" y="1311747"/>
                <a:ext cx="149947" cy="200024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 bwMode="auto">
              <a:xfrm flipH="1" flipV="1">
                <a:off x="6509588" y="1323652"/>
                <a:ext cx="145256" cy="200025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Rounded Rectangle 34"/>
            <p:cNvSpPr/>
            <p:nvPr/>
          </p:nvSpPr>
          <p:spPr>
            <a:xfrm>
              <a:off x="2123728" y="4445588"/>
              <a:ext cx="2788856" cy="648072"/>
            </a:xfrm>
            <a:prstGeom prst="roundRect">
              <a:avLst/>
            </a:prstGeom>
            <a:solidFill>
              <a:srgbClr val="FFFFE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Optimizer </a:t>
              </a:r>
              <a:r>
                <a:rPr lang="en-US" dirty="0" smtClean="0">
                  <a:solidFill>
                    <a:srgbClr val="FF0000"/>
                  </a:solidFill>
                </a:rPr>
                <a:t> assumes orders are </a:t>
              </a:r>
              <a:r>
                <a:rPr lang="en-US" dirty="0">
                  <a:solidFill>
                    <a:srgbClr val="FF0000"/>
                  </a:solidFill>
                </a:rPr>
                <a:t>equally </a:t>
              </a:r>
              <a:r>
                <a:rPr lang="en-US" dirty="0" smtClean="0">
                  <a:solidFill>
                    <a:srgbClr val="FF0000"/>
                  </a:solidFill>
                </a:rPr>
                <a:t>likely for all prices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533391" y="3940836"/>
              <a:ext cx="21047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</a:rPr>
                <a:t>Compile time estimate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67544" y="4284859"/>
            <a:ext cx="13032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Huge</a:t>
            </a:r>
            <a:br>
              <a:rPr lang="en-US" b="1" dirty="0" smtClean="0"/>
            </a:br>
            <a:r>
              <a:rPr lang="en-US" b="1" dirty="0" smtClean="0"/>
              <a:t>overestimate</a:t>
            </a:r>
            <a:endParaRPr lang="en-US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7604220" y="4315364"/>
            <a:ext cx="14291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Huge</a:t>
            </a:r>
          </a:p>
          <a:p>
            <a:r>
              <a:rPr lang="en-US" b="1" dirty="0" smtClean="0"/>
              <a:t>underestimate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7FBC4-E9C5-46EF-B980-654DA18B9F15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40" name="Footer Placeholder 39"/>
          <p:cNvSpPr>
            <a:spLocks noGrp="1"/>
          </p:cNvSpPr>
          <p:nvPr>
            <p:ph type="ftr" sz="quarter" idx="11"/>
          </p:nvPr>
        </p:nvSpPr>
        <p:spPr>
          <a:xfrm>
            <a:off x="2915816" y="5377780"/>
            <a:ext cx="3276600" cy="228600"/>
          </a:xfrm>
        </p:spPr>
        <p:txBody>
          <a:bodyPr/>
          <a:lstStyle/>
          <a:p>
            <a:pPr>
              <a:defRPr/>
            </a:pPr>
            <a:r>
              <a:rPr lang="en-US" smtClean="0"/>
              <a:t>IASc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530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" grpId="0"/>
      <p:bldP spid="3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ctrTitle"/>
          </p:nvPr>
        </p:nvSpPr>
        <p:spPr>
          <a:xfrm>
            <a:off x="685800" y="1333500"/>
            <a:ext cx="7315200" cy="1225550"/>
          </a:xfrm>
        </p:spPr>
        <p:txBody>
          <a:bodyPr/>
          <a:lstStyle/>
          <a:p>
            <a:r>
              <a:rPr lang="en-US" sz="4800" i="1" dirty="0" smtClean="0"/>
              <a:t>Problem Framework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95B88C-1411-437D-8BF4-BAC5A9D3F58B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IASc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98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Cardinality (Selectivity) Dimensions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725869" y="5089748"/>
            <a:ext cx="6463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100%</a:t>
            </a:r>
            <a:endParaRPr lang="en-US" b="1" baseline="-25000" dirty="0"/>
          </a:p>
        </p:txBody>
      </p:sp>
      <p:sp>
        <p:nvSpPr>
          <p:cNvPr id="25" name="TextBox 24"/>
          <p:cNvSpPr txBox="1"/>
          <p:nvPr/>
        </p:nvSpPr>
        <p:spPr>
          <a:xfrm>
            <a:off x="6156176" y="3671074"/>
            <a:ext cx="4379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0%</a:t>
            </a:r>
            <a:endParaRPr lang="en-US" b="1" baseline="-25000" dirty="0"/>
          </a:p>
        </p:txBody>
      </p:sp>
      <p:sp>
        <p:nvSpPr>
          <p:cNvPr id="27" name="Rounded Rectangle 26"/>
          <p:cNvSpPr/>
          <p:nvPr/>
        </p:nvSpPr>
        <p:spPr>
          <a:xfrm>
            <a:off x="5436096" y="638344"/>
            <a:ext cx="3464894" cy="14270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816022">
              <a:defRPr/>
            </a:pPr>
            <a:r>
              <a:rPr lang="en-US" sz="1500" b="1" dirty="0" smtClean="0">
                <a:solidFill>
                  <a:srgbClr val="C00000"/>
                </a:solidFill>
              </a:rPr>
              <a:t>select</a:t>
            </a:r>
            <a:r>
              <a:rPr lang="en-US" sz="1500" b="1" dirty="0" smtClean="0"/>
              <a:t>   </a:t>
            </a:r>
            <a:r>
              <a:rPr lang="en-US" sz="1500" b="1" dirty="0">
                <a:solidFill>
                  <a:srgbClr val="002060"/>
                </a:solidFill>
              </a:rPr>
              <a:t>*</a:t>
            </a:r>
          </a:p>
          <a:p>
            <a:pPr defTabSz="816022">
              <a:defRPr/>
            </a:pPr>
            <a:r>
              <a:rPr lang="en-US" sz="1500" b="1" dirty="0">
                <a:solidFill>
                  <a:srgbClr val="C00000"/>
                </a:solidFill>
              </a:rPr>
              <a:t>from</a:t>
            </a:r>
            <a:r>
              <a:rPr lang="en-US" sz="1500" b="1" dirty="0"/>
              <a:t>     </a:t>
            </a:r>
            <a:r>
              <a:rPr lang="en-US" sz="1500" b="1" dirty="0" err="1">
                <a:solidFill>
                  <a:srgbClr val="002060"/>
                </a:solidFill>
              </a:rPr>
              <a:t>lineitem</a:t>
            </a:r>
            <a:r>
              <a:rPr lang="en-US" sz="1500" b="1" dirty="0">
                <a:solidFill>
                  <a:srgbClr val="002060"/>
                </a:solidFill>
              </a:rPr>
              <a:t>, orders, part</a:t>
            </a:r>
          </a:p>
          <a:p>
            <a:pPr defTabSz="816022">
              <a:defRPr/>
            </a:pPr>
            <a:r>
              <a:rPr lang="en-US" sz="1500" b="1" dirty="0">
                <a:solidFill>
                  <a:srgbClr val="C00000"/>
                </a:solidFill>
              </a:rPr>
              <a:t>where</a:t>
            </a:r>
            <a:r>
              <a:rPr lang="en-US" sz="1500" b="1" dirty="0"/>
              <a:t>  </a:t>
            </a:r>
            <a:r>
              <a:rPr lang="en-US" sz="1500" b="1" dirty="0" err="1">
                <a:solidFill>
                  <a:srgbClr val="002060"/>
                </a:solidFill>
              </a:rPr>
              <a:t>p_partkey</a:t>
            </a:r>
            <a:r>
              <a:rPr lang="en-US" sz="1500" b="1" dirty="0">
                <a:solidFill>
                  <a:srgbClr val="002060"/>
                </a:solidFill>
              </a:rPr>
              <a:t> = </a:t>
            </a:r>
            <a:r>
              <a:rPr lang="en-US" sz="1500" b="1" dirty="0" err="1">
                <a:solidFill>
                  <a:srgbClr val="002060"/>
                </a:solidFill>
              </a:rPr>
              <a:t>l_partkey</a:t>
            </a:r>
            <a:r>
              <a:rPr lang="en-US" sz="1500" b="1" dirty="0">
                <a:solidFill>
                  <a:srgbClr val="002060"/>
                </a:solidFill>
              </a:rPr>
              <a:t> and</a:t>
            </a:r>
          </a:p>
          <a:p>
            <a:pPr defTabSz="816022">
              <a:defRPr/>
            </a:pPr>
            <a:r>
              <a:rPr lang="en-US" sz="1500" b="1" dirty="0">
                <a:solidFill>
                  <a:srgbClr val="002060"/>
                </a:solidFill>
              </a:rPr>
              <a:t>              </a:t>
            </a:r>
            <a:r>
              <a:rPr lang="en-US" sz="1500" b="1" dirty="0" err="1">
                <a:solidFill>
                  <a:srgbClr val="002060"/>
                </a:solidFill>
              </a:rPr>
              <a:t>l_orderkey</a:t>
            </a:r>
            <a:r>
              <a:rPr lang="en-US" sz="1500" b="1" dirty="0">
                <a:solidFill>
                  <a:srgbClr val="002060"/>
                </a:solidFill>
              </a:rPr>
              <a:t> = </a:t>
            </a:r>
            <a:r>
              <a:rPr lang="en-US" sz="1500" b="1" dirty="0" err="1">
                <a:solidFill>
                  <a:srgbClr val="002060"/>
                </a:solidFill>
              </a:rPr>
              <a:t>o_orderkey</a:t>
            </a:r>
            <a:r>
              <a:rPr lang="en-US" sz="1500" b="1" dirty="0">
                <a:solidFill>
                  <a:srgbClr val="002060"/>
                </a:solidFill>
              </a:rPr>
              <a:t> and</a:t>
            </a:r>
          </a:p>
          <a:p>
            <a:pPr defTabSz="816022">
              <a:defRPr/>
            </a:pPr>
            <a:r>
              <a:rPr lang="en-US" sz="1500" b="1" dirty="0">
                <a:solidFill>
                  <a:srgbClr val="002060"/>
                </a:solidFill>
              </a:rPr>
              <a:t>              </a:t>
            </a:r>
            <a:r>
              <a:rPr lang="en-US" sz="1500" b="1" dirty="0" err="1" smtClean="0">
                <a:solidFill>
                  <a:srgbClr val="002060"/>
                </a:solidFill>
              </a:rPr>
              <a:t>p_price</a:t>
            </a:r>
            <a:r>
              <a:rPr lang="en-US" sz="1500" b="1" dirty="0" smtClean="0">
                <a:solidFill>
                  <a:srgbClr val="002060"/>
                </a:solidFill>
              </a:rPr>
              <a:t> &lt; 1000</a:t>
            </a:r>
            <a:endParaRPr lang="en-US" sz="15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7" name="Group 51"/>
          <p:cNvGrpSpPr/>
          <p:nvPr/>
        </p:nvGrpSpPr>
        <p:grpSpPr>
          <a:xfrm>
            <a:off x="5658851" y="2096615"/>
            <a:ext cx="3159968" cy="3258737"/>
            <a:chOff x="6607952" y="1637744"/>
            <a:chExt cx="1503106" cy="1650149"/>
          </a:xfrm>
        </p:grpSpPr>
        <p:cxnSp>
          <p:nvCxnSpPr>
            <p:cNvPr id="28" name="Straight Arrow Connector 27"/>
            <p:cNvCxnSpPr/>
            <p:nvPr/>
          </p:nvCxnSpPr>
          <p:spPr>
            <a:xfrm flipV="1">
              <a:off x="7030938" y="2559500"/>
              <a:ext cx="1080120" cy="952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H="1">
              <a:off x="6607952" y="2559500"/>
              <a:ext cx="428318" cy="72839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7030938" y="1637744"/>
              <a:ext cx="0" cy="926579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52"/>
          <p:cNvGrpSpPr/>
          <p:nvPr/>
        </p:nvGrpSpPr>
        <p:grpSpPr>
          <a:xfrm>
            <a:off x="5639793" y="2065412"/>
            <a:ext cx="3138458" cy="3217302"/>
            <a:chOff x="6617940" y="1680085"/>
            <a:chExt cx="1474068" cy="1588758"/>
          </a:xfrm>
        </p:grpSpPr>
        <p:cxnSp>
          <p:nvCxnSpPr>
            <p:cNvPr id="39" name="Straight Arrow Connector 38"/>
            <p:cNvCxnSpPr/>
            <p:nvPr/>
          </p:nvCxnSpPr>
          <p:spPr>
            <a:xfrm>
              <a:off x="7032631" y="1680085"/>
              <a:ext cx="1031527" cy="0"/>
            </a:xfrm>
            <a:prstGeom prst="straightConnector1">
              <a:avLst/>
            </a:prstGeom>
            <a:ln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6624228" y="3268843"/>
              <a:ext cx="1080120" cy="0"/>
            </a:xfrm>
            <a:prstGeom prst="straightConnector1">
              <a:avLst/>
            </a:prstGeom>
            <a:ln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V="1">
              <a:off x="7704348" y="2561592"/>
              <a:ext cx="387660" cy="697725"/>
            </a:xfrm>
            <a:prstGeom prst="straightConnector1">
              <a:avLst/>
            </a:prstGeom>
            <a:ln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V="1">
              <a:off x="6620331" y="1680086"/>
              <a:ext cx="412300" cy="660086"/>
            </a:xfrm>
            <a:prstGeom prst="straightConnector1">
              <a:avLst/>
            </a:prstGeom>
            <a:ln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flipV="1">
              <a:off x="6619553" y="2332738"/>
              <a:ext cx="0" cy="926579"/>
            </a:xfrm>
            <a:prstGeom prst="straightConnector1">
              <a:avLst/>
            </a:prstGeom>
            <a:ln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H="1" flipV="1">
              <a:off x="8064158" y="1680085"/>
              <a:ext cx="27653" cy="888941"/>
            </a:xfrm>
            <a:prstGeom prst="straightConnector1">
              <a:avLst/>
            </a:prstGeom>
            <a:ln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V="1">
              <a:off x="7700034" y="2332737"/>
              <a:ext cx="0" cy="926579"/>
            </a:xfrm>
            <a:prstGeom prst="straightConnector1">
              <a:avLst/>
            </a:prstGeom>
            <a:ln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V="1">
              <a:off x="7704348" y="1680086"/>
              <a:ext cx="359810" cy="650561"/>
            </a:xfrm>
            <a:prstGeom prst="straightConnector1">
              <a:avLst/>
            </a:prstGeom>
            <a:ln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6617940" y="2340171"/>
              <a:ext cx="1080120" cy="0"/>
            </a:xfrm>
            <a:prstGeom prst="straightConnector1">
              <a:avLst/>
            </a:prstGeom>
            <a:ln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53"/>
          <p:cNvSpPr txBox="1"/>
          <p:nvPr/>
        </p:nvSpPr>
        <p:spPr>
          <a:xfrm>
            <a:off x="7069351" y="3620758"/>
            <a:ext cx="1104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sel</a:t>
            </a:r>
            <a:r>
              <a:rPr lang="en-US" sz="1400" b="1" dirty="0" smtClean="0"/>
              <a:t> (</a:t>
            </a:r>
            <a:r>
              <a:rPr lang="el-GR" sz="1400" b="1" dirty="0" smtClean="0"/>
              <a:t>σ</a:t>
            </a:r>
            <a:r>
              <a:rPr lang="en-US" sz="1400" b="1" dirty="0" smtClean="0"/>
              <a:t> (part))</a:t>
            </a:r>
            <a:endParaRPr lang="en-US" sz="14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6507403" y="2549723"/>
            <a:ext cx="17325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sel</a:t>
            </a:r>
            <a:r>
              <a:rPr lang="en-US" sz="1400" b="1" dirty="0" smtClean="0"/>
              <a:t> (</a:t>
            </a:r>
            <a:r>
              <a:rPr lang="en-US" sz="1400" b="1" smtClean="0"/>
              <a:t>part </a:t>
            </a:r>
            <a:r>
              <a:rPr lang="en-US" altLang="en-US" sz="1400" b="1" smtClean="0">
                <a:latin typeface="dbsym" pitchFamily="34" charset="2"/>
              </a:rPr>
              <a:t>!</a:t>
            </a:r>
            <a:r>
              <a:rPr lang="en-US" sz="1400" smtClean="0">
                <a:latin typeface="Code2000" pitchFamily="2" charset="-128"/>
                <a:ea typeface="Code2000" pitchFamily="2" charset="-128"/>
              </a:rPr>
              <a:t> </a:t>
            </a:r>
            <a:r>
              <a:rPr lang="en-US" sz="1400" b="1" dirty="0" err="1" smtClean="0"/>
              <a:t>lineitem</a:t>
            </a:r>
            <a:r>
              <a:rPr lang="en-US" sz="1400" b="1" dirty="0" smtClean="0"/>
              <a:t>)</a:t>
            </a:r>
            <a:endParaRPr lang="en-US" sz="14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6085909" y="4441676"/>
            <a:ext cx="18789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sel</a:t>
            </a:r>
            <a:r>
              <a:rPr lang="en-US" sz="1400" b="1" dirty="0" smtClean="0"/>
              <a:t> (</a:t>
            </a:r>
            <a:r>
              <a:rPr lang="en-US" sz="1400" b="1" err="1" smtClean="0"/>
              <a:t>lineitem</a:t>
            </a:r>
            <a:r>
              <a:rPr lang="en-US" sz="1400" b="1" smtClean="0"/>
              <a:t> </a:t>
            </a:r>
            <a:r>
              <a:rPr lang="en-US" altLang="en-US" sz="1400" b="1" smtClean="0">
                <a:latin typeface="dbsym" pitchFamily="34" charset="2"/>
              </a:rPr>
              <a:t>!</a:t>
            </a:r>
            <a:r>
              <a:rPr lang="en-US" sz="1400" b="1" smtClean="0"/>
              <a:t> </a:t>
            </a:r>
            <a:r>
              <a:rPr lang="en-US" sz="1400" b="1" dirty="0" smtClean="0"/>
              <a:t>orders)</a:t>
            </a:r>
            <a:endParaRPr lang="en-US" sz="14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8246149" y="3636206"/>
            <a:ext cx="6463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100%</a:t>
            </a:r>
            <a:endParaRPr lang="en-US" b="1" baseline="-25000" dirty="0"/>
          </a:p>
        </p:txBody>
      </p:sp>
      <p:sp>
        <p:nvSpPr>
          <p:cNvPr id="58" name="TextBox 57"/>
          <p:cNvSpPr txBox="1"/>
          <p:nvPr/>
        </p:nvSpPr>
        <p:spPr>
          <a:xfrm>
            <a:off x="6519698" y="2086898"/>
            <a:ext cx="6463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100%</a:t>
            </a:r>
            <a:endParaRPr lang="en-US" b="1" baseline="-25000" dirty="0"/>
          </a:p>
        </p:txBody>
      </p:sp>
      <p:sp>
        <p:nvSpPr>
          <p:cNvPr id="3" name="Rectangle 2"/>
          <p:cNvSpPr/>
          <p:nvPr/>
        </p:nvSpPr>
        <p:spPr>
          <a:xfrm>
            <a:off x="107504" y="769268"/>
            <a:ext cx="5040560" cy="4914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  <a:latin typeface="Arial Narrow" pitchFamily="34" charset="0"/>
                <a:cs typeface="Arial" pitchFamily="34" charset="0"/>
              </a:rPr>
              <a:t>Selectivity = Normalized Cardinality </a:t>
            </a:r>
            <a:r>
              <a:rPr lang="en-US" sz="2000" dirty="0" smtClean="0">
                <a:latin typeface="Arial Narrow" pitchFamily="34" charset="0"/>
                <a:cs typeface="Arial" pitchFamily="34" charset="0"/>
              </a:rPr>
              <a:t>[0 to 100%]</a:t>
            </a:r>
          </a:p>
          <a:p>
            <a:r>
              <a:rPr lang="en-US" sz="2000" dirty="0" smtClean="0">
                <a:solidFill>
                  <a:srgbClr val="0000CC"/>
                </a:solidFill>
                <a:latin typeface="Arial Narrow" pitchFamily="34" charset="0"/>
                <a:cs typeface="Arial" pitchFamily="34" charset="0"/>
              </a:rPr>
              <a:t>                </a:t>
            </a:r>
          </a:p>
          <a:p>
            <a:r>
              <a:rPr lang="en-US" sz="2000" dirty="0" err="1" smtClean="0">
                <a:solidFill>
                  <a:srgbClr val="0000CC"/>
                </a:solidFill>
                <a:latin typeface="Arial Narrow" pitchFamily="34" charset="0"/>
                <a:cs typeface="Arial" pitchFamily="34" charset="0"/>
              </a:rPr>
              <a:t>sel</a:t>
            </a:r>
            <a:r>
              <a:rPr lang="en-US" sz="2000" dirty="0" smtClean="0">
                <a:solidFill>
                  <a:srgbClr val="0000CC"/>
                </a:solidFill>
                <a:latin typeface="Arial Narrow" pitchFamily="34" charset="0"/>
                <a:cs typeface="Arial" pitchFamily="34" charset="0"/>
              </a:rPr>
              <a:t>  = (Output Rows / Max Output Rows) * 100</a:t>
            </a:r>
          </a:p>
          <a:p>
            <a:endParaRPr lang="en-US" sz="20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p_price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&lt; 1000</a:t>
            </a:r>
          </a:p>
          <a:p>
            <a:endParaRPr lang="en-US" sz="20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err="1" smtClean="0">
                <a:solidFill>
                  <a:srgbClr val="0000CC"/>
                </a:solidFill>
                <a:latin typeface="Arial Narrow" pitchFamily="34" charset="0"/>
                <a:cs typeface="Arial" pitchFamily="34" charset="0"/>
              </a:rPr>
              <a:t>sel</a:t>
            </a:r>
            <a:r>
              <a:rPr lang="en-US" sz="2000" dirty="0" smtClean="0">
                <a:solidFill>
                  <a:srgbClr val="0000CC"/>
                </a:solidFill>
                <a:latin typeface="Arial Narrow" pitchFamily="34" charset="0"/>
                <a:cs typeface="Arial" pitchFamily="34" charset="0"/>
              </a:rPr>
              <a:t>   =  (4 x 10</a:t>
            </a:r>
            <a:r>
              <a:rPr lang="en-US" sz="2000" baseline="30000" dirty="0" smtClean="0">
                <a:solidFill>
                  <a:srgbClr val="0000CC"/>
                </a:solidFill>
                <a:latin typeface="Arial Narrow" pitchFamily="34" charset="0"/>
                <a:cs typeface="Arial" pitchFamily="34" charset="0"/>
              </a:rPr>
              <a:t>3 </a:t>
            </a:r>
            <a:r>
              <a:rPr lang="en-US" sz="2000" dirty="0" smtClean="0">
                <a:solidFill>
                  <a:srgbClr val="0000CC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Arial Narrow" pitchFamily="34" charset="0"/>
                <a:cs typeface="Arial" pitchFamily="34" charset="0"/>
              </a:rPr>
              <a:t>/ </a:t>
            </a:r>
            <a:r>
              <a:rPr lang="en-US" sz="2000" dirty="0" smtClean="0">
                <a:solidFill>
                  <a:srgbClr val="0000CC"/>
                </a:solidFill>
                <a:latin typeface="Arial Narrow" pitchFamily="34" charset="0"/>
                <a:cs typeface="Arial" pitchFamily="34" charset="0"/>
              </a:rPr>
              <a:t>2 x 10</a:t>
            </a:r>
            <a:r>
              <a:rPr lang="en-US" sz="2000" baseline="30000" dirty="0" smtClean="0">
                <a:solidFill>
                  <a:srgbClr val="0000CC"/>
                </a:solidFill>
                <a:latin typeface="Arial Narrow" pitchFamily="34" charset="0"/>
                <a:cs typeface="Arial" pitchFamily="34" charset="0"/>
              </a:rPr>
              <a:t>4 </a:t>
            </a:r>
            <a:r>
              <a:rPr lang="en-US" sz="2000" baseline="30000" dirty="0" smtClean="0">
                <a:solidFill>
                  <a:srgbClr val="0000FF"/>
                </a:solidFill>
                <a:latin typeface="Arial Narrow" pitchFamily="34" charset="0"/>
              </a:rPr>
              <a:t>  </a:t>
            </a:r>
            <a:r>
              <a:rPr lang="en-US" sz="2000" dirty="0" smtClean="0">
                <a:solidFill>
                  <a:srgbClr val="0000FF"/>
                </a:solidFill>
                <a:latin typeface="Arial Narrow" pitchFamily="34" charset="0"/>
              </a:rPr>
              <a:t>) * 100</a:t>
            </a:r>
          </a:p>
          <a:p>
            <a:r>
              <a:rPr lang="en-US" sz="2000" dirty="0" smtClean="0">
                <a:solidFill>
                  <a:srgbClr val="0000FF"/>
                </a:solidFill>
                <a:latin typeface="Arial Narrow" pitchFamily="34" charset="0"/>
              </a:rPr>
              <a:t>        =  </a:t>
            </a:r>
            <a:r>
              <a:rPr lang="en-US" sz="2000" dirty="0" smtClean="0">
                <a:latin typeface="Arial Narrow" pitchFamily="34" charset="0"/>
              </a:rPr>
              <a:t>20 %</a:t>
            </a:r>
            <a:endParaRPr lang="en-IN" sz="2000" dirty="0" smtClean="0">
              <a:latin typeface="Arial Narrow" pitchFamily="34" charset="0"/>
            </a:endParaRPr>
          </a:p>
          <a:p>
            <a:endParaRPr lang="en-US" sz="2000" baseline="300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 smtClean="0"/>
          </a:p>
          <a:p>
            <a:endParaRPr lang="en-US"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15816" y="5377780"/>
            <a:ext cx="3276600" cy="228600"/>
          </a:xfrm>
        </p:spPr>
        <p:txBody>
          <a:bodyPr/>
          <a:lstStyle/>
          <a:p>
            <a:pPr>
              <a:defRPr/>
            </a:pPr>
            <a:r>
              <a:rPr lang="en-US" smtClean="0"/>
              <a:t>IASc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77960" y="5377780"/>
            <a:ext cx="2133600" cy="228600"/>
          </a:xfrm>
        </p:spPr>
        <p:txBody>
          <a:bodyPr/>
          <a:lstStyle/>
          <a:p>
            <a:pPr>
              <a:defRPr/>
            </a:pPr>
            <a:fld id="{41E7FBC4-E9C5-46EF-B980-654DA18B9F15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30" name="Rounded Rectangle 29"/>
          <p:cNvSpPr/>
          <p:nvPr/>
        </p:nvSpPr>
        <p:spPr bwMode="auto">
          <a:xfrm>
            <a:off x="2404792" y="2353171"/>
            <a:ext cx="1303112" cy="41287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16022">
              <a:defRPr/>
            </a:pPr>
            <a:r>
              <a:rPr lang="en-US" sz="1400" b="1" dirty="0" smtClean="0">
                <a:solidFill>
                  <a:srgbClr val="0000FF"/>
                </a:solidFill>
              </a:rPr>
              <a:t>Card: 4 x 10</a:t>
            </a:r>
            <a:r>
              <a:rPr lang="en-US" sz="1400" b="1" baseline="30000" dirty="0" smtClean="0">
                <a:solidFill>
                  <a:srgbClr val="0000FF"/>
                </a:solidFill>
              </a:rPr>
              <a:t>3</a:t>
            </a:r>
          </a:p>
          <a:p>
            <a:pPr algn="ctr" defTabSz="816022">
              <a:defRPr/>
            </a:pPr>
            <a:r>
              <a:rPr lang="en-US" sz="1400" b="1" dirty="0" err="1" smtClean="0">
                <a:solidFill>
                  <a:srgbClr val="C00000"/>
                </a:solidFill>
              </a:rPr>
              <a:t>FilterScan</a:t>
            </a:r>
            <a:endParaRPr lang="en-US" sz="1400" b="1" dirty="0">
              <a:solidFill>
                <a:srgbClr val="C00000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 bwMode="auto">
          <a:xfrm rot="-180000" flipV="1">
            <a:off x="2944078" y="2785221"/>
            <a:ext cx="23604" cy="50405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953616" y="2878713"/>
            <a:ext cx="7473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2 x 10</a:t>
            </a:r>
            <a:r>
              <a:rPr lang="en-US" baseline="30000" smtClean="0"/>
              <a:t>4</a:t>
            </a:r>
            <a:endParaRPr lang="en-IN" baseline="30000"/>
          </a:p>
        </p:txBody>
      </p:sp>
      <p:cxnSp>
        <p:nvCxnSpPr>
          <p:cNvPr id="34" name="Straight Arrow Connector 33"/>
          <p:cNvCxnSpPr/>
          <p:nvPr/>
        </p:nvCxnSpPr>
        <p:spPr bwMode="auto">
          <a:xfrm rot="-180000" flipV="1">
            <a:off x="2944078" y="1849661"/>
            <a:ext cx="23604" cy="50405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437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/>
      <p:bldP spid="27" grpId="0" animBg="1"/>
      <p:bldP spid="54" grpId="0"/>
      <p:bldP spid="55" grpId="0"/>
      <p:bldP spid="56" grpId="0"/>
      <p:bldP spid="57" grpId="0"/>
      <p:bldP spid="58" grpId="0"/>
      <p:bldP spid="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Metrics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115400" y="3780743"/>
            <a:ext cx="590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100%</a:t>
            </a:r>
            <a:endParaRPr lang="en-US" sz="1400" b="1" baseline="-25000" dirty="0"/>
          </a:p>
        </p:txBody>
      </p:sp>
      <p:sp>
        <p:nvSpPr>
          <p:cNvPr id="25" name="TextBox 24"/>
          <p:cNvSpPr txBox="1"/>
          <p:nvPr/>
        </p:nvSpPr>
        <p:spPr>
          <a:xfrm>
            <a:off x="6131813" y="2399219"/>
            <a:ext cx="4074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0%</a:t>
            </a:r>
            <a:endParaRPr lang="en-US" sz="1400" b="1" baseline="-25000" dirty="0"/>
          </a:p>
        </p:txBody>
      </p:sp>
      <p:grpSp>
        <p:nvGrpSpPr>
          <p:cNvPr id="3" name="Group 51"/>
          <p:cNvGrpSpPr/>
          <p:nvPr/>
        </p:nvGrpSpPr>
        <p:grpSpPr>
          <a:xfrm>
            <a:off x="5669304" y="839535"/>
            <a:ext cx="3179018" cy="3268262"/>
            <a:chOff x="6598890" y="1632921"/>
            <a:chExt cx="1512168" cy="1654972"/>
          </a:xfrm>
        </p:grpSpPr>
        <p:cxnSp>
          <p:nvCxnSpPr>
            <p:cNvPr id="28" name="Straight Arrow Connector 27"/>
            <p:cNvCxnSpPr/>
            <p:nvPr/>
          </p:nvCxnSpPr>
          <p:spPr>
            <a:xfrm flipV="1">
              <a:off x="7030938" y="2559500"/>
              <a:ext cx="1080120" cy="952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H="1">
              <a:off x="6598890" y="2559500"/>
              <a:ext cx="428318" cy="72839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7030938" y="1632921"/>
              <a:ext cx="0" cy="926579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52"/>
          <p:cNvGrpSpPr/>
          <p:nvPr/>
        </p:nvGrpSpPr>
        <p:grpSpPr>
          <a:xfrm>
            <a:off x="5669304" y="794999"/>
            <a:ext cx="3179018" cy="3312811"/>
            <a:chOff x="6617940" y="1632921"/>
            <a:chExt cx="1493118" cy="1635922"/>
          </a:xfrm>
        </p:grpSpPr>
        <p:cxnSp>
          <p:nvCxnSpPr>
            <p:cNvPr id="39" name="Straight Arrow Connector 38"/>
            <p:cNvCxnSpPr/>
            <p:nvPr/>
          </p:nvCxnSpPr>
          <p:spPr>
            <a:xfrm flipV="1">
              <a:off x="7030938" y="1632921"/>
              <a:ext cx="1080120" cy="9525"/>
            </a:xfrm>
            <a:prstGeom prst="straightConnector1">
              <a:avLst/>
            </a:prstGeom>
            <a:ln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6624228" y="3268843"/>
              <a:ext cx="1080120" cy="0"/>
            </a:xfrm>
            <a:prstGeom prst="straightConnector1">
              <a:avLst/>
            </a:prstGeom>
            <a:ln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V="1">
              <a:off x="7704348" y="2561592"/>
              <a:ext cx="387660" cy="697725"/>
            </a:xfrm>
            <a:prstGeom prst="straightConnector1">
              <a:avLst/>
            </a:prstGeom>
            <a:ln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V="1">
              <a:off x="6633753" y="1642446"/>
              <a:ext cx="387660" cy="697725"/>
            </a:xfrm>
            <a:prstGeom prst="straightConnector1">
              <a:avLst/>
            </a:prstGeom>
            <a:ln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flipV="1">
              <a:off x="6619553" y="2332738"/>
              <a:ext cx="0" cy="926579"/>
            </a:xfrm>
            <a:prstGeom prst="straightConnector1">
              <a:avLst/>
            </a:prstGeom>
            <a:ln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V="1">
              <a:off x="8091811" y="1642446"/>
              <a:ext cx="0" cy="926579"/>
            </a:xfrm>
            <a:prstGeom prst="straightConnector1">
              <a:avLst/>
            </a:prstGeom>
            <a:ln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V="1">
              <a:off x="7700034" y="2332737"/>
              <a:ext cx="0" cy="926579"/>
            </a:xfrm>
            <a:prstGeom prst="straightConnector1">
              <a:avLst/>
            </a:prstGeom>
            <a:ln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V="1">
              <a:off x="7704348" y="1632921"/>
              <a:ext cx="387660" cy="697725"/>
            </a:xfrm>
            <a:prstGeom prst="straightConnector1">
              <a:avLst/>
            </a:prstGeom>
            <a:ln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6617940" y="2340171"/>
              <a:ext cx="1080120" cy="0"/>
            </a:xfrm>
            <a:prstGeom prst="straightConnector1">
              <a:avLst/>
            </a:prstGeom>
            <a:ln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53"/>
          <p:cNvSpPr txBox="1"/>
          <p:nvPr/>
        </p:nvSpPr>
        <p:spPr>
          <a:xfrm>
            <a:off x="7247898" y="2637306"/>
            <a:ext cx="8418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err="1" smtClean="0"/>
              <a:t>sel</a:t>
            </a:r>
            <a:r>
              <a:rPr lang="en-US" sz="1000" b="1" dirty="0" smtClean="0"/>
              <a:t> (</a:t>
            </a:r>
            <a:r>
              <a:rPr lang="el-GR" sz="1000" b="1" dirty="0" smtClean="0"/>
              <a:t>σ</a:t>
            </a:r>
            <a:r>
              <a:rPr lang="en-US" sz="1000" b="1" dirty="0" smtClean="0"/>
              <a:t> (part))</a:t>
            </a:r>
            <a:endParaRPr lang="en-US" sz="10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6588224" y="769268"/>
            <a:ext cx="13468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err="1" smtClean="0"/>
              <a:t>sel</a:t>
            </a:r>
            <a:r>
              <a:rPr lang="en-US" sz="1050" b="1" dirty="0" smtClean="0"/>
              <a:t> (</a:t>
            </a:r>
            <a:r>
              <a:rPr lang="en-US" sz="1050" b="1" smtClean="0"/>
              <a:t>part </a:t>
            </a:r>
            <a:r>
              <a:rPr lang="en-US" altLang="en-US" sz="1050" b="1" smtClean="0">
                <a:latin typeface="dbsym" pitchFamily="34" charset="2"/>
              </a:rPr>
              <a:t>!</a:t>
            </a:r>
            <a:r>
              <a:rPr lang="en-US" sz="1050" smtClean="0">
                <a:latin typeface="Code2000" pitchFamily="2" charset="-128"/>
                <a:ea typeface="Code2000" pitchFamily="2" charset="-128"/>
              </a:rPr>
              <a:t> </a:t>
            </a:r>
            <a:r>
              <a:rPr lang="en-US" sz="1050" b="1" dirty="0" err="1" smtClean="0"/>
              <a:t>lineitem</a:t>
            </a:r>
            <a:r>
              <a:rPr lang="en-US" sz="1050" b="1" dirty="0" smtClean="0"/>
              <a:t>)</a:t>
            </a:r>
            <a:endParaRPr lang="en-US" sz="105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5868144" y="3721611"/>
            <a:ext cx="13981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err="1" smtClean="0"/>
              <a:t>sel</a:t>
            </a:r>
            <a:r>
              <a:rPr lang="en-US" sz="1000" b="1" dirty="0" smtClean="0"/>
              <a:t> (</a:t>
            </a:r>
            <a:r>
              <a:rPr lang="en-US" sz="1000" b="1" err="1" smtClean="0"/>
              <a:t>lineitem</a:t>
            </a:r>
            <a:r>
              <a:rPr lang="en-US" sz="1000" b="1" smtClean="0"/>
              <a:t> </a:t>
            </a:r>
            <a:r>
              <a:rPr lang="en-US" altLang="en-US" sz="1000" b="1" smtClean="0">
                <a:latin typeface="dbsym" pitchFamily="34" charset="2"/>
              </a:rPr>
              <a:t>!</a:t>
            </a:r>
            <a:r>
              <a:rPr lang="en-US" sz="1000" b="1" smtClean="0"/>
              <a:t> </a:t>
            </a:r>
            <a:r>
              <a:rPr lang="en-US" sz="1000" b="1" dirty="0" smtClean="0"/>
              <a:t>orders)</a:t>
            </a:r>
            <a:endParaRPr lang="en-US" sz="10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8250752" y="2591136"/>
            <a:ext cx="590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100%</a:t>
            </a:r>
            <a:endParaRPr lang="en-US" sz="1400" b="1" baseline="-25000" dirty="0"/>
          </a:p>
        </p:txBody>
      </p:sp>
      <p:sp>
        <p:nvSpPr>
          <p:cNvPr id="58" name="TextBox 57"/>
          <p:cNvSpPr txBox="1"/>
          <p:nvPr/>
        </p:nvSpPr>
        <p:spPr>
          <a:xfrm>
            <a:off x="5970186" y="625265"/>
            <a:ext cx="590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100%</a:t>
            </a:r>
            <a:endParaRPr lang="en-US" sz="1400" b="1" baseline="-25000" dirty="0"/>
          </a:p>
        </p:txBody>
      </p:sp>
      <p:sp>
        <p:nvSpPr>
          <p:cNvPr id="32" name="Content Placeholder 2"/>
          <p:cNvSpPr>
            <a:spLocks noGrp="1"/>
          </p:cNvSpPr>
          <p:nvPr>
            <p:ph idx="1"/>
          </p:nvPr>
        </p:nvSpPr>
        <p:spPr>
          <a:xfrm>
            <a:off x="251520" y="913285"/>
            <a:ext cx="5904656" cy="2088232"/>
          </a:xfrm>
          <a:ln w="6350"/>
        </p:spPr>
        <p:txBody>
          <a:bodyPr/>
          <a:lstStyle/>
          <a:p>
            <a:r>
              <a:rPr lang="en-US" sz="2000" dirty="0" err="1" smtClean="0">
                <a:solidFill>
                  <a:schemeClr val="tx1"/>
                </a:solidFill>
              </a:rPr>
              <a:t>q</a:t>
            </a:r>
            <a:r>
              <a:rPr lang="en-US" sz="2000" baseline="-25000" dirty="0" err="1" smtClean="0">
                <a:solidFill>
                  <a:schemeClr val="tx1"/>
                </a:solidFill>
              </a:rPr>
              <a:t>e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– estimated selectivity location in SS</a:t>
            </a:r>
          </a:p>
          <a:p>
            <a:r>
              <a:rPr lang="en-US" sz="2000" dirty="0" err="1" smtClean="0">
                <a:solidFill>
                  <a:schemeClr val="tx1"/>
                </a:solidFill>
              </a:rPr>
              <a:t>q</a:t>
            </a:r>
            <a:r>
              <a:rPr lang="en-US" sz="2000" baseline="-25000" dirty="0" err="1" smtClean="0">
                <a:solidFill>
                  <a:schemeClr val="tx1"/>
                </a:solidFill>
              </a:rPr>
              <a:t>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– actual run-time location in SS</a:t>
            </a:r>
          </a:p>
          <a:p>
            <a:endParaRPr lang="en-US" sz="2000" dirty="0">
              <a:solidFill>
                <a:srgbClr val="0000FF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P</a:t>
            </a:r>
            <a:r>
              <a:rPr lang="en-US" sz="2000" baseline="-25000" dirty="0">
                <a:solidFill>
                  <a:schemeClr val="tx1"/>
                </a:solidFill>
              </a:rPr>
              <a:t>oe</a:t>
            </a:r>
            <a:r>
              <a:rPr lang="en-US" sz="2000" dirty="0">
                <a:solidFill>
                  <a:srgbClr val="0000FF"/>
                </a:solidFill>
              </a:rPr>
              <a:t> – </a:t>
            </a:r>
            <a:r>
              <a:rPr lang="en-US" sz="2000" dirty="0" smtClean="0">
                <a:solidFill>
                  <a:srgbClr val="0000FF"/>
                </a:solidFill>
              </a:rPr>
              <a:t>optimal plan </a:t>
            </a:r>
            <a:r>
              <a:rPr lang="en-US" sz="2000" dirty="0">
                <a:solidFill>
                  <a:srgbClr val="0000FF"/>
                </a:solidFill>
              </a:rPr>
              <a:t>for </a:t>
            </a:r>
            <a:r>
              <a:rPr lang="en-US" sz="2000" dirty="0" err="1">
                <a:solidFill>
                  <a:schemeClr val="tx1"/>
                </a:solidFill>
              </a:rPr>
              <a:t>q</a:t>
            </a:r>
            <a:r>
              <a:rPr lang="en-US" sz="2000" baseline="-25000" dirty="0" err="1">
                <a:solidFill>
                  <a:schemeClr val="tx1"/>
                </a:solidFill>
              </a:rPr>
              <a:t>e</a:t>
            </a:r>
            <a:endParaRPr lang="en-US" sz="2000" baseline="-25000" dirty="0">
              <a:solidFill>
                <a:schemeClr val="tx1"/>
              </a:solidFill>
            </a:endParaRPr>
          </a:p>
          <a:p>
            <a:r>
              <a:rPr lang="en-US" sz="2000" dirty="0" err="1" smtClean="0">
                <a:solidFill>
                  <a:schemeClr val="tx1"/>
                </a:solidFill>
              </a:rPr>
              <a:t>P</a:t>
            </a:r>
            <a:r>
              <a:rPr lang="en-US" sz="2000" baseline="-25000" dirty="0" err="1" smtClean="0">
                <a:solidFill>
                  <a:schemeClr val="tx1"/>
                </a:solidFill>
              </a:rPr>
              <a:t>oa</a:t>
            </a:r>
            <a:r>
              <a:rPr lang="en-US" sz="2000" dirty="0" smtClean="0">
                <a:solidFill>
                  <a:srgbClr val="0000FF"/>
                </a:solidFill>
              </a:rPr>
              <a:t> – optimal plan for </a:t>
            </a:r>
            <a:r>
              <a:rPr lang="en-US" sz="2000" dirty="0" err="1" smtClean="0">
                <a:solidFill>
                  <a:schemeClr val="tx1"/>
                </a:solidFill>
              </a:rPr>
              <a:t>q</a:t>
            </a:r>
            <a:r>
              <a:rPr lang="en-US" sz="2000" baseline="-25000" dirty="0" err="1" smtClean="0">
                <a:solidFill>
                  <a:schemeClr val="tx1"/>
                </a:solidFill>
              </a:rPr>
              <a:t>a</a:t>
            </a:r>
            <a:endParaRPr lang="en-US" sz="2000" baseline="-25000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6732249" y="2373189"/>
            <a:ext cx="100301" cy="846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812362" y="1869133"/>
            <a:ext cx="100301" cy="84638"/>
          </a:xfrm>
          <a:prstGeom prst="ellipse">
            <a:avLst/>
          </a:prstGeom>
          <a:solidFill>
            <a:srgbClr val="00642D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764139" y="2261111"/>
            <a:ext cx="1362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q</a:t>
            </a:r>
            <a:r>
              <a:rPr lang="en-US" sz="2000" b="1" baseline="-25000" dirty="0" err="1" smtClean="0"/>
              <a:t>e</a:t>
            </a:r>
            <a:r>
              <a:rPr lang="en-US" sz="1400" b="1" dirty="0" smtClean="0"/>
              <a:t>(5%, 2%, 8%)</a:t>
            </a:r>
            <a:endParaRPr lang="en-US" sz="14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7401112" y="1521286"/>
            <a:ext cx="16353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q</a:t>
            </a:r>
            <a:r>
              <a:rPr lang="en-US" sz="2000" b="1" baseline="-25000" dirty="0" err="1" smtClean="0"/>
              <a:t>a</a:t>
            </a:r>
            <a:r>
              <a:rPr lang="en-US" sz="1400" b="1" dirty="0" smtClean="0"/>
              <a:t>(75%, 62%, 85%)</a:t>
            </a:r>
            <a:endParaRPr lang="en-US" sz="1400" b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2017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IASc Meeting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95536" y="3171769"/>
                <a:ext cx="4805097" cy="6690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𝑺𝒖𝒃𝑶𝒑𝒕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𝒆</m:t>
                              </m:r>
                            </m:sub>
                          </m:sSub>
                          <m: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18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sub>
                          </m:sSub>
                        </m:e>
                      </m:d>
                      <m:r>
                        <a:rPr lang="en-US" sz="18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𝒄𝒐𝒔𝒕</m:t>
                          </m:r>
                          <m: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8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𝒐𝒆</m:t>
                              </m:r>
                            </m:sub>
                          </m:sSub>
                          <m: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1800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sub>
                          </m:sSub>
                          <m: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𝒄𝒐𝒔𝒕</m:t>
                          </m:r>
                          <m: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8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𝒐𝒂</m:t>
                              </m:r>
                            </m:sub>
                          </m:sSub>
                          <m: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1800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sub>
                          </m:sSub>
                          <m: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sz="18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            [</m:t>
                      </m:r>
                      <m:r>
                        <a:rPr lang="en-US" sz="18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18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, ∞)</m:t>
                      </m:r>
                    </m:oMath>
                  </m:oMathPara>
                </a14:m>
                <a:endParaRPr lang="en-US" sz="1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62" y="3171771"/>
                <a:ext cx="4805097" cy="669094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r="-11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39552" y="4344285"/>
                <a:ext cx="6455100" cy="369332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𝑴𝒂𝒙𝑺𝒖𝒃𝑶𝒑𝒕</m:t>
                      </m:r>
                      <m:r>
                        <a:rPr lang="en-US" sz="18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𝑴𝑺𝑶</m:t>
                          </m:r>
                        </m:e>
                      </m:d>
                      <m:r>
                        <a:rPr lang="en-US" sz="18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8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𝑴𝑨𝑿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𝑺𝒖𝒃𝑶𝒑𝒕</m:t>
                          </m:r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𝒒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𝒆</m:t>
                                  </m:r>
                                </m:sub>
                              </m:sSub>
                              <m:r>
                                <a:rPr lang="en-US" sz="18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18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𝒒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𝒂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18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   </m:t>
                      </m:r>
                      <m:r>
                        <a:rPr lang="en-US" sz="18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∀</m:t>
                      </m:r>
                      <m:sSub>
                        <m:sSubPr>
                          <m:ctrlP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𝒒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𝒆</m:t>
                          </m:r>
                        </m:sub>
                      </m:sSub>
                      <m:r>
                        <a:rPr lang="en-US" sz="18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, </m:t>
                      </m:r>
                      <m:sSub>
                        <m:sSubPr>
                          <m:ctrlP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𝒒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𝒂</m:t>
                          </m:r>
                        </m:sub>
                      </m:sSub>
                      <m:r>
                        <a:rPr lang="en-US" sz="18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sz="18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𝑺𝑺</m:t>
                      </m:r>
                    </m:oMath>
                  </m:oMathPara>
                </a14:m>
                <a:endParaRPr lang="en-US" sz="1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344285"/>
                <a:ext cx="6455100" cy="369332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7FBC4-E9C5-46EF-B980-654DA18B9F15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37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6" grpId="0" animBg="1"/>
      <p:bldP spid="37" grpId="0"/>
      <p:bldP spid="38" grpId="0"/>
      <p:bldP spid="8" grpId="0" animBg="1"/>
      <p:bldP spid="4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1"/>
          <p:cNvGrpSpPr/>
          <p:nvPr/>
        </p:nvGrpSpPr>
        <p:grpSpPr>
          <a:xfrm>
            <a:off x="5929486" y="1689020"/>
            <a:ext cx="3179018" cy="2808312"/>
            <a:chOff x="6598890" y="1632921"/>
            <a:chExt cx="1512168" cy="1654972"/>
          </a:xfrm>
        </p:grpSpPr>
        <p:cxnSp>
          <p:nvCxnSpPr>
            <p:cNvPr id="19" name="Straight Arrow Connector 18"/>
            <p:cNvCxnSpPr/>
            <p:nvPr/>
          </p:nvCxnSpPr>
          <p:spPr>
            <a:xfrm flipV="1">
              <a:off x="7030938" y="2559500"/>
              <a:ext cx="1080120" cy="952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>
              <a:off x="6598890" y="2559500"/>
              <a:ext cx="428318" cy="72839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7030938" y="1632921"/>
              <a:ext cx="0" cy="926579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TextBox 67"/>
          <p:cNvSpPr txBox="1"/>
          <p:nvPr/>
        </p:nvSpPr>
        <p:spPr>
          <a:xfrm>
            <a:off x="6394165" y="2705355"/>
            <a:ext cx="171367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smtClean="0">
                <a:solidFill>
                  <a:srgbClr val="C00000"/>
                </a:solidFill>
              </a:rPr>
              <a:t>cost(P, q</a:t>
            </a:r>
            <a:r>
              <a:rPr lang="en-US" sz="1800" b="1" baseline="-25000" dirty="0" smtClean="0">
                <a:solidFill>
                  <a:srgbClr val="C00000"/>
                </a:solidFill>
              </a:rPr>
              <a:t>i</a:t>
            </a:r>
            <a:r>
              <a:rPr lang="en-US" sz="1800" b="1" dirty="0" smtClean="0">
                <a:solidFill>
                  <a:srgbClr val="C00000"/>
                </a:solidFill>
              </a:rPr>
              <a:t>) </a:t>
            </a:r>
            <a:r>
              <a:rPr lang="en-US" sz="1800" b="1" dirty="0">
                <a:solidFill>
                  <a:srgbClr val="C00000"/>
                </a:solidFill>
              </a:rPr>
              <a:t>&lt;</a:t>
            </a:r>
            <a:r>
              <a:rPr lang="en-US" sz="1800" b="1" dirty="0" smtClean="0">
                <a:solidFill>
                  <a:srgbClr val="C00000"/>
                </a:solidFill>
              </a:rPr>
              <a:t> 100</a:t>
            </a:r>
            <a:endParaRPr lang="en-US" sz="1800" b="1" dirty="0">
              <a:solidFill>
                <a:srgbClr val="C00000"/>
              </a:solidFill>
            </a:endParaRPr>
          </a:p>
        </p:txBody>
      </p:sp>
      <p:grpSp>
        <p:nvGrpSpPr>
          <p:cNvPr id="8" name="Group 66"/>
          <p:cNvGrpSpPr/>
          <p:nvPr/>
        </p:nvGrpSpPr>
        <p:grpSpPr>
          <a:xfrm>
            <a:off x="6454866" y="2116154"/>
            <a:ext cx="1853365" cy="1546490"/>
            <a:chOff x="6454841" y="2908242"/>
            <a:chExt cx="1853365" cy="1546490"/>
          </a:xfrm>
        </p:grpSpPr>
        <p:cxnSp>
          <p:nvCxnSpPr>
            <p:cNvPr id="53" name="Straight Connector 52"/>
            <p:cNvCxnSpPr/>
            <p:nvPr/>
          </p:nvCxnSpPr>
          <p:spPr>
            <a:xfrm flipH="1">
              <a:off x="6505698" y="3283350"/>
              <a:ext cx="1467442" cy="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/>
            <p:cNvSpPr/>
            <p:nvPr/>
          </p:nvSpPr>
          <p:spPr>
            <a:xfrm>
              <a:off x="6793615" y="4007631"/>
              <a:ext cx="100301" cy="84638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/>
            <p:nvPr/>
          </p:nvCxnSpPr>
          <p:spPr>
            <a:xfrm flipH="1">
              <a:off x="6516216" y="2929508"/>
              <a:ext cx="321561" cy="35384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531440" y="3274037"/>
              <a:ext cx="0" cy="1167639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8004924" y="2923823"/>
              <a:ext cx="278257" cy="350339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004924" y="3252742"/>
              <a:ext cx="0" cy="1167639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6537482" y="4420410"/>
              <a:ext cx="1467442" cy="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6858584" y="2940141"/>
              <a:ext cx="1424285" cy="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8000313" y="4075220"/>
              <a:ext cx="269113" cy="349671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8269426" y="2937300"/>
              <a:ext cx="0" cy="1133299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Oval 59"/>
            <p:cNvSpPr/>
            <p:nvPr/>
          </p:nvSpPr>
          <p:spPr>
            <a:xfrm>
              <a:off x="6513793" y="4370094"/>
              <a:ext cx="100301" cy="84638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7930506" y="4359035"/>
              <a:ext cx="100301" cy="84638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8207905" y="4017838"/>
              <a:ext cx="100301" cy="84638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6454841" y="3257649"/>
              <a:ext cx="100301" cy="84638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6797221" y="2908242"/>
              <a:ext cx="100301" cy="84638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8205482" y="2908242"/>
              <a:ext cx="100301" cy="84638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895" y="121196"/>
            <a:ext cx="8229424" cy="457200"/>
          </a:xfrm>
        </p:spPr>
        <p:txBody>
          <a:bodyPr/>
          <a:lstStyle/>
          <a:p>
            <a:r>
              <a:rPr lang="en-US" smtClean="0"/>
              <a:t>Main Assumption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646" y="769268"/>
            <a:ext cx="8435192" cy="1008112"/>
          </a:xfrm>
        </p:spPr>
        <p:txBody>
          <a:bodyPr/>
          <a:lstStyle/>
          <a:p>
            <a:r>
              <a:rPr lang="en-US" sz="2400" dirty="0" smtClean="0">
                <a:solidFill>
                  <a:srgbClr val="0000FF"/>
                </a:solidFill>
              </a:rPr>
              <a:t>Plan Cost </a:t>
            </a:r>
            <a:r>
              <a:rPr lang="en-US" sz="2400" smtClean="0">
                <a:solidFill>
                  <a:srgbClr val="0000FF"/>
                </a:solidFill>
              </a:rPr>
              <a:t>Monotonicity </a:t>
            </a:r>
            <a:endParaRPr lang="en-US" sz="2400" dirty="0" smtClean="0">
              <a:solidFill>
                <a:schemeClr val="tx1"/>
              </a:solidFill>
            </a:endParaRP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IASc Meeting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930326" y="2391556"/>
            <a:ext cx="409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q</a:t>
            </a:r>
            <a:r>
              <a:rPr lang="en-US" sz="2000" b="1" baseline="-25000" dirty="0" err="1" smtClean="0"/>
              <a:t>2</a:t>
            </a:r>
            <a:endParaRPr lang="en-US" sz="1400" b="1" dirty="0"/>
          </a:p>
        </p:txBody>
      </p:sp>
      <p:sp>
        <p:nvSpPr>
          <p:cNvPr id="25" name="Oval 24"/>
          <p:cNvSpPr/>
          <p:nvPr/>
        </p:nvSpPr>
        <p:spPr>
          <a:xfrm>
            <a:off x="7954791" y="2412822"/>
            <a:ext cx="100301" cy="84638"/>
          </a:xfrm>
          <a:prstGeom prst="ellipse">
            <a:avLst/>
          </a:prstGeom>
          <a:solidFill>
            <a:srgbClr val="00642D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7092280" y="1953334"/>
            <a:ext cx="18383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Cost(P, q</a:t>
            </a:r>
            <a:r>
              <a:rPr lang="en-US" sz="2000" b="1" baseline="-25000" dirty="0" smtClean="0">
                <a:solidFill>
                  <a:srgbClr val="C00000"/>
                </a:solidFill>
              </a:rPr>
              <a:t>2</a:t>
            </a:r>
            <a:r>
              <a:rPr lang="en-US" sz="2000" b="1" dirty="0" smtClean="0">
                <a:solidFill>
                  <a:srgbClr val="C00000"/>
                </a:solidFill>
              </a:rPr>
              <a:t>) =100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7FBC4-E9C5-46EF-B980-654DA18B9F15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34" name="Content Placeholder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07504" y="2425452"/>
            <a:ext cx="6048672" cy="2402648"/>
          </a:xfrm>
          <a:prstGeom prst="rect">
            <a:avLst/>
          </a:prstGeom>
          <a:blipFill rotWithShape="1">
            <a:blip r:embed="rId3" cstate="print"/>
            <a:stretch>
              <a:fillRect l="-1714" t="-2030" r="-1210"/>
            </a:stretch>
          </a:blipFill>
          <a:ln>
            <a:noFill/>
          </a:ln>
          <a:extLst/>
        </p:spPr>
        <p:txBody>
          <a:bodyPr/>
          <a:lstStyle/>
          <a:p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74088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ctrTitle"/>
          </p:nvPr>
        </p:nvSpPr>
        <p:spPr>
          <a:xfrm>
            <a:off x="685800" y="1333500"/>
            <a:ext cx="7846640" cy="1225550"/>
          </a:xfrm>
        </p:spPr>
        <p:txBody>
          <a:bodyPr/>
          <a:lstStyle/>
          <a:p>
            <a:r>
              <a:rPr lang="en-US" sz="4000" i="1" smtClean="0"/>
              <a:t>Contemporary Optimizer </a:t>
            </a:r>
            <a:r>
              <a:rPr lang="en-US" sz="4000" i="1" dirty="0" smtClean="0"/>
              <a:t>Behavior on </a:t>
            </a:r>
            <a:br>
              <a:rPr lang="en-US" sz="4000" i="1" dirty="0" smtClean="0"/>
            </a:br>
            <a:r>
              <a:rPr lang="en-US" sz="4000" i="1" u="sng" dirty="0" smtClean="0"/>
              <a:t>One-dimensional</a:t>
            </a:r>
            <a:r>
              <a:rPr lang="en-US" sz="4000" i="1" dirty="0" smtClean="0"/>
              <a:t> SS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95B88C-1411-437D-8BF4-BAC5A9D3F58B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IASc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08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Documents and Settings\Anshuman\Desktop\ppt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131" y="1014408"/>
            <a:ext cx="5479542" cy="438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88" y="114300"/>
            <a:ext cx="8507200" cy="457200"/>
          </a:xfrm>
        </p:spPr>
        <p:txBody>
          <a:bodyPr/>
          <a:lstStyle/>
          <a:p>
            <a:r>
              <a:rPr lang="en-US" dirty="0" smtClean="0"/>
              <a:t>Parametric </a:t>
            </a:r>
            <a:r>
              <a:rPr lang="en-US" dirty="0"/>
              <a:t>Optimal Set of Plans (</a:t>
            </a:r>
            <a:r>
              <a:rPr lang="en-US" dirty="0" err="1"/>
              <a:t>POSP</a:t>
            </a:r>
            <a:r>
              <a:rPr lang="en-US" dirty="0"/>
              <a:t>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08262" y="714707"/>
            <a:ext cx="3438494" cy="180545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816022">
              <a:defRPr/>
            </a:pPr>
            <a:r>
              <a:rPr lang="en-US" sz="14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 Parametric version of Example Query)</a:t>
            </a:r>
            <a:endParaRPr lang="en-US" sz="14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816022">
              <a:defRPr/>
            </a:pPr>
            <a:r>
              <a:rPr lang="en-US" b="1" dirty="0">
                <a:solidFill>
                  <a:srgbClr val="0000FF"/>
                </a:solidFill>
              </a:rPr>
              <a:t>select </a:t>
            </a:r>
            <a:r>
              <a:rPr lang="en-US" b="1" dirty="0"/>
              <a:t>  </a:t>
            </a:r>
            <a:r>
              <a:rPr lang="en-US" b="1" dirty="0">
                <a:solidFill>
                  <a:srgbClr val="002060"/>
                </a:solidFill>
              </a:rPr>
              <a:t>*</a:t>
            </a:r>
          </a:p>
          <a:p>
            <a:pPr defTabSz="816022">
              <a:defRPr/>
            </a:pPr>
            <a:r>
              <a:rPr lang="en-US" b="1" dirty="0">
                <a:solidFill>
                  <a:srgbClr val="0000FF"/>
                </a:solidFill>
              </a:rPr>
              <a:t>from </a:t>
            </a:r>
            <a:r>
              <a:rPr lang="en-US" b="1" dirty="0"/>
              <a:t>    </a:t>
            </a:r>
            <a:r>
              <a:rPr lang="en-US" b="1" dirty="0" err="1">
                <a:solidFill>
                  <a:srgbClr val="002060"/>
                </a:solidFill>
              </a:rPr>
              <a:t>lineitem</a:t>
            </a:r>
            <a:r>
              <a:rPr lang="en-US" b="1" dirty="0">
                <a:solidFill>
                  <a:srgbClr val="002060"/>
                </a:solidFill>
              </a:rPr>
              <a:t>, orders, part</a:t>
            </a:r>
          </a:p>
          <a:p>
            <a:pPr defTabSz="816022">
              <a:defRPr/>
            </a:pPr>
            <a:r>
              <a:rPr lang="en-US" b="1" dirty="0">
                <a:solidFill>
                  <a:srgbClr val="0000FF"/>
                </a:solidFill>
              </a:rPr>
              <a:t>where</a:t>
            </a:r>
            <a:r>
              <a:rPr lang="en-US" b="1" dirty="0"/>
              <a:t>  </a:t>
            </a:r>
            <a:r>
              <a:rPr lang="en-US" b="1" dirty="0" err="1">
                <a:solidFill>
                  <a:srgbClr val="002060"/>
                </a:solidFill>
              </a:rPr>
              <a:t>p_partkey</a:t>
            </a:r>
            <a:r>
              <a:rPr lang="en-US" b="1" dirty="0">
                <a:solidFill>
                  <a:srgbClr val="002060"/>
                </a:solidFill>
              </a:rPr>
              <a:t> = </a:t>
            </a:r>
            <a:r>
              <a:rPr lang="en-US" b="1" dirty="0" err="1">
                <a:solidFill>
                  <a:srgbClr val="002060"/>
                </a:solidFill>
              </a:rPr>
              <a:t>l_partkey</a:t>
            </a:r>
            <a:r>
              <a:rPr lang="en-US" b="1" dirty="0">
                <a:solidFill>
                  <a:srgbClr val="002060"/>
                </a:solidFill>
              </a:rPr>
              <a:t> and</a:t>
            </a:r>
          </a:p>
          <a:p>
            <a:pPr defTabSz="816022">
              <a:defRPr/>
            </a:pPr>
            <a:r>
              <a:rPr lang="en-US" b="1" dirty="0">
                <a:solidFill>
                  <a:srgbClr val="002060"/>
                </a:solidFill>
              </a:rPr>
              <a:t>              </a:t>
            </a:r>
            <a:r>
              <a:rPr lang="en-US" b="1" dirty="0" err="1">
                <a:solidFill>
                  <a:srgbClr val="002060"/>
                </a:solidFill>
              </a:rPr>
              <a:t>l_orderkey</a:t>
            </a:r>
            <a:r>
              <a:rPr lang="en-US" b="1" dirty="0">
                <a:solidFill>
                  <a:srgbClr val="002060"/>
                </a:solidFill>
              </a:rPr>
              <a:t> = </a:t>
            </a:r>
            <a:r>
              <a:rPr lang="en-US" b="1" dirty="0" err="1">
                <a:solidFill>
                  <a:srgbClr val="002060"/>
                </a:solidFill>
              </a:rPr>
              <a:t>o_orderkey</a:t>
            </a:r>
            <a:r>
              <a:rPr lang="en-US" b="1" dirty="0">
                <a:solidFill>
                  <a:srgbClr val="002060"/>
                </a:solidFill>
              </a:rPr>
              <a:t> and</a:t>
            </a:r>
          </a:p>
          <a:p>
            <a:pPr defTabSz="816022">
              <a:defRPr/>
            </a:pPr>
            <a:r>
              <a:rPr lang="en-US" b="1" dirty="0">
                <a:solidFill>
                  <a:srgbClr val="002060"/>
                </a:solidFill>
              </a:rPr>
              <a:t>            </a:t>
            </a:r>
            <a:r>
              <a:rPr lang="en-US" b="1" dirty="0" smtClean="0">
                <a:solidFill>
                  <a:srgbClr val="002060"/>
                </a:solidFill>
              </a:rPr>
              <a:t>  </a:t>
            </a:r>
            <a:r>
              <a:rPr lang="en-US" b="1" u="sng" dirty="0" smtClean="0">
                <a:solidFill>
                  <a:schemeClr val="tx2"/>
                </a:solidFill>
                <a:latin typeface="Antique Olive" pitchFamily="34" charset="0"/>
              </a:rPr>
              <a:t>SEL (PART) = $1</a:t>
            </a:r>
            <a:endParaRPr lang="en-US" i="1" u="sng" dirty="0">
              <a:solidFill>
                <a:schemeClr val="tx2"/>
              </a:solidFill>
              <a:latin typeface="Antique Olive" pitchFamily="34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6134962" y="2949498"/>
            <a:ext cx="422030" cy="279809"/>
          </a:xfrm>
          <a:custGeom>
            <a:avLst/>
            <a:gdLst>
              <a:gd name="connsiteX0" fmla="*/ 0 w 406958"/>
              <a:gd name="connsiteY0" fmla="*/ 211016 h 211016"/>
              <a:gd name="connsiteX1" fmla="*/ 15072 w 406958"/>
              <a:gd name="connsiteY1" fmla="*/ 185895 h 211016"/>
              <a:gd name="connsiteX2" fmla="*/ 60290 w 406958"/>
              <a:gd name="connsiteY2" fmla="*/ 160774 h 211016"/>
              <a:gd name="connsiteX3" fmla="*/ 70338 w 406958"/>
              <a:gd name="connsiteY3" fmla="*/ 150725 h 211016"/>
              <a:gd name="connsiteX4" fmla="*/ 100483 w 406958"/>
              <a:gd name="connsiteY4" fmla="*/ 140677 h 211016"/>
              <a:gd name="connsiteX5" fmla="*/ 135652 w 406958"/>
              <a:gd name="connsiteY5" fmla="*/ 130629 h 211016"/>
              <a:gd name="connsiteX6" fmla="*/ 150725 w 406958"/>
              <a:gd name="connsiteY6" fmla="*/ 125605 h 211016"/>
              <a:gd name="connsiteX7" fmla="*/ 190918 w 406958"/>
              <a:gd name="connsiteY7" fmla="*/ 105508 h 211016"/>
              <a:gd name="connsiteX8" fmla="*/ 205991 w 406958"/>
              <a:gd name="connsiteY8" fmla="*/ 100484 h 211016"/>
              <a:gd name="connsiteX9" fmla="*/ 246184 w 406958"/>
              <a:gd name="connsiteY9" fmla="*/ 80387 h 211016"/>
              <a:gd name="connsiteX10" fmla="*/ 261257 w 406958"/>
              <a:gd name="connsiteY10" fmla="*/ 75363 h 211016"/>
              <a:gd name="connsiteX11" fmla="*/ 291402 w 406958"/>
              <a:gd name="connsiteY11" fmla="*/ 60290 h 211016"/>
              <a:gd name="connsiteX12" fmla="*/ 321547 w 406958"/>
              <a:gd name="connsiteY12" fmla="*/ 45218 h 211016"/>
              <a:gd name="connsiteX13" fmla="*/ 331595 w 406958"/>
              <a:gd name="connsiteY13" fmla="*/ 35169 h 211016"/>
              <a:gd name="connsiteX14" fmla="*/ 361740 w 406958"/>
              <a:gd name="connsiteY14" fmla="*/ 25121 h 211016"/>
              <a:gd name="connsiteX15" fmla="*/ 371789 w 406958"/>
              <a:gd name="connsiteY15" fmla="*/ 15073 h 211016"/>
              <a:gd name="connsiteX16" fmla="*/ 406958 w 406958"/>
              <a:gd name="connsiteY16" fmla="*/ 0 h 21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06958" h="211016">
                <a:moveTo>
                  <a:pt x="0" y="211016"/>
                </a:moveTo>
                <a:cubicBezTo>
                  <a:pt x="5024" y="202642"/>
                  <a:pt x="8167" y="192800"/>
                  <a:pt x="15072" y="185895"/>
                </a:cubicBezTo>
                <a:cubicBezTo>
                  <a:pt x="32348" y="168618"/>
                  <a:pt x="41336" y="167092"/>
                  <a:pt x="60290" y="160774"/>
                </a:cubicBezTo>
                <a:cubicBezTo>
                  <a:pt x="63639" y="157424"/>
                  <a:pt x="66101" y="152843"/>
                  <a:pt x="70338" y="150725"/>
                </a:cubicBezTo>
                <a:cubicBezTo>
                  <a:pt x="79812" y="145988"/>
                  <a:pt x="90435" y="144026"/>
                  <a:pt x="100483" y="140677"/>
                </a:cubicBezTo>
                <a:cubicBezTo>
                  <a:pt x="136618" y="128633"/>
                  <a:pt x="91499" y="143244"/>
                  <a:pt x="135652" y="130629"/>
                </a:cubicBezTo>
                <a:cubicBezTo>
                  <a:pt x="140744" y="129174"/>
                  <a:pt x="145701" y="127280"/>
                  <a:pt x="150725" y="125605"/>
                </a:cubicBezTo>
                <a:cubicBezTo>
                  <a:pt x="168262" y="108066"/>
                  <a:pt x="156279" y="117054"/>
                  <a:pt x="190918" y="105508"/>
                </a:cubicBezTo>
                <a:lnTo>
                  <a:pt x="205991" y="100484"/>
                </a:lnTo>
                <a:cubicBezTo>
                  <a:pt x="223528" y="82945"/>
                  <a:pt x="211545" y="91933"/>
                  <a:pt x="246184" y="80387"/>
                </a:cubicBezTo>
                <a:lnTo>
                  <a:pt x="261257" y="75363"/>
                </a:lnTo>
                <a:cubicBezTo>
                  <a:pt x="304441" y="46571"/>
                  <a:pt x="249809" y="81086"/>
                  <a:pt x="291402" y="60290"/>
                </a:cubicBezTo>
                <a:cubicBezTo>
                  <a:pt x="330360" y="40811"/>
                  <a:pt x="283660" y="57846"/>
                  <a:pt x="321547" y="45218"/>
                </a:cubicBezTo>
                <a:cubicBezTo>
                  <a:pt x="324896" y="41868"/>
                  <a:pt x="327358" y="37287"/>
                  <a:pt x="331595" y="35169"/>
                </a:cubicBezTo>
                <a:cubicBezTo>
                  <a:pt x="341069" y="30432"/>
                  <a:pt x="361740" y="25121"/>
                  <a:pt x="361740" y="25121"/>
                </a:cubicBezTo>
                <a:cubicBezTo>
                  <a:pt x="365090" y="21772"/>
                  <a:pt x="367552" y="17191"/>
                  <a:pt x="371789" y="15073"/>
                </a:cubicBezTo>
                <a:cubicBezTo>
                  <a:pt x="414977" y="-6521"/>
                  <a:pt x="392030" y="14928"/>
                  <a:pt x="406958" y="0"/>
                </a:cubicBezTo>
              </a:path>
            </a:pathLst>
          </a:custGeom>
          <a:ln w="381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6571636" y="2701721"/>
            <a:ext cx="879231" cy="246494"/>
          </a:xfrm>
          <a:custGeom>
            <a:avLst/>
            <a:gdLst>
              <a:gd name="connsiteX0" fmla="*/ 0 w 683288"/>
              <a:gd name="connsiteY0" fmla="*/ 175884 h 175884"/>
              <a:gd name="connsiteX1" fmla="*/ 25121 w 683288"/>
              <a:gd name="connsiteY1" fmla="*/ 160811 h 175884"/>
              <a:gd name="connsiteX2" fmla="*/ 40193 w 683288"/>
              <a:gd name="connsiteY2" fmla="*/ 150763 h 175884"/>
              <a:gd name="connsiteX3" fmla="*/ 55266 w 683288"/>
              <a:gd name="connsiteY3" fmla="*/ 145739 h 175884"/>
              <a:gd name="connsiteX4" fmla="*/ 70338 w 683288"/>
              <a:gd name="connsiteY4" fmla="*/ 135691 h 175884"/>
              <a:gd name="connsiteX5" fmla="*/ 80387 w 683288"/>
              <a:gd name="connsiteY5" fmla="*/ 125642 h 175884"/>
              <a:gd name="connsiteX6" fmla="*/ 95459 w 683288"/>
              <a:gd name="connsiteY6" fmla="*/ 120618 h 175884"/>
              <a:gd name="connsiteX7" fmla="*/ 145701 w 683288"/>
              <a:gd name="connsiteY7" fmla="*/ 80425 h 175884"/>
              <a:gd name="connsiteX8" fmla="*/ 190919 w 683288"/>
              <a:gd name="connsiteY8" fmla="*/ 65352 h 175884"/>
              <a:gd name="connsiteX9" fmla="*/ 221064 w 683288"/>
              <a:gd name="connsiteY9" fmla="*/ 55304 h 175884"/>
              <a:gd name="connsiteX10" fmla="*/ 336620 w 683288"/>
              <a:gd name="connsiteY10" fmla="*/ 45255 h 175884"/>
              <a:gd name="connsiteX11" fmla="*/ 396910 w 683288"/>
              <a:gd name="connsiteY11" fmla="*/ 50280 h 175884"/>
              <a:gd name="connsiteX12" fmla="*/ 442127 w 683288"/>
              <a:gd name="connsiteY12" fmla="*/ 40231 h 175884"/>
              <a:gd name="connsiteX13" fmla="*/ 517490 w 683288"/>
              <a:gd name="connsiteY13" fmla="*/ 30183 h 175884"/>
              <a:gd name="connsiteX14" fmla="*/ 547635 w 683288"/>
              <a:gd name="connsiteY14" fmla="*/ 25159 h 175884"/>
              <a:gd name="connsiteX15" fmla="*/ 582804 w 683288"/>
              <a:gd name="connsiteY15" fmla="*/ 20135 h 175884"/>
              <a:gd name="connsiteX16" fmla="*/ 628022 w 683288"/>
              <a:gd name="connsiteY16" fmla="*/ 10086 h 175884"/>
              <a:gd name="connsiteX17" fmla="*/ 653143 w 683288"/>
              <a:gd name="connsiteY17" fmla="*/ 5062 h 175884"/>
              <a:gd name="connsiteX18" fmla="*/ 683288 w 683288"/>
              <a:gd name="connsiteY18" fmla="*/ 38 h 175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83288" h="175884">
                <a:moveTo>
                  <a:pt x="0" y="175884"/>
                </a:moveTo>
                <a:cubicBezTo>
                  <a:pt x="8374" y="170860"/>
                  <a:pt x="16840" y="165987"/>
                  <a:pt x="25121" y="160811"/>
                </a:cubicBezTo>
                <a:cubicBezTo>
                  <a:pt x="30241" y="157611"/>
                  <a:pt x="34792" y="153463"/>
                  <a:pt x="40193" y="150763"/>
                </a:cubicBezTo>
                <a:cubicBezTo>
                  <a:pt x="44930" y="148395"/>
                  <a:pt x="50242" y="147414"/>
                  <a:pt x="55266" y="145739"/>
                </a:cubicBezTo>
                <a:cubicBezTo>
                  <a:pt x="60290" y="142390"/>
                  <a:pt x="65623" y="139463"/>
                  <a:pt x="70338" y="135691"/>
                </a:cubicBezTo>
                <a:cubicBezTo>
                  <a:pt x="74037" y="132732"/>
                  <a:pt x="76325" y="128079"/>
                  <a:pt x="80387" y="125642"/>
                </a:cubicBezTo>
                <a:cubicBezTo>
                  <a:pt x="84928" y="122917"/>
                  <a:pt x="90435" y="122293"/>
                  <a:pt x="95459" y="120618"/>
                </a:cubicBezTo>
                <a:cubicBezTo>
                  <a:pt x="109181" y="106896"/>
                  <a:pt x="126685" y="86764"/>
                  <a:pt x="145701" y="80425"/>
                </a:cubicBezTo>
                <a:lnTo>
                  <a:pt x="190919" y="65352"/>
                </a:lnTo>
                <a:cubicBezTo>
                  <a:pt x="190921" y="65351"/>
                  <a:pt x="221062" y="55304"/>
                  <a:pt x="221064" y="55304"/>
                </a:cubicBezTo>
                <a:lnTo>
                  <a:pt x="336620" y="45255"/>
                </a:lnTo>
                <a:cubicBezTo>
                  <a:pt x="356717" y="46930"/>
                  <a:pt x="376744" y="50280"/>
                  <a:pt x="396910" y="50280"/>
                </a:cubicBezTo>
                <a:cubicBezTo>
                  <a:pt x="405680" y="50280"/>
                  <a:pt x="432442" y="42168"/>
                  <a:pt x="442127" y="40231"/>
                </a:cubicBezTo>
                <a:cubicBezTo>
                  <a:pt x="477068" y="33243"/>
                  <a:pt x="477278" y="35544"/>
                  <a:pt x="517490" y="30183"/>
                </a:cubicBezTo>
                <a:cubicBezTo>
                  <a:pt x="527588" y="28837"/>
                  <a:pt x="537567" y="26708"/>
                  <a:pt x="547635" y="25159"/>
                </a:cubicBezTo>
                <a:cubicBezTo>
                  <a:pt x="559339" y="23358"/>
                  <a:pt x="571081" y="21810"/>
                  <a:pt x="582804" y="20135"/>
                </a:cubicBezTo>
                <a:cubicBezTo>
                  <a:pt x="609379" y="11275"/>
                  <a:pt x="589117" y="17159"/>
                  <a:pt x="628022" y="10086"/>
                </a:cubicBezTo>
                <a:cubicBezTo>
                  <a:pt x="636424" y="8558"/>
                  <a:pt x="644807" y="6914"/>
                  <a:pt x="653143" y="5062"/>
                </a:cubicBezTo>
                <a:cubicBezTo>
                  <a:pt x="679407" y="-774"/>
                  <a:pt x="664919" y="38"/>
                  <a:pt x="683288" y="38"/>
                </a:cubicBez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7450878" y="2463676"/>
            <a:ext cx="954593" cy="221064"/>
          </a:xfrm>
          <a:custGeom>
            <a:avLst/>
            <a:gdLst>
              <a:gd name="connsiteX0" fmla="*/ 0 w 954593"/>
              <a:gd name="connsiteY0" fmla="*/ 221064 h 221064"/>
              <a:gd name="connsiteX1" fmla="*/ 80387 w 954593"/>
              <a:gd name="connsiteY1" fmla="*/ 216040 h 221064"/>
              <a:gd name="connsiteX2" fmla="*/ 110532 w 954593"/>
              <a:gd name="connsiteY2" fmla="*/ 200967 h 221064"/>
              <a:gd name="connsiteX3" fmla="*/ 200967 w 954593"/>
              <a:gd name="connsiteY3" fmla="*/ 190919 h 221064"/>
              <a:gd name="connsiteX4" fmla="*/ 221063 w 954593"/>
              <a:gd name="connsiteY4" fmla="*/ 185894 h 221064"/>
              <a:gd name="connsiteX5" fmla="*/ 251209 w 954593"/>
              <a:gd name="connsiteY5" fmla="*/ 175846 h 221064"/>
              <a:gd name="connsiteX6" fmla="*/ 351692 w 954593"/>
              <a:gd name="connsiteY6" fmla="*/ 165798 h 221064"/>
              <a:gd name="connsiteX7" fmla="*/ 401934 w 954593"/>
              <a:gd name="connsiteY7" fmla="*/ 160774 h 221064"/>
              <a:gd name="connsiteX8" fmla="*/ 422031 w 954593"/>
              <a:gd name="connsiteY8" fmla="*/ 155749 h 221064"/>
              <a:gd name="connsiteX9" fmla="*/ 457200 w 954593"/>
              <a:gd name="connsiteY9" fmla="*/ 150725 h 221064"/>
              <a:gd name="connsiteX10" fmla="*/ 487345 w 954593"/>
              <a:gd name="connsiteY10" fmla="*/ 145701 h 221064"/>
              <a:gd name="connsiteX11" fmla="*/ 542611 w 954593"/>
              <a:gd name="connsiteY11" fmla="*/ 130629 h 221064"/>
              <a:gd name="connsiteX12" fmla="*/ 597877 w 954593"/>
              <a:gd name="connsiteY12" fmla="*/ 110532 h 221064"/>
              <a:gd name="connsiteX13" fmla="*/ 617973 w 954593"/>
              <a:gd name="connsiteY13" fmla="*/ 105508 h 221064"/>
              <a:gd name="connsiteX14" fmla="*/ 648118 w 954593"/>
              <a:gd name="connsiteY14" fmla="*/ 95459 h 221064"/>
              <a:gd name="connsiteX15" fmla="*/ 663191 w 954593"/>
              <a:gd name="connsiteY15" fmla="*/ 90435 h 221064"/>
              <a:gd name="connsiteX16" fmla="*/ 678263 w 954593"/>
              <a:gd name="connsiteY16" fmla="*/ 80387 h 221064"/>
              <a:gd name="connsiteX17" fmla="*/ 693336 w 954593"/>
              <a:gd name="connsiteY17" fmla="*/ 75363 h 221064"/>
              <a:gd name="connsiteX18" fmla="*/ 703384 w 954593"/>
              <a:gd name="connsiteY18" fmla="*/ 65314 h 221064"/>
              <a:gd name="connsiteX19" fmla="*/ 788795 w 954593"/>
              <a:gd name="connsiteY19" fmla="*/ 55266 h 221064"/>
              <a:gd name="connsiteX20" fmla="*/ 808892 w 954593"/>
              <a:gd name="connsiteY20" fmla="*/ 50242 h 221064"/>
              <a:gd name="connsiteX21" fmla="*/ 839037 w 954593"/>
              <a:gd name="connsiteY21" fmla="*/ 40193 h 221064"/>
              <a:gd name="connsiteX22" fmla="*/ 884255 w 954593"/>
              <a:gd name="connsiteY22" fmla="*/ 25121 h 221064"/>
              <a:gd name="connsiteX23" fmla="*/ 914400 w 954593"/>
              <a:gd name="connsiteY23" fmla="*/ 15073 h 221064"/>
              <a:gd name="connsiteX24" fmla="*/ 929472 w 954593"/>
              <a:gd name="connsiteY24" fmla="*/ 10048 h 221064"/>
              <a:gd name="connsiteX25" fmla="*/ 944545 w 954593"/>
              <a:gd name="connsiteY25" fmla="*/ 5024 h 221064"/>
              <a:gd name="connsiteX26" fmla="*/ 954593 w 954593"/>
              <a:gd name="connsiteY26" fmla="*/ 0 h 221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954593" h="221064">
                <a:moveTo>
                  <a:pt x="0" y="221064"/>
                </a:moveTo>
                <a:cubicBezTo>
                  <a:pt x="26796" y="219389"/>
                  <a:pt x="53687" y="218851"/>
                  <a:pt x="80387" y="216040"/>
                </a:cubicBezTo>
                <a:cubicBezTo>
                  <a:pt x="102067" y="213758"/>
                  <a:pt x="90050" y="208648"/>
                  <a:pt x="110532" y="200967"/>
                </a:cubicBezTo>
                <a:cubicBezTo>
                  <a:pt x="129746" y="193762"/>
                  <a:pt x="196994" y="191225"/>
                  <a:pt x="200967" y="190919"/>
                </a:cubicBezTo>
                <a:cubicBezTo>
                  <a:pt x="207666" y="189244"/>
                  <a:pt x="214449" y="187878"/>
                  <a:pt x="221063" y="185894"/>
                </a:cubicBezTo>
                <a:cubicBezTo>
                  <a:pt x="231208" y="182850"/>
                  <a:pt x="240761" y="177587"/>
                  <a:pt x="251209" y="175846"/>
                </a:cubicBezTo>
                <a:cubicBezTo>
                  <a:pt x="309524" y="166127"/>
                  <a:pt x="259693" y="173464"/>
                  <a:pt x="351692" y="165798"/>
                </a:cubicBezTo>
                <a:cubicBezTo>
                  <a:pt x="368465" y="164400"/>
                  <a:pt x="385187" y="162449"/>
                  <a:pt x="401934" y="160774"/>
                </a:cubicBezTo>
                <a:cubicBezTo>
                  <a:pt x="408633" y="159099"/>
                  <a:pt x="415237" y="156984"/>
                  <a:pt x="422031" y="155749"/>
                </a:cubicBezTo>
                <a:cubicBezTo>
                  <a:pt x="433682" y="153631"/>
                  <a:pt x="445496" y="152526"/>
                  <a:pt x="457200" y="150725"/>
                </a:cubicBezTo>
                <a:cubicBezTo>
                  <a:pt x="467268" y="149176"/>
                  <a:pt x="477297" y="147376"/>
                  <a:pt x="487345" y="145701"/>
                </a:cubicBezTo>
                <a:cubicBezTo>
                  <a:pt x="525591" y="132953"/>
                  <a:pt x="507104" y="137730"/>
                  <a:pt x="542611" y="130629"/>
                </a:cubicBezTo>
                <a:cubicBezTo>
                  <a:pt x="559264" y="123967"/>
                  <a:pt x="580670" y="114834"/>
                  <a:pt x="597877" y="110532"/>
                </a:cubicBezTo>
                <a:cubicBezTo>
                  <a:pt x="604576" y="108857"/>
                  <a:pt x="611359" y="107492"/>
                  <a:pt x="617973" y="105508"/>
                </a:cubicBezTo>
                <a:cubicBezTo>
                  <a:pt x="628118" y="102464"/>
                  <a:pt x="638070" y="98809"/>
                  <a:pt x="648118" y="95459"/>
                </a:cubicBezTo>
                <a:lnTo>
                  <a:pt x="663191" y="90435"/>
                </a:lnTo>
                <a:cubicBezTo>
                  <a:pt x="668215" y="87086"/>
                  <a:pt x="672862" y="83087"/>
                  <a:pt x="678263" y="80387"/>
                </a:cubicBezTo>
                <a:cubicBezTo>
                  <a:pt x="683000" y="78019"/>
                  <a:pt x="688795" y="78088"/>
                  <a:pt x="693336" y="75363"/>
                </a:cubicBezTo>
                <a:cubicBezTo>
                  <a:pt x="697398" y="72926"/>
                  <a:pt x="698684" y="65902"/>
                  <a:pt x="703384" y="65314"/>
                </a:cubicBezTo>
                <a:cubicBezTo>
                  <a:pt x="758626" y="58409"/>
                  <a:pt x="730158" y="61781"/>
                  <a:pt x="788795" y="55266"/>
                </a:cubicBezTo>
                <a:cubicBezTo>
                  <a:pt x="795494" y="53591"/>
                  <a:pt x="802278" y="52226"/>
                  <a:pt x="808892" y="50242"/>
                </a:cubicBezTo>
                <a:cubicBezTo>
                  <a:pt x="819037" y="47198"/>
                  <a:pt x="828989" y="43543"/>
                  <a:pt x="839037" y="40193"/>
                </a:cubicBezTo>
                <a:lnTo>
                  <a:pt x="884255" y="25121"/>
                </a:lnTo>
                <a:lnTo>
                  <a:pt x="914400" y="15073"/>
                </a:lnTo>
                <a:lnTo>
                  <a:pt x="929472" y="10048"/>
                </a:lnTo>
                <a:cubicBezTo>
                  <a:pt x="934496" y="8373"/>
                  <a:pt x="939808" y="7392"/>
                  <a:pt x="944545" y="5024"/>
                </a:cubicBezTo>
                <a:lnTo>
                  <a:pt x="954593" y="0"/>
                </a:lnTo>
              </a:path>
            </a:pathLst>
          </a:cu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358552" y="4043474"/>
            <a:ext cx="1981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0000FF"/>
                </a:solidFill>
              </a:rPr>
              <a:t>NL: Nested Loop Join </a:t>
            </a:r>
          </a:p>
          <a:p>
            <a:pPr eaLnBrk="1" hangingPunct="1"/>
            <a:r>
              <a:rPr lang="en-US" b="1" dirty="0" err="1">
                <a:solidFill>
                  <a:srgbClr val="0000FF"/>
                </a:solidFill>
              </a:rPr>
              <a:t>MJ</a:t>
            </a:r>
            <a:r>
              <a:rPr lang="en-US" b="1" dirty="0">
                <a:solidFill>
                  <a:srgbClr val="0000FF"/>
                </a:solidFill>
              </a:rPr>
              <a:t>: Merge Join</a:t>
            </a:r>
          </a:p>
          <a:p>
            <a:pPr eaLnBrk="1" hangingPunct="1"/>
            <a:r>
              <a:rPr lang="en-US" b="1" dirty="0" err="1">
                <a:solidFill>
                  <a:srgbClr val="0000FF"/>
                </a:solidFill>
              </a:rPr>
              <a:t>HJ</a:t>
            </a:r>
            <a:r>
              <a:rPr lang="en-US" b="1" dirty="0">
                <a:solidFill>
                  <a:srgbClr val="0000FF"/>
                </a:solidFill>
              </a:rPr>
              <a:t>: Hash Join</a:t>
            </a:r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2302768" y="4041886"/>
            <a:ext cx="1981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0000FF"/>
                </a:solidFill>
              </a:rPr>
              <a:t>L:  </a:t>
            </a:r>
            <a:r>
              <a:rPr lang="en-US" b="1" dirty="0" err="1">
                <a:solidFill>
                  <a:srgbClr val="0000FF"/>
                </a:solidFill>
              </a:rPr>
              <a:t>Lineitem</a:t>
            </a:r>
            <a:endParaRPr lang="en-US" b="1" dirty="0">
              <a:solidFill>
                <a:srgbClr val="0000FF"/>
              </a:solidFill>
            </a:endParaRPr>
          </a:p>
          <a:p>
            <a:pPr eaLnBrk="1" hangingPunct="1"/>
            <a:r>
              <a:rPr lang="en-US" b="1" dirty="0">
                <a:solidFill>
                  <a:srgbClr val="0000FF"/>
                </a:solidFill>
              </a:rPr>
              <a:t>O: Orders</a:t>
            </a:r>
          </a:p>
          <a:p>
            <a:pPr eaLnBrk="1" hangingPunct="1"/>
            <a:r>
              <a:rPr lang="en-US" b="1" dirty="0">
                <a:solidFill>
                  <a:srgbClr val="0000FF"/>
                </a:solidFill>
              </a:rPr>
              <a:t>P:  Part</a:t>
            </a:r>
          </a:p>
        </p:txBody>
      </p:sp>
      <p:pic>
        <p:nvPicPr>
          <p:cNvPr id="1027" name="Picture 3" descr="E:\media\Backups\bouquet_project\project_docs\m5_2014_may\Google_ppt\ppt_extra\p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743" y="2350884"/>
            <a:ext cx="770343" cy="1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860032" y="3505572"/>
            <a:ext cx="3978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P1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49548" y="2629404"/>
            <a:ext cx="397866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00FF"/>
                </a:solidFill>
              </a:rPr>
              <a:t>P2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60232" y="2350884"/>
            <a:ext cx="3978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</a:rPr>
              <a:t>P3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96336" y="2223776"/>
            <a:ext cx="3978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B0F0"/>
                </a:solidFill>
              </a:rPr>
              <a:t>P4</a:t>
            </a:r>
            <a:endParaRPr lang="en-US" b="1" dirty="0">
              <a:solidFill>
                <a:srgbClr val="00B0F0"/>
              </a:solidFill>
            </a:endParaRPr>
          </a:p>
        </p:txBody>
      </p:sp>
      <p:pic>
        <p:nvPicPr>
          <p:cNvPr id="1028" name="Picture 4" descr="E:\media\Backups\bouquet_project\project_docs\m5_2014_may\Google_ppt\ppt_extra\p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129" y="3183767"/>
            <a:ext cx="862379" cy="93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media\Backups\bouquet_project\project_docs\m5_2014_may\Google_ppt\ppt_extra\p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607" y="1386550"/>
            <a:ext cx="788882" cy="100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media\Backups\bouquet_project\project_docs\m5_2014_may\Google_ppt\ppt_extra\p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025" y="2737696"/>
            <a:ext cx="731399" cy="81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E:\media\Backups\bouquet_project\project_docs\m5_2014_may\Google_ppt\ppt_extra\p5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821" y="1259037"/>
            <a:ext cx="829076" cy="91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8359359" y="2014890"/>
            <a:ext cx="3978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642D"/>
                </a:solidFill>
              </a:rPr>
              <a:t>P5</a:t>
            </a:r>
            <a:endParaRPr lang="en-US" b="1" dirty="0">
              <a:solidFill>
                <a:srgbClr val="00642D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04866" y="2905371"/>
            <a:ext cx="2556284" cy="33855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Using Selectivity Injection</a:t>
            </a:r>
            <a:endParaRPr lang="en-US" b="1" dirty="0">
              <a:solidFill>
                <a:schemeClr val="tx2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259632" y="2350884"/>
            <a:ext cx="0" cy="55263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reeform 2"/>
          <p:cNvSpPr/>
          <p:nvPr/>
        </p:nvSpPr>
        <p:spPr>
          <a:xfrm>
            <a:off x="4783931" y="3214688"/>
            <a:ext cx="1338276" cy="1185862"/>
          </a:xfrm>
          <a:custGeom>
            <a:avLst/>
            <a:gdLst>
              <a:gd name="connsiteX0" fmla="*/ 0 w 1338276"/>
              <a:gd name="connsiteY0" fmla="*/ 1185862 h 1185862"/>
              <a:gd name="connsiteX1" fmla="*/ 7144 w 1338276"/>
              <a:gd name="connsiteY1" fmla="*/ 1173956 h 1185862"/>
              <a:gd name="connsiteX2" fmla="*/ 19050 w 1338276"/>
              <a:gd name="connsiteY2" fmla="*/ 1157287 h 1185862"/>
              <a:gd name="connsiteX3" fmla="*/ 26194 w 1338276"/>
              <a:gd name="connsiteY3" fmla="*/ 1143000 h 1185862"/>
              <a:gd name="connsiteX4" fmla="*/ 28575 w 1338276"/>
              <a:gd name="connsiteY4" fmla="*/ 1135856 h 1185862"/>
              <a:gd name="connsiteX5" fmla="*/ 38100 w 1338276"/>
              <a:gd name="connsiteY5" fmla="*/ 1121568 h 1185862"/>
              <a:gd name="connsiteX6" fmla="*/ 40482 w 1338276"/>
              <a:gd name="connsiteY6" fmla="*/ 1114425 h 1185862"/>
              <a:gd name="connsiteX7" fmla="*/ 50007 w 1338276"/>
              <a:gd name="connsiteY7" fmla="*/ 1100137 h 1185862"/>
              <a:gd name="connsiteX8" fmla="*/ 61913 w 1338276"/>
              <a:gd name="connsiteY8" fmla="*/ 1078706 h 1185862"/>
              <a:gd name="connsiteX9" fmla="*/ 71438 w 1338276"/>
              <a:gd name="connsiteY9" fmla="*/ 1064418 h 1185862"/>
              <a:gd name="connsiteX10" fmla="*/ 76200 w 1338276"/>
              <a:gd name="connsiteY10" fmla="*/ 1057275 h 1185862"/>
              <a:gd name="connsiteX11" fmla="*/ 83344 w 1338276"/>
              <a:gd name="connsiteY11" fmla="*/ 1047750 h 1185862"/>
              <a:gd name="connsiteX12" fmla="*/ 85725 w 1338276"/>
              <a:gd name="connsiteY12" fmla="*/ 1040606 h 1185862"/>
              <a:gd name="connsiteX13" fmla="*/ 97632 w 1338276"/>
              <a:gd name="connsiteY13" fmla="*/ 1026318 h 1185862"/>
              <a:gd name="connsiteX14" fmla="*/ 104775 w 1338276"/>
              <a:gd name="connsiteY14" fmla="*/ 1012031 h 1185862"/>
              <a:gd name="connsiteX15" fmla="*/ 109538 w 1338276"/>
              <a:gd name="connsiteY15" fmla="*/ 1002506 h 1185862"/>
              <a:gd name="connsiteX16" fmla="*/ 114300 w 1338276"/>
              <a:gd name="connsiteY16" fmla="*/ 995362 h 1185862"/>
              <a:gd name="connsiteX17" fmla="*/ 116682 w 1338276"/>
              <a:gd name="connsiteY17" fmla="*/ 988218 h 1185862"/>
              <a:gd name="connsiteX18" fmla="*/ 126207 w 1338276"/>
              <a:gd name="connsiteY18" fmla="*/ 973931 h 1185862"/>
              <a:gd name="connsiteX19" fmla="*/ 135732 w 1338276"/>
              <a:gd name="connsiteY19" fmla="*/ 959643 h 1185862"/>
              <a:gd name="connsiteX20" fmla="*/ 142875 w 1338276"/>
              <a:gd name="connsiteY20" fmla="*/ 952500 h 1185862"/>
              <a:gd name="connsiteX21" fmla="*/ 152400 w 1338276"/>
              <a:gd name="connsiteY21" fmla="*/ 938212 h 1185862"/>
              <a:gd name="connsiteX22" fmla="*/ 157163 w 1338276"/>
              <a:gd name="connsiteY22" fmla="*/ 931068 h 1185862"/>
              <a:gd name="connsiteX23" fmla="*/ 164307 w 1338276"/>
              <a:gd name="connsiteY23" fmla="*/ 921543 h 1185862"/>
              <a:gd name="connsiteX24" fmla="*/ 169069 w 1338276"/>
              <a:gd name="connsiteY24" fmla="*/ 914400 h 1185862"/>
              <a:gd name="connsiteX25" fmla="*/ 176213 w 1338276"/>
              <a:gd name="connsiteY25" fmla="*/ 907256 h 1185862"/>
              <a:gd name="connsiteX26" fmla="*/ 183357 w 1338276"/>
              <a:gd name="connsiteY26" fmla="*/ 897731 h 1185862"/>
              <a:gd name="connsiteX27" fmla="*/ 188119 w 1338276"/>
              <a:gd name="connsiteY27" fmla="*/ 890587 h 1185862"/>
              <a:gd name="connsiteX28" fmla="*/ 204788 w 1338276"/>
              <a:gd name="connsiteY28" fmla="*/ 873918 h 1185862"/>
              <a:gd name="connsiteX29" fmla="*/ 209550 w 1338276"/>
              <a:gd name="connsiteY29" fmla="*/ 866775 h 1185862"/>
              <a:gd name="connsiteX30" fmla="*/ 219075 w 1338276"/>
              <a:gd name="connsiteY30" fmla="*/ 847725 h 1185862"/>
              <a:gd name="connsiteX31" fmla="*/ 223838 w 1338276"/>
              <a:gd name="connsiteY31" fmla="*/ 840581 h 1185862"/>
              <a:gd name="connsiteX32" fmla="*/ 233363 w 1338276"/>
              <a:gd name="connsiteY32" fmla="*/ 812006 h 1185862"/>
              <a:gd name="connsiteX33" fmla="*/ 235744 w 1338276"/>
              <a:gd name="connsiteY33" fmla="*/ 804862 h 1185862"/>
              <a:gd name="connsiteX34" fmla="*/ 240507 w 1338276"/>
              <a:gd name="connsiteY34" fmla="*/ 797718 h 1185862"/>
              <a:gd name="connsiteX35" fmla="*/ 247650 w 1338276"/>
              <a:gd name="connsiteY35" fmla="*/ 783431 h 1185862"/>
              <a:gd name="connsiteX36" fmla="*/ 254794 w 1338276"/>
              <a:gd name="connsiteY36" fmla="*/ 778668 h 1185862"/>
              <a:gd name="connsiteX37" fmla="*/ 264319 w 1338276"/>
              <a:gd name="connsiteY37" fmla="*/ 769143 h 1185862"/>
              <a:gd name="connsiteX38" fmla="*/ 269082 w 1338276"/>
              <a:gd name="connsiteY38" fmla="*/ 762000 h 1185862"/>
              <a:gd name="connsiteX39" fmla="*/ 278607 w 1338276"/>
              <a:gd name="connsiteY39" fmla="*/ 757237 h 1185862"/>
              <a:gd name="connsiteX40" fmla="*/ 285750 w 1338276"/>
              <a:gd name="connsiteY40" fmla="*/ 752475 h 1185862"/>
              <a:gd name="connsiteX41" fmla="*/ 292894 w 1338276"/>
              <a:gd name="connsiteY41" fmla="*/ 745331 h 1185862"/>
              <a:gd name="connsiteX42" fmla="*/ 307182 w 1338276"/>
              <a:gd name="connsiteY42" fmla="*/ 738187 h 1185862"/>
              <a:gd name="connsiteX43" fmla="*/ 314325 w 1338276"/>
              <a:gd name="connsiteY43" fmla="*/ 733425 h 1185862"/>
              <a:gd name="connsiteX44" fmla="*/ 323850 w 1338276"/>
              <a:gd name="connsiteY44" fmla="*/ 728662 h 1185862"/>
              <a:gd name="connsiteX45" fmla="*/ 338138 w 1338276"/>
              <a:gd name="connsiteY45" fmla="*/ 719137 h 1185862"/>
              <a:gd name="connsiteX46" fmla="*/ 357188 w 1338276"/>
              <a:gd name="connsiteY46" fmla="*/ 704850 h 1185862"/>
              <a:gd name="connsiteX47" fmla="*/ 378619 w 1338276"/>
              <a:gd name="connsiteY47" fmla="*/ 690562 h 1185862"/>
              <a:gd name="connsiteX48" fmla="*/ 392907 w 1338276"/>
              <a:gd name="connsiteY48" fmla="*/ 681037 h 1185862"/>
              <a:gd name="connsiteX49" fmla="*/ 421482 w 1338276"/>
              <a:gd name="connsiteY49" fmla="*/ 661987 h 1185862"/>
              <a:gd name="connsiteX50" fmla="*/ 433388 w 1338276"/>
              <a:gd name="connsiteY50" fmla="*/ 654843 h 1185862"/>
              <a:gd name="connsiteX51" fmla="*/ 447675 w 1338276"/>
              <a:gd name="connsiteY51" fmla="*/ 645318 h 1185862"/>
              <a:gd name="connsiteX52" fmla="*/ 461963 w 1338276"/>
              <a:gd name="connsiteY52" fmla="*/ 635793 h 1185862"/>
              <a:gd name="connsiteX53" fmla="*/ 476250 w 1338276"/>
              <a:gd name="connsiteY53" fmla="*/ 626268 h 1185862"/>
              <a:gd name="connsiteX54" fmla="*/ 483394 w 1338276"/>
              <a:gd name="connsiteY54" fmla="*/ 621506 h 1185862"/>
              <a:gd name="connsiteX55" fmla="*/ 492919 w 1338276"/>
              <a:gd name="connsiteY55" fmla="*/ 616743 h 1185862"/>
              <a:gd name="connsiteX56" fmla="*/ 516732 w 1338276"/>
              <a:gd name="connsiteY56" fmla="*/ 600075 h 1185862"/>
              <a:gd name="connsiteX57" fmla="*/ 526257 w 1338276"/>
              <a:gd name="connsiteY57" fmla="*/ 590550 h 1185862"/>
              <a:gd name="connsiteX58" fmla="*/ 542925 w 1338276"/>
              <a:gd name="connsiteY58" fmla="*/ 578643 h 1185862"/>
              <a:gd name="connsiteX59" fmla="*/ 550069 w 1338276"/>
              <a:gd name="connsiteY59" fmla="*/ 571500 h 1185862"/>
              <a:gd name="connsiteX60" fmla="*/ 569119 w 1338276"/>
              <a:gd name="connsiteY60" fmla="*/ 561975 h 1185862"/>
              <a:gd name="connsiteX61" fmla="*/ 585788 w 1338276"/>
              <a:gd name="connsiteY61" fmla="*/ 547687 h 1185862"/>
              <a:gd name="connsiteX62" fmla="*/ 592932 w 1338276"/>
              <a:gd name="connsiteY62" fmla="*/ 545306 h 1185862"/>
              <a:gd name="connsiteX63" fmla="*/ 600075 w 1338276"/>
              <a:gd name="connsiteY63" fmla="*/ 540543 h 1185862"/>
              <a:gd name="connsiteX64" fmla="*/ 607219 w 1338276"/>
              <a:gd name="connsiteY64" fmla="*/ 538162 h 1185862"/>
              <a:gd name="connsiteX65" fmla="*/ 626269 w 1338276"/>
              <a:gd name="connsiteY65" fmla="*/ 523875 h 1185862"/>
              <a:gd name="connsiteX66" fmla="*/ 645319 w 1338276"/>
              <a:gd name="connsiteY66" fmla="*/ 514350 h 1185862"/>
              <a:gd name="connsiteX67" fmla="*/ 671513 w 1338276"/>
              <a:gd name="connsiteY67" fmla="*/ 497681 h 1185862"/>
              <a:gd name="connsiteX68" fmla="*/ 678657 w 1338276"/>
              <a:gd name="connsiteY68" fmla="*/ 492918 h 1185862"/>
              <a:gd name="connsiteX69" fmla="*/ 688182 w 1338276"/>
              <a:gd name="connsiteY69" fmla="*/ 485775 h 1185862"/>
              <a:gd name="connsiteX70" fmla="*/ 695325 w 1338276"/>
              <a:gd name="connsiteY70" fmla="*/ 483393 h 1185862"/>
              <a:gd name="connsiteX71" fmla="*/ 704850 w 1338276"/>
              <a:gd name="connsiteY71" fmla="*/ 478631 h 1185862"/>
              <a:gd name="connsiteX72" fmla="*/ 719138 w 1338276"/>
              <a:gd name="connsiteY72" fmla="*/ 469106 h 1185862"/>
              <a:gd name="connsiteX73" fmla="*/ 733425 w 1338276"/>
              <a:gd name="connsiteY73" fmla="*/ 464343 h 1185862"/>
              <a:gd name="connsiteX74" fmla="*/ 750094 w 1338276"/>
              <a:gd name="connsiteY74" fmla="*/ 454818 h 1185862"/>
              <a:gd name="connsiteX75" fmla="*/ 762000 w 1338276"/>
              <a:gd name="connsiteY75" fmla="*/ 447675 h 1185862"/>
              <a:gd name="connsiteX76" fmla="*/ 776288 w 1338276"/>
              <a:gd name="connsiteY76" fmla="*/ 440531 h 1185862"/>
              <a:gd name="connsiteX77" fmla="*/ 783432 w 1338276"/>
              <a:gd name="connsiteY77" fmla="*/ 435768 h 1185862"/>
              <a:gd name="connsiteX78" fmla="*/ 790575 w 1338276"/>
              <a:gd name="connsiteY78" fmla="*/ 433387 h 1185862"/>
              <a:gd name="connsiteX79" fmla="*/ 819150 w 1338276"/>
              <a:gd name="connsiteY79" fmla="*/ 416718 h 1185862"/>
              <a:gd name="connsiteX80" fmla="*/ 828675 w 1338276"/>
              <a:gd name="connsiteY80" fmla="*/ 414337 h 1185862"/>
              <a:gd name="connsiteX81" fmla="*/ 835819 w 1338276"/>
              <a:gd name="connsiteY81" fmla="*/ 411956 h 1185862"/>
              <a:gd name="connsiteX82" fmla="*/ 842963 w 1338276"/>
              <a:gd name="connsiteY82" fmla="*/ 402431 h 1185862"/>
              <a:gd name="connsiteX83" fmla="*/ 852488 w 1338276"/>
              <a:gd name="connsiteY83" fmla="*/ 388143 h 1185862"/>
              <a:gd name="connsiteX84" fmla="*/ 859632 w 1338276"/>
              <a:gd name="connsiteY84" fmla="*/ 381000 h 1185862"/>
              <a:gd name="connsiteX85" fmla="*/ 878682 w 1338276"/>
              <a:gd name="connsiteY85" fmla="*/ 359568 h 1185862"/>
              <a:gd name="connsiteX86" fmla="*/ 892969 w 1338276"/>
              <a:gd name="connsiteY86" fmla="*/ 350043 h 1185862"/>
              <a:gd name="connsiteX87" fmla="*/ 909638 w 1338276"/>
              <a:gd name="connsiteY87" fmla="*/ 340518 h 1185862"/>
              <a:gd name="connsiteX88" fmla="*/ 916782 w 1338276"/>
              <a:gd name="connsiteY88" fmla="*/ 333375 h 1185862"/>
              <a:gd name="connsiteX89" fmla="*/ 931069 w 1338276"/>
              <a:gd name="connsiteY89" fmla="*/ 323850 h 1185862"/>
              <a:gd name="connsiteX90" fmla="*/ 954882 w 1338276"/>
              <a:gd name="connsiteY90" fmla="*/ 304800 h 1185862"/>
              <a:gd name="connsiteX91" fmla="*/ 971550 w 1338276"/>
              <a:gd name="connsiteY91" fmla="*/ 288131 h 1185862"/>
              <a:gd name="connsiteX92" fmla="*/ 985838 w 1338276"/>
              <a:gd name="connsiteY92" fmla="*/ 276225 h 1185862"/>
              <a:gd name="connsiteX93" fmla="*/ 992982 w 1338276"/>
              <a:gd name="connsiteY93" fmla="*/ 271462 h 1185862"/>
              <a:gd name="connsiteX94" fmla="*/ 1000125 w 1338276"/>
              <a:gd name="connsiteY94" fmla="*/ 264318 h 1185862"/>
              <a:gd name="connsiteX95" fmla="*/ 1004888 w 1338276"/>
              <a:gd name="connsiteY95" fmla="*/ 257175 h 1185862"/>
              <a:gd name="connsiteX96" fmla="*/ 1012032 w 1338276"/>
              <a:gd name="connsiteY96" fmla="*/ 254793 h 1185862"/>
              <a:gd name="connsiteX97" fmla="*/ 1016794 w 1338276"/>
              <a:gd name="connsiteY97" fmla="*/ 247650 h 1185862"/>
              <a:gd name="connsiteX98" fmla="*/ 1038225 w 1338276"/>
              <a:gd name="connsiteY98" fmla="*/ 235743 h 1185862"/>
              <a:gd name="connsiteX99" fmla="*/ 1052513 w 1338276"/>
              <a:gd name="connsiteY99" fmla="*/ 223837 h 1185862"/>
              <a:gd name="connsiteX100" fmla="*/ 1059657 w 1338276"/>
              <a:gd name="connsiteY100" fmla="*/ 221456 h 1185862"/>
              <a:gd name="connsiteX101" fmla="*/ 1066800 w 1338276"/>
              <a:gd name="connsiteY101" fmla="*/ 214312 h 1185862"/>
              <a:gd name="connsiteX102" fmla="*/ 1076325 w 1338276"/>
              <a:gd name="connsiteY102" fmla="*/ 209550 h 1185862"/>
              <a:gd name="connsiteX103" fmla="*/ 1081088 w 1338276"/>
              <a:gd name="connsiteY103" fmla="*/ 202406 h 1185862"/>
              <a:gd name="connsiteX104" fmla="*/ 1088232 w 1338276"/>
              <a:gd name="connsiteY104" fmla="*/ 197643 h 1185862"/>
              <a:gd name="connsiteX105" fmla="*/ 1095375 w 1338276"/>
              <a:gd name="connsiteY105" fmla="*/ 190500 h 1185862"/>
              <a:gd name="connsiteX106" fmla="*/ 1114425 w 1338276"/>
              <a:gd name="connsiteY106" fmla="*/ 178593 h 1185862"/>
              <a:gd name="connsiteX107" fmla="*/ 1126332 w 1338276"/>
              <a:gd name="connsiteY107" fmla="*/ 166687 h 1185862"/>
              <a:gd name="connsiteX108" fmla="*/ 1138238 w 1338276"/>
              <a:gd name="connsiteY108" fmla="*/ 154781 h 1185862"/>
              <a:gd name="connsiteX109" fmla="*/ 1147763 w 1338276"/>
              <a:gd name="connsiteY109" fmla="*/ 145256 h 1185862"/>
              <a:gd name="connsiteX110" fmla="*/ 1157288 w 1338276"/>
              <a:gd name="connsiteY110" fmla="*/ 140493 h 1185862"/>
              <a:gd name="connsiteX111" fmla="*/ 1178719 w 1338276"/>
              <a:gd name="connsiteY111" fmla="*/ 126206 h 1185862"/>
              <a:gd name="connsiteX112" fmla="*/ 1185863 w 1338276"/>
              <a:gd name="connsiteY112" fmla="*/ 121443 h 1185862"/>
              <a:gd name="connsiteX113" fmla="*/ 1195388 w 1338276"/>
              <a:gd name="connsiteY113" fmla="*/ 111918 h 1185862"/>
              <a:gd name="connsiteX114" fmla="*/ 1204913 w 1338276"/>
              <a:gd name="connsiteY114" fmla="*/ 109537 h 1185862"/>
              <a:gd name="connsiteX115" fmla="*/ 1212057 w 1338276"/>
              <a:gd name="connsiteY115" fmla="*/ 104775 h 1185862"/>
              <a:gd name="connsiteX116" fmla="*/ 1219200 w 1338276"/>
              <a:gd name="connsiteY116" fmla="*/ 95250 h 1185862"/>
              <a:gd name="connsiteX117" fmla="*/ 1226344 w 1338276"/>
              <a:gd name="connsiteY117" fmla="*/ 92868 h 1185862"/>
              <a:gd name="connsiteX118" fmla="*/ 1240632 w 1338276"/>
              <a:gd name="connsiteY118" fmla="*/ 78581 h 1185862"/>
              <a:gd name="connsiteX119" fmla="*/ 1247775 w 1338276"/>
              <a:gd name="connsiteY119" fmla="*/ 71437 h 1185862"/>
              <a:gd name="connsiteX120" fmla="*/ 1264444 w 1338276"/>
              <a:gd name="connsiteY120" fmla="*/ 61912 h 1185862"/>
              <a:gd name="connsiteX121" fmla="*/ 1269207 w 1338276"/>
              <a:gd name="connsiteY121" fmla="*/ 54768 h 1185862"/>
              <a:gd name="connsiteX122" fmla="*/ 1283494 w 1338276"/>
              <a:gd name="connsiteY122" fmla="*/ 47625 h 1185862"/>
              <a:gd name="connsiteX123" fmla="*/ 1312069 w 1338276"/>
              <a:gd name="connsiteY123" fmla="*/ 23812 h 1185862"/>
              <a:gd name="connsiteX124" fmla="*/ 1316832 w 1338276"/>
              <a:gd name="connsiteY124" fmla="*/ 16668 h 1185862"/>
              <a:gd name="connsiteX125" fmla="*/ 1331119 w 1338276"/>
              <a:gd name="connsiteY125" fmla="*/ 7143 h 1185862"/>
              <a:gd name="connsiteX126" fmla="*/ 1338263 w 1338276"/>
              <a:gd name="connsiteY126" fmla="*/ 0 h 1185862"/>
              <a:gd name="connsiteX0" fmla="*/ 0 w 1338276"/>
              <a:gd name="connsiteY0" fmla="*/ 1185862 h 1185862"/>
              <a:gd name="connsiteX1" fmla="*/ 7144 w 1338276"/>
              <a:gd name="connsiteY1" fmla="*/ 1173956 h 1185862"/>
              <a:gd name="connsiteX2" fmla="*/ 19050 w 1338276"/>
              <a:gd name="connsiteY2" fmla="*/ 1157287 h 1185862"/>
              <a:gd name="connsiteX3" fmla="*/ 26194 w 1338276"/>
              <a:gd name="connsiteY3" fmla="*/ 1143000 h 1185862"/>
              <a:gd name="connsiteX4" fmla="*/ 28575 w 1338276"/>
              <a:gd name="connsiteY4" fmla="*/ 1135856 h 1185862"/>
              <a:gd name="connsiteX5" fmla="*/ 38100 w 1338276"/>
              <a:gd name="connsiteY5" fmla="*/ 1121568 h 1185862"/>
              <a:gd name="connsiteX6" fmla="*/ 40482 w 1338276"/>
              <a:gd name="connsiteY6" fmla="*/ 1114425 h 1185862"/>
              <a:gd name="connsiteX7" fmla="*/ 50007 w 1338276"/>
              <a:gd name="connsiteY7" fmla="*/ 1100137 h 1185862"/>
              <a:gd name="connsiteX8" fmla="*/ 61913 w 1338276"/>
              <a:gd name="connsiteY8" fmla="*/ 1078706 h 1185862"/>
              <a:gd name="connsiteX9" fmla="*/ 71438 w 1338276"/>
              <a:gd name="connsiteY9" fmla="*/ 1064418 h 1185862"/>
              <a:gd name="connsiteX10" fmla="*/ 76200 w 1338276"/>
              <a:gd name="connsiteY10" fmla="*/ 1057275 h 1185862"/>
              <a:gd name="connsiteX11" fmla="*/ 83344 w 1338276"/>
              <a:gd name="connsiteY11" fmla="*/ 1047750 h 1185862"/>
              <a:gd name="connsiteX12" fmla="*/ 85725 w 1338276"/>
              <a:gd name="connsiteY12" fmla="*/ 1040606 h 1185862"/>
              <a:gd name="connsiteX13" fmla="*/ 97632 w 1338276"/>
              <a:gd name="connsiteY13" fmla="*/ 1026318 h 1185862"/>
              <a:gd name="connsiteX14" fmla="*/ 104775 w 1338276"/>
              <a:gd name="connsiteY14" fmla="*/ 1012031 h 1185862"/>
              <a:gd name="connsiteX15" fmla="*/ 109538 w 1338276"/>
              <a:gd name="connsiteY15" fmla="*/ 1002506 h 1185862"/>
              <a:gd name="connsiteX16" fmla="*/ 114300 w 1338276"/>
              <a:gd name="connsiteY16" fmla="*/ 995362 h 1185862"/>
              <a:gd name="connsiteX17" fmla="*/ 116682 w 1338276"/>
              <a:gd name="connsiteY17" fmla="*/ 988218 h 1185862"/>
              <a:gd name="connsiteX18" fmla="*/ 126207 w 1338276"/>
              <a:gd name="connsiteY18" fmla="*/ 973931 h 1185862"/>
              <a:gd name="connsiteX19" fmla="*/ 135732 w 1338276"/>
              <a:gd name="connsiteY19" fmla="*/ 959643 h 1185862"/>
              <a:gd name="connsiteX20" fmla="*/ 142875 w 1338276"/>
              <a:gd name="connsiteY20" fmla="*/ 952500 h 1185862"/>
              <a:gd name="connsiteX21" fmla="*/ 152400 w 1338276"/>
              <a:gd name="connsiteY21" fmla="*/ 938212 h 1185862"/>
              <a:gd name="connsiteX22" fmla="*/ 157163 w 1338276"/>
              <a:gd name="connsiteY22" fmla="*/ 931068 h 1185862"/>
              <a:gd name="connsiteX23" fmla="*/ 164307 w 1338276"/>
              <a:gd name="connsiteY23" fmla="*/ 921543 h 1185862"/>
              <a:gd name="connsiteX24" fmla="*/ 169069 w 1338276"/>
              <a:gd name="connsiteY24" fmla="*/ 914400 h 1185862"/>
              <a:gd name="connsiteX25" fmla="*/ 176213 w 1338276"/>
              <a:gd name="connsiteY25" fmla="*/ 907256 h 1185862"/>
              <a:gd name="connsiteX26" fmla="*/ 183357 w 1338276"/>
              <a:gd name="connsiteY26" fmla="*/ 897731 h 1185862"/>
              <a:gd name="connsiteX27" fmla="*/ 188119 w 1338276"/>
              <a:gd name="connsiteY27" fmla="*/ 890587 h 1185862"/>
              <a:gd name="connsiteX28" fmla="*/ 204788 w 1338276"/>
              <a:gd name="connsiteY28" fmla="*/ 873918 h 1185862"/>
              <a:gd name="connsiteX29" fmla="*/ 209550 w 1338276"/>
              <a:gd name="connsiteY29" fmla="*/ 866775 h 1185862"/>
              <a:gd name="connsiteX30" fmla="*/ 219075 w 1338276"/>
              <a:gd name="connsiteY30" fmla="*/ 847725 h 1185862"/>
              <a:gd name="connsiteX31" fmla="*/ 223838 w 1338276"/>
              <a:gd name="connsiteY31" fmla="*/ 840581 h 1185862"/>
              <a:gd name="connsiteX32" fmla="*/ 233363 w 1338276"/>
              <a:gd name="connsiteY32" fmla="*/ 812006 h 1185862"/>
              <a:gd name="connsiteX33" fmla="*/ 235744 w 1338276"/>
              <a:gd name="connsiteY33" fmla="*/ 804862 h 1185862"/>
              <a:gd name="connsiteX34" fmla="*/ 240507 w 1338276"/>
              <a:gd name="connsiteY34" fmla="*/ 797718 h 1185862"/>
              <a:gd name="connsiteX35" fmla="*/ 247650 w 1338276"/>
              <a:gd name="connsiteY35" fmla="*/ 783431 h 1185862"/>
              <a:gd name="connsiteX36" fmla="*/ 254794 w 1338276"/>
              <a:gd name="connsiteY36" fmla="*/ 778668 h 1185862"/>
              <a:gd name="connsiteX37" fmla="*/ 264319 w 1338276"/>
              <a:gd name="connsiteY37" fmla="*/ 769143 h 1185862"/>
              <a:gd name="connsiteX38" fmla="*/ 269082 w 1338276"/>
              <a:gd name="connsiteY38" fmla="*/ 762000 h 1185862"/>
              <a:gd name="connsiteX39" fmla="*/ 278607 w 1338276"/>
              <a:gd name="connsiteY39" fmla="*/ 757237 h 1185862"/>
              <a:gd name="connsiteX40" fmla="*/ 285750 w 1338276"/>
              <a:gd name="connsiteY40" fmla="*/ 752475 h 1185862"/>
              <a:gd name="connsiteX41" fmla="*/ 292894 w 1338276"/>
              <a:gd name="connsiteY41" fmla="*/ 745331 h 1185862"/>
              <a:gd name="connsiteX42" fmla="*/ 307182 w 1338276"/>
              <a:gd name="connsiteY42" fmla="*/ 738187 h 1185862"/>
              <a:gd name="connsiteX43" fmla="*/ 314325 w 1338276"/>
              <a:gd name="connsiteY43" fmla="*/ 733425 h 1185862"/>
              <a:gd name="connsiteX44" fmla="*/ 323850 w 1338276"/>
              <a:gd name="connsiteY44" fmla="*/ 728662 h 1185862"/>
              <a:gd name="connsiteX45" fmla="*/ 338138 w 1338276"/>
              <a:gd name="connsiteY45" fmla="*/ 719137 h 1185862"/>
              <a:gd name="connsiteX46" fmla="*/ 357188 w 1338276"/>
              <a:gd name="connsiteY46" fmla="*/ 704850 h 1185862"/>
              <a:gd name="connsiteX47" fmla="*/ 378619 w 1338276"/>
              <a:gd name="connsiteY47" fmla="*/ 690562 h 1185862"/>
              <a:gd name="connsiteX48" fmla="*/ 392907 w 1338276"/>
              <a:gd name="connsiteY48" fmla="*/ 681037 h 1185862"/>
              <a:gd name="connsiteX49" fmla="*/ 421482 w 1338276"/>
              <a:gd name="connsiteY49" fmla="*/ 661987 h 1185862"/>
              <a:gd name="connsiteX50" fmla="*/ 433388 w 1338276"/>
              <a:gd name="connsiteY50" fmla="*/ 654843 h 1185862"/>
              <a:gd name="connsiteX51" fmla="*/ 447675 w 1338276"/>
              <a:gd name="connsiteY51" fmla="*/ 645318 h 1185862"/>
              <a:gd name="connsiteX52" fmla="*/ 461963 w 1338276"/>
              <a:gd name="connsiteY52" fmla="*/ 635793 h 1185862"/>
              <a:gd name="connsiteX53" fmla="*/ 476250 w 1338276"/>
              <a:gd name="connsiteY53" fmla="*/ 626268 h 1185862"/>
              <a:gd name="connsiteX54" fmla="*/ 483394 w 1338276"/>
              <a:gd name="connsiteY54" fmla="*/ 621506 h 1185862"/>
              <a:gd name="connsiteX55" fmla="*/ 492919 w 1338276"/>
              <a:gd name="connsiteY55" fmla="*/ 616743 h 1185862"/>
              <a:gd name="connsiteX56" fmla="*/ 516732 w 1338276"/>
              <a:gd name="connsiteY56" fmla="*/ 600075 h 1185862"/>
              <a:gd name="connsiteX57" fmla="*/ 526257 w 1338276"/>
              <a:gd name="connsiteY57" fmla="*/ 590550 h 1185862"/>
              <a:gd name="connsiteX58" fmla="*/ 542925 w 1338276"/>
              <a:gd name="connsiteY58" fmla="*/ 578643 h 1185862"/>
              <a:gd name="connsiteX59" fmla="*/ 550069 w 1338276"/>
              <a:gd name="connsiteY59" fmla="*/ 571500 h 1185862"/>
              <a:gd name="connsiteX60" fmla="*/ 569119 w 1338276"/>
              <a:gd name="connsiteY60" fmla="*/ 561975 h 1185862"/>
              <a:gd name="connsiteX61" fmla="*/ 585788 w 1338276"/>
              <a:gd name="connsiteY61" fmla="*/ 547687 h 1185862"/>
              <a:gd name="connsiteX62" fmla="*/ 592932 w 1338276"/>
              <a:gd name="connsiteY62" fmla="*/ 545306 h 1185862"/>
              <a:gd name="connsiteX63" fmla="*/ 600075 w 1338276"/>
              <a:gd name="connsiteY63" fmla="*/ 540543 h 1185862"/>
              <a:gd name="connsiteX64" fmla="*/ 607219 w 1338276"/>
              <a:gd name="connsiteY64" fmla="*/ 538162 h 1185862"/>
              <a:gd name="connsiteX65" fmla="*/ 626269 w 1338276"/>
              <a:gd name="connsiteY65" fmla="*/ 523875 h 1185862"/>
              <a:gd name="connsiteX66" fmla="*/ 645319 w 1338276"/>
              <a:gd name="connsiteY66" fmla="*/ 514350 h 1185862"/>
              <a:gd name="connsiteX67" fmla="*/ 671513 w 1338276"/>
              <a:gd name="connsiteY67" fmla="*/ 497681 h 1185862"/>
              <a:gd name="connsiteX68" fmla="*/ 678657 w 1338276"/>
              <a:gd name="connsiteY68" fmla="*/ 492918 h 1185862"/>
              <a:gd name="connsiteX69" fmla="*/ 688182 w 1338276"/>
              <a:gd name="connsiteY69" fmla="*/ 485775 h 1185862"/>
              <a:gd name="connsiteX70" fmla="*/ 695325 w 1338276"/>
              <a:gd name="connsiteY70" fmla="*/ 483393 h 1185862"/>
              <a:gd name="connsiteX71" fmla="*/ 704850 w 1338276"/>
              <a:gd name="connsiteY71" fmla="*/ 478631 h 1185862"/>
              <a:gd name="connsiteX72" fmla="*/ 719138 w 1338276"/>
              <a:gd name="connsiteY72" fmla="*/ 469106 h 1185862"/>
              <a:gd name="connsiteX73" fmla="*/ 733425 w 1338276"/>
              <a:gd name="connsiteY73" fmla="*/ 464343 h 1185862"/>
              <a:gd name="connsiteX74" fmla="*/ 750094 w 1338276"/>
              <a:gd name="connsiteY74" fmla="*/ 454818 h 1185862"/>
              <a:gd name="connsiteX75" fmla="*/ 762000 w 1338276"/>
              <a:gd name="connsiteY75" fmla="*/ 447675 h 1185862"/>
              <a:gd name="connsiteX76" fmla="*/ 776288 w 1338276"/>
              <a:gd name="connsiteY76" fmla="*/ 440531 h 1185862"/>
              <a:gd name="connsiteX77" fmla="*/ 783432 w 1338276"/>
              <a:gd name="connsiteY77" fmla="*/ 435768 h 1185862"/>
              <a:gd name="connsiteX78" fmla="*/ 790575 w 1338276"/>
              <a:gd name="connsiteY78" fmla="*/ 433387 h 1185862"/>
              <a:gd name="connsiteX79" fmla="*/ 819150 w 1338276"/>
              <a:gd name="connsiteY79" fmla="*/ 416718 h 1185862"/>
              <a:gd name="connsiteX80" fmla="*/ 828675 w 1338276"/>
              <a:gd name="connsiteY80" fmla="*/ 414337 h 1185862"/>
              <a:gd name="connsiteX81" fmla="*/ 835819 w 1338276"/>
              <a:gd name="connsiteY81" fmla="*/ 411956 h 1185862"/>
              <a:gd name="connsiteX82" fmla="*/ 842963 w 1338276"/>
              <a:gd name="connsiteY82" fmla="*/ 402431 h 1185862"/>
              <a:gd name="connsiteX83" fmla="*/ 852488 w 1338276"/>
              <a:gd name="connsiteY83" fmla="*/ 388143 h 1185862"/>
              <a:gd name="connsiteX84" fmla="*/ 859632 w 1338276"/>
              <a:gd name="connsiteY84" fmla="*/ 381000 h 1185862"/>
              <a:gd name="connsiteX85" fmla="*/ 878682 w 1338276"/>
              <a:gd name="connsiteY85" fmla="*/ 359568 h 1185862"/>
              <a:gd name="connsiteX86" fmla="*/ 904875 w 1338276"/>
              <a:gd name="connsiteY86" fmla="*/ 359568 h 1185862"/>
              <a:gd name="connsiteX87" fmla="*/ 909638 w 1338276"/>
              <a:gd name="connsiteY87" fmla="*/ 340518 h 1185862"/>
              <a:gd name="connsiteX88" fmla="*/ 916782 w 1338276"/>
              <a:gd name="connsiteY88" fmla="*/ 333375 h 1185862"/>
              <a:gd name="connsiteX89" fmla="*/ 931069 w 1338276"/>
              <a:gd name="connsiteY89" fmla="*/ 323850 h 1185862"/>
              <a:gd name="connsiteX90" fmla="*/ 954882 w 1338276"/>
              <a:gd name="connsiteY90" fmla="*/ 304800 h 1185862"/>
              <a:gd name="connsiteX91" fmla="*/ 971550 w 1338276"/>
              <a:gd name="connsiteY91" fmla="*/ 288131 h 1185862"/>
              <a:gd name="connsiteX92" fmla="*/ 985838 w 1338276"/>
              <a:gd name="connsiteY92" fmla="*/ 276225 h 1185862"/>
              <a:gd name="connsiteX93" fmla="*/ 992982 w 1338276"/>
              <a:gd name="connsiteY93" fmla="*/ 271462 h 1185862"/>
              <a:gd name="connsiteX94" fmla="*/ 1000125 w 1338276"/>
              <a:gd name="connsiteY94" fmla="*/ 264318 h 1185862"/>
              <a:gd name="connsiteX95" fmla="*/ 1004888 w 1338276"/>
              <a:gd name="connsiteY95" fmla="*/ 257175 h 1185862"/>
              <a:gd name="connsiteX96" fmla="*/ 1012032 w 1338276"/>
              <a:gd name="connsiteY96" fmla="*/ 254793 h 1185862"/>
              <a:gd name="connsiteX97" fmla="*/ 1016794 w 1338276"/>
              <a:gd name="connsiteY97" fmla="*/ 247650 h 1185862"/>
              <a:gd name="connsiteX98" fmla="*/ 1038225 w 1338276"/>
              <a:gd name="connsiteY98" fmla="*/ 235743 h 1185862"/>
              <a:gd name="connsiteX99" fmla="*/ 1052513 w 1338276"/>
              <a:gd name="connsiteY99" fmla="*/ 223837 h 1185862"/>
              <a:gd name="connsiteX100" fmla="*/ 1059657 w 1338276"/>
              <a:gd name="connsiteY100" fmla="*/ 221456 h 1185862"/>
              <a:gd name="connsiteX101" fmla="*/ 1066800 w 1338276"/>
              <a:gd name="connsiteY101" fmla="*/ 214312 h 1185862"/>
              <a:gd name="connsiteX102" fmla="*/ 1076325 w 1338276"/>
              <a:gd name="connsiteY102" fmla="*/ 209550 h 1185862"/>
              <a:gd name="connsiteX103" fmla="*/ 1081088 w 1338276"/>
              <a:gd name="connsiteY103" fmla="*/ 202406 h 1185862"/>
              <a:gd name="connsiteX104" fmla="*/ 1088232 w 1338276"/>
              <a:gd name="connsiteY104" fmla="*/ 197643 h 1185862"/>
              <a:gd name="connsiteX105" fmla="*/ 1095375 w 1338276"/>
              <a:gd name="connsiteY105" fmla="*/ 190500 h 1185862"/>
              <a:gd name="connsiteX106" fmla="*/ 1114425 w 1338276"/>
              <a:gd name="connsiteY106" fmla="*/ 178593 h 1185862"/>
              <a:gd name="connsiteX107" fmla="*/ 1126332 w 1338276"/>
              <a:gd name="connsiteY107" fmla="*/ 166687 h 1185862"/>
              <a:gd name="connsiteX108" fmla="*/ 1138238 w 1338276"/>
              <a:gd name="connsiteY108" fmla="*/ 154781 h 1185862"/>
              <a:gd name="connsiteX109" fmla="*/ 1147763 w 1338276"/>
              <a:gd name="connsiteY109" fmla="*/ 145256 h 1185862"/>
              <a:gd name="connsiteX110" fmla="*/ 1157288 w 1338276"/>
              <a:gd name="connsiteY110" fmla="*/ 140493 h 1185862"/>
              <a:gd name="connsiteX111" fmla="*/ 1178719 w 1338276"/>
              <a:gd name="connsiteY111" fmla="*/ 126206 h 1185862"/>
              <a:gd name="connsiteX112" fmla="*/ 1185863 w 1338276"/>
              <a:gd name="connsiteY112" fmla="*/ 121443 h 1185862"/>
              <a:gd name="connsiteX113" fmla="*/ 1195388 w 1338276"/>
              <a:gd name="connsiteY113" fmla="*/ 111918 h 1185862"/>
              <a:gd name="connsiteX114" fmla="*/ 1204913 w 1338276"/>
              <a:gd name="connsiteY114" fmla="*/ 109537 h 1185862"/>
              <a:gd name="connsiteX115" fmla="*/ 1212057 w 1338276"/>
              <a:gd name="connsiteY115" fmla="*/ 104775 h 1185862"/>
              <a:gd name="connsiteX116" fmla="*/ 1219200 w 1338276"/>
              <a:gd name="connsiteY116" fmla="*/ 95250 h 1185862"/>
              <a:gd name="connsiteX117" fmla="*/ 1226344 w 1338276"/>
              <a:gd name="connsiteY117" fmla="*/ 92868 h 1185862"/>
              <a:gd name="connsiteX118" fmla="*/ 1240632 w 1338276"/>
              <a:gd name="connsiteY118" fmla="*/ 78581 h 1185862"/>
              <a:gd name="connsiteX119" fmla="*/ 1247775 w 1338276"/>
              <a:gd name="connsiteY119" fmla="*/ 71437 h 1185862"/>
              <a:gd name="connsiteX120" fmla="*/ 1264444 w 1338276"/>
              <a:gd name="connsiteY120" fmla="*/ 61912 h 1185862"/>
              <a:gd name="connsiteX121" fmla="*/ 1269207 w 1338276"/>
              <a:gd name="connsiteY121" fmla="*/ 54768 h 1185862"/>
              <a:gd name="connsiteX122" fmla="*/ 1283494 w 1338276"/>
              <a:gd name="connsiteY122" fmla="*/ 47625 h 1185862"/>
              <a:gd name="connsiteX123" fmla="*/ 1312069 w 1338276"/>
              <a:gd name="connsiteY123" fmla="*/ 23812 h 1185862"/>
              <a:gd name="connsiteX124" fmla="*/ 1316832 w 1338276"/>
              <a:gd name="connsiteY124" fmla="*/ 16668 h 1185862"/>
              <a:gd name="connsiteX125" fmla="*/ 1331119 w 1338276"/>
              <a:gd name="connsiteY125" fmla="*/ 7143 h 1185862"/>
              <a:gd name="connsiteX126" fmla="*/ 1338263 w 1338276"/>
              <a:gd name="connsiteY126" fmla="*/ 0 h 1185862"/>
              <a:gd name="connsiteX0" fmla="*/ 0 w 1338276"/>
              <a:gd name="connsiteY0" fmla="*/ 1185862 h 1185862"/>
              <a:gd name="connsiteX1" fmla="*/ 7144 w 1338276"/>
              <a:gd name="connsiteY1" fmla="*/ 1173956 h 1185862"/>
              <a:gd name="connsiteX2" fmla="*/ 19050 w 1338276"/>
              <a:gd name="connsiteY2" fmla="*/ 1157287 h 1185862"/>
              <a:gd name="connsiteX3" fmla="*/ 26194 w 1338276"/>
              <a:gd name="connsiteY3" fmla="*/ 1143000 h 1185862"/>
              <a:gd name="connsiteX4" fmla="*/ 28575 w 1338276"/>
              <a:gd name="connsiteY4" fmla="*/ 1135856 h 1185862"/>
              <a:gd name="connsiteX5" fmla="*/ 38100 w 1338276"/>
              <a:gd name="connsiteY5" fmla="*/ 1121568 h 1185862"/>
              <a:gd name="connsiteX6" fmla="*/ 40482 w 1338276"/>
              <a:gd name="connsiteY6" fmla="*/ 1114425 h 1185862"/>
              <a:gd name="connsiteX7" fmla="*/ 50007 w 1338276"/>
              <a:gd name="connsiteY7" fmla="*/ 1100137 h 1185862"/>
              <a:gd name="connsiteX8" fmla="*/ 61913 w 1338276"/>
              <a:gd name="connsiteY8" fmla="*/ 1078706 h 1185862"/>
              <a:gd name="connsiteX9" fmla="*/ 71438 w 1338276"/>
              <a:gd name="connsiteY9" fmla="*/ 1064418 h 1185862"/>
              <a:gd name="connsiteX10" fmla="*/ 76200 w 1338276"/>
              <a:gd name="connsiteY10" fmla="*/ 1057275 h 1185862"/>
              <a:gd name="connsiteX11" fmla="*/ 83344 w 1338276"/>
              <a:gd name="connsiteY11" fmla="*/ 1047750 h 1185862"/>
              <a:gd name="connsiteX12" fmla="*/ 85725 w 1338276"/>
              <a:gd name="connsiteY12" fmla="*/ 1040606 h 1185862"/>
              <a:gd name="connsiteX13" fmla="*/ 97632 w 1338276"/>
              <a:gd name="connsiteY13" fmla="*/ 1026318 h 1185862"/>
              <a:gd name="connsiteX14" fmla="*/ 104775 w 1338276"/>
              <a:gd name="connsiteY14" fmla="*/ 1012031 h 1185862"/>
              <a:gd name="connsiteX15" fmla="*/ 109538 w 1338276"/>
              <a:gd name="connsiteY15" fmla="*/ 1002506 h 1185862"/>
              <a:gd name="connsiteX16" fmla="*/ 114300 w 1338276"/>
              <a:gd name="connsiteY16" fmla="*/ 995362 h 1185862"/>
              <a:gd name="connsiteX17" fmla="*/ 116682 w 1338276"/>
              <a:gd name="connsiteY17" fmla="*/ 988218 h 1185862"/>
              <a:gd name="connsiteX18" fmla="*/ 126207 w 1338276"/>
              <a:gd name="connsiteY18" fmla="*/ 973931 h 1185862"/>
              <a:gd name="connsiteX19" fmla="*/ 135732 w 1338276"/>
              <a:gd name="connsiteY19" fmla="*/ 959643 h 1185862"/>
              <a:gd name="connsiteX20" fmla="*/ 142875 w 1338276"/>
              <a:gd name="connsiteY20" fmla="*/ 952500 h 1185862"/>
              <a:gd name="connsiteX21" fmla="*/ 152400 w 1338276"/>
              <a:gd name="connsiteY21" fmla="*/ 938212 h 1185862"/>
              <a:gd name="connsiteX22" fmla="*/ 157163 w 1338276"/>
              <a:gd name="connsiteY22" fmla="*/ 931068 h 1185862"/>
              <a:gd name="connsiteX23" fmla="*/ 164307 w 1338276"/>
              <a:gd name="connsiteY23" fmla="*/ 921543 h 1185862"/>
              <a:gd name="connsiteX24" fmla="*/ 169069 w 1338276"/>
              <a:gd name="connsiteY24" fmla="*/ 914400 h 1185862"/>
              <a:gd name="connsiteX25" fmla="*/ 176213 w 1338276"/>
              <a:gd name="connsiteY25" fmla="*/ 907256 h 1185862"/>
              <a:gd name="connsiteX26" fmla="*/ 183357 w 1338276"/>
              <a:gd name="connsiteY26" fmla="*/ 897731 h 1185862"/>
              <a:gd name="connsiteX27" fmla="*/ 188119 w 1338276"/>
              <a:gd name="connsiteY27" fmla="*/ 890587 h 1185862"/>
              <a:gd name="connsiteX28" fmla="*/ 204788 w 1338276"/>
              <a:gd name="connsiteY28" fmla="*/ 873918 h 1185862"/>
              <a:gd name="connsiteX29" fmla="*/ 209550 w 1338276"/>
              <a:gd name="connsiteY29" fmla="*/ 866775 h 1185862"/>
              <a:gd name="connsiteX30" fmla="*/ 219075 w 1338276"/>
              <a:gd name="connsiteY30" fmla="*/ 847725 h 1185862"/>
              <a:gd name="connsiteX31" fmla="*/ 223838 w 1338276"/>
              <a:gd name="connsiteY31" fmla="*/ 840581 h 1185862"/>
              <a:gd name="connsiteX32" fmla="*/ 233363 w 1338276"/>
              <a:gd name="connsiteY32" fmla="*/ 812006 h 1185862"/>
              <a:gd name="connsiteX33" fmla="*/ 235744 w 1338276"/>
              <a:gd name="connsiteY33" fmla="*/ 804862 h 1185862"/>
              <a:gd name="connsiteX34" fmla="*/ 240507 w 1338276"/>
              <a:gd name="connsiteY34" fmla="*/ 797718 h 1185862"/>
              <a:gd name="connsiteX35" fmla="*/ 247650 w 1338276"/>
              <a:gd name="connsiteY35" fmla="*/ 783431 h 1185862"/>
              <a:gd name="connsiteX36" fmla="*/ 254794 w 1338276"/>
              <a:gd name="connsiteY36" fmla="*/ 778668 h 1185862"/>
              <a:gd name="connsiteX37" fmla="*/ 264319 w 1338276"/>
              <a:gd name="connsiteY37" fmla="*/ 769143 h 1185862"/>
              <a:gd name="connsiteX38" fmla="*/ 269082 w 1338276"/>
              <a:gd name="connsiteY38" fmla="*/ 762000 h 1185862"/>
              <a:gd name="connsiteX39" fmla="*/ 278607 w 1338276"/>
              <a:gd name="connsiteY39" fmla="*/ 757237 h 1185862"/>
              <a:gd name="connsiteX40" fmla="*/ 285750 w 1338276"/>
              <a:gd name="connsiteY40" fmla="*/ 752475 h 1185862"/>
              <a:gd name="connsiteX41" fmla="*/ 292894 w 1338276"/>
              <a:gd name="connsiteY41" fmla="*/ 745331 h 1185862"/>
              <a:gd name="connsiteX42" fmla="*/ 307182 w 1338276"/>
              <a:gd name="connsiteY42" fmla="*/ 738187 h 1185862"/>
              <a:gd name="connsiteX43" fmla="*/ 314325 w 1338276"/>
              <a:gd name="connsiteY43" fmla="*/ 733425 h 1185862"/>
              <a:gd name="connsiteX44" fmla="*/ 323850 w 1338276"/>
              <a:gd name="connsiteY44" fmla="*/ 728662 h 1185862"/>
              <a:gd name="connsiteX45" fmla="*/ 338138 w 1338276"/>
              <a:gd name="connsiteY45" fmla="*/ 719137 h 1185862"/>
              <a:gd name="connsiteX46" fmla="*/ 357188 w 1338276"/>
              <a:gd name="connsiteY46" fmla="*/ 704850 h 1185862"/>
              <a:gd name="connsiteX47" fmla="*/ 378619 w 1338276"/>
              <a:gd name="connsiteY47" fmla="*/ 690562 h 1185862"/>
              <a:gd name="connsiteX48" fmla="*/ 392907 w 1338276"/>
              <a:gd name="connsiteY48" fmla="*/ 681037 h 1185862"/>
              <a:gd name="connsiteX49" fmla="*/ 421482 w 1338276"/>
              <a:gd name="connsiteY49" fmla="*/ 661987 h 1185862"/>
              <a:gd name="connsiteX50" fmla="*/ 433388 w 1338276"/>
              <a:gd name="connsiteY50" fmla="*/ 654843 h 1185862"/>
              <a:gd name="connsiteX51" fmla="*/ 447675 w 1338276"/>
              <a:gd name="connsiteY51" fmla="*/ 645318 h 1185862"/>
              <a:gd name="connsiteX52" fmla="*/ 461963 w 1338276"/>
              <a:gd name="connsiteY52" fmla="*/ 635793 h 1185862"/>
              <a:gd name="connsiteX53" fmla="*/ 476250 w 1338276"/>
              <a:gd name="connsiteY53" fmla="*/ 626268 h 1185862"/>
              <a:gd name="connsiteX54" fmla="*/ 483394 w 1338276"/>
              <a:gd name="connsiteY54" fmla="*/ 621506 h 1185862"/>
              <a:gd name="connsiteX55" fmla="*/ 492919 w 1338276"/>
              <a:gd name="connsiteY55" fmla="*/ 616743 h 1185862"/>
              <a:gd name="connsiteX56" fmla="*/ 516732 w 1338276"/>
              <a:gd name="connsiteY56" fmla="*/ 600075 h 1185862"/>
              <a:gd name="connsiteX57" fmla="*/ 526257 w 1338276"/>
              <a:gd name="connsiteY57" fmla="*/ 590550 h 1185862"/>
              <a:gd name="connsiteX58" fmla="*/ 542925 w 1338276"/>
              <a:gd name="connsiteY58" fmla="*/ 578643 h 1185862"/>
              <a:gd name="connsiteX59" fmla="*/ 550069 w 1338276"/>
              <a:gd name="connsiteY59" fmla="*/ 571500 h 1185862"/>
              <a:gd name="connsiteX60" fmla="*/ 569119 w 1338276"/>
              <a:gd name="connsiteY60" fmla="*/ 561975 h 1185862"/>
              <a:gd name="connsiteX61" fmla="*/ 585788 w 1338276"/>
              <a:gd name="connsiteY61" fmla="*/ 547687 h 1185862"/>
              <a:gd name="connsiteX62" fmla="*/ 592932 w 1338276"/>
              <a:gd name="connsiteY62" fmla="*/ 545306 h 1185862"/>
              <a:gd name="connsiteX63" fmla="*/ 600075 w 1338276"/>
              <a:gd name="connsiteY63" fmla="*/ 540543 h 1185862"/>
              <a:gd name="connsiteX64" fmla="*/ 607219 w 1338276"/>
              <a:gd name="connsiteY64" fmla="*/ 538162 h 1185862"/>
              <a:gd name="connsiteX65" fmla="*/ 626269 w 1338276"/>
              <a:gd name="connsiteY65" fmla="*/ 523875 h 1185862"/>
              <a:gd name="connsiteX66" fmla="*/ 645319 w 1338276"/>
              <a:gd name="connsiteY66" fmla="*/ 514350 h 1185862"/>
              <a:gd name="connsiteX67" fmla="*/ 671513 w 1338276"/>
              <a:gd name="connsiteY67" fmla="*/ 497681 h 1185862"/>
              <a:gd name="connsiteX68" fmla="*/ 678657 w 1338276"/>
              <a:gd name="connsiteY68" fmla="*/ 492918 h 1185862"/>
              <a:gd name="connsiteX69" fmla="*/ 688182 w 1338276"/>
              <a:gd name="connsiteY69" fmla="*/ 485775 h 1185862"/>
              <a:gd name="connsiteX70" fmla="*/ 695325 w 1338276"/>
              <a:gd name="connsiteY70" fmla="*/ 483393 h 1185862"/>
              <a:gd name="connsiteX71" fmla="*/ 704850 w 1338276"/>
              <a:gd name="connsiteY71" fmla="*/ 478631 h 1185862"/>
              <a:gd name="connsiteX72" fmla="*/ 719138 w 1338276"/>
              <a:gd name="connsiteY72" fmla="*/ 469106 h 1185862"/>
              <a:gd name="connsiteX73" fmla="*/ 733425 w 1338276"/>
              <a:gd name="connsiteY73" fmla="*/ 464343 h 1185862"/>
              <a:gd name="connsiteX74" fmla="*/ 750094 w 1338276"/>
              <a:gd name="connsiteY74" fmla="*/ 454818 h 1185862"/>
              <a:gd name="connsiteX75" fmla="*/ 762000 w 1338276"/>
              <a:gd name="connsiteY75" fmla="*/ 447675 h 1185862"/>
              <a:gd name="connsiteX76" fmla="*/ 776288 w 1338276"/>
              <a:gd name="connsiteY76" fmla="*/ 440531 h 1185862"/>
              <a:gd name="connsiteX77" fmla="*/ 783432 w 1338276"/>
              <a:gd name="connsiteY77" fmla="*/ 435768 h 1185862"/>
              <a:gd name="connsiteX78" fmla="*/ 790575 w 1338276"/>
              <a:gd name="connsiteY78" fmla="*/ 433387 h 1185862"/>
              <a:gd name="connsiteX79" fmla="*/ 819150 w 1338276"/>
              <a:gd name="connsiteY79" fmla="*/ 416718 h 1185862"/>
              <a:gd name="connsiteX80" fmla="*/ 828675 w 1338276"/>
              <a:gd name="connsiteY80" fmla="*/ 414337 h 1185862"/>
              <a:gd name="connsiteX81" fmla="*/ 835819 w 1338276"/>
              <a:gd name="connsiteY81" fmla="*/ 411956 h 1185862"/>
              <a:gd name="connsiteX82" fmla="*/ 842963 w 1338276"/>
              <a:gd name="connsiteY82" fmla="*/ 402431 h 1185862"/>
              <a:gd name="connsiteX83" fmla="*/ 852488 w 1338276"/>
              <a:gd name="connsiteY83" fmla="*/ 388143 h 1185862"/>
              <a:gd name="connsiteX84" fmla="*/ 859632 w 1338276"/>
              <a:gd name="connsiteY84" fmla="*/ 381000 h 1185862"/>
              <a:gd name="connsiteX85" fmla="*/ 881063 w 1338276"/>
              <a:gd name="connsiteY85" fmla="*/ 378618 h 1185862"/>
              <a:gd name="connsiteX86" fmla="*/ 878682 w 1338276"/>
              <a:gd name="connsiteY86" fmla="*/ 359568 h 1185862"/>
              <a:gd name="connsiteX87" fmla="*/ 904875 w 1338276"/>
              <a:gd name="connsiteY87" fmla="*/ 359568 h 1185862"/>
              <a:gd name="connsiteX88" fmla="*/ 909638 w 1338276"/>
              <a:gd name="connsiteY88" fmla="*/ 340518 h 1185862"/>
              <a:gd name="connsiteX89" fmla="*/ 916782 w 1338276"/>
              <a:gd name="connsiteY89" fmla="*/ 333375 h 1185862"/>
              <a:gd name="connsiteX90" fmla="*/ 931069 w 1338276"/>
              <a:gd name="connsiteY90" fmla="*/ 323850 h 1185862"/>
              <a:gd name="connsiteX91" fmla="*/ 954882 w 1338276"/>
              <a:gd name="connsiteY91" fmla="*/ 304800 h 1185862"/>
              <a:gd name="connsiteX92" fmla="*/ 971550 w 1338276"/>
              <a:gd name="connsiteY92" fmla="*/ 288131 h 1185862"/>
              <a:gd name="connsiteX93" fmla="*/ 985838 w 1338276"/>
              <a:gd name="connsiteY93" fmla="*/ 276225 h 1185862"/>
              <a:gd name="connsiteX94" fmla="*/ 992982 w 1338276"/>
              <a:gd name="connsiteY94" fmla="*/ 271462 h 1185862"/>
              <a:gd name="connsiteX95" fmla="*/ 1000125 w 1338276"/>
              <a:gd name="connsiteY95" fmla="*/ 264318 h 1185862"/>
              <a:gd name="connsiteX96" fmla="*/ 1004888 w 1338276"/>
              <a:gd name="connsiteY96" fmla="*/ 257175 h 1185862"/>
              <a:gd name="connsiteX97" fmla="*/ 1012032 w 1338276"/>
              <a:gd name="connsiteY97" fmla="*/ 254793 h 1185862"/>
              <a:gd name="connsiteX98" fmla="*/ 1016794 w 1338276"/>
              <a:gd name="connsiteY98" fmla="*/ 247650 h 1185862"/>
              <a:gd name="connsiteX99" fmla="*/ 1038225 w 1338276"/>
              <a:gd name="connsiteY99" fmla="*/ 235743 h 1185862"/>
              <a:gd name="connsiteX100" fmla="*/ 1052513 w 1338276"/>
              <a:gd name="connsiteY100" fmla="*/ 223837 h 1185862"/>
              <a:gd name="connsiteX101" fmla="*/ 1059657 w 1338276"/>
              <a:gd name="connsiteY101" fmla="*/ 221456 h 1185862"/>
              <a:gd name="connsiteX102" fmla="*/ 1066800 w 1338276"/>
              <a:gd name="connsiteY102" fmla="*/ 214312 h 1185862"/>
              <a:gd name="connsiteX103" fmla="*/ 1076325 w 1338276"/>
              <a:gd name="connsiteY103" fmla="*/ 209550 h 1185862"/>
              <a:gd name="connsiteX104" fmla="*/ 1081088 w 1338276"/>
              <a:gd name="connsiteY104" fmla="*/ 202406 h 1185862"/>
              <a:gd name="connsiteX105" fmla="*/ 1088232 w 1338276"/>
              <a:gd name="connsiteY105" fmla="*/ 197643 h 1185862"/>
              <a:gd name="connsiteX106" fmla="*/ 1095375 w 1338276"/>
              <a:gd name="connsiteY106" fmla="*/ 190500 h 1185862"/>
              <a:gd name="connsiteX107" fmla="*/ 1114425 w 1338276"/>
              <a:gd name="connsiteY107" fmla="*/ 178593 h 1185862"/>
              <a:gd name="connsiteX108" fmla="*/ 1126332 w 1338276"/>
              <a:gd name="connsiteY108" fmla="*/ 166687 h 1185862"/>
              <a:gd name="connsiteX109" fmla="*/ 1138238 w 1338276"/>
              <a:gd name="connsiteY109" fmla="*/ 154781 h 1185862"/>
              <a:gd name="connsiteX110" fmla="*/ 1147763 w 1338276"/>
              <a:gd name="connsiteY110" fmla="*/ 145256 h 1185862"/>
              <a:gd name="connsiteX111" fmla="*/ 1157288 w 1338276"/>
              <a:gd name="connsiteY111" fmla="*/ 140493 h 1185862"/>
              <a:gd name="connsiteX112" fmla="*/ 1178719 w 1338276"/>
              <a:gd name="connsiteY112" fmla="*/ 126206 h 1185862"/>
              <a:gd name="connsiteX113" fmla="*/ 1185863 w 1338276"/>
              <a:gd name="connsiteY113" fmla="*/ 121443 h 1185862"/>
              <a:gd name="connsiteX114" fmla="*/ 1195388 w 1338276"/>
              <a:gd name="connsiteY114" fmla="*/ 111918 h 1185862"/>
              <a:gd name="connsiteX115" fmla="*/ 1204913 w 1338276"/>
              <a:gd name="connsiteY115" fmla="*/ 109537 h 1185862"/>
              <a:gd name="connsiteX116" fmla="*/ 1212057 w 1338276"/>
              <a:gd name="connsiteY116" fmla="*/ 104775 h 1185862"/>
              <a:gd name="connsiteX117" fmla="*/ 1219200 w 1338276"/>
              <a:gd name="connsiteY117" fmla="*/ 95250 h 1185862"/>
              <a:gd name="connsiteX118" fmla="*/ 1226344 w 1338276"/>
              <a:gd name="connsiteY118" fmla="*/ 92868 h 1185862"/>
              <a:gd name="connsiteX119" fmla="*/ 1240632 w 1338276"/>
              <a:gd name="connsiteY119" fmla="*/ 78581 h 1185862"/>
              <a:gd name="connsiteX120" fmla="*/ 1247775 w 1338276"/>
              <a:gd name="connsiteY120" fmla="*/ 71437 h 1185862"/>
              <a:gd name="connsiteX121" fmla="*/ 1264444 w 1338276"/>
              <a:gd name="connsiteY121" fmla="*/ 61912 h 1185862"/>
              <a:gd name="connsiteX122" fmla="*/ 1269207 w 1338276"/>
              <a:gd name="connsiteY122" fmla="*/ 54768 h 1185862"/>
              <a:gd name="connsiteX123" fmla="*/ 1283494 w 1338276"/>
              <a:gd name="connsiteY123" fmla="*/ 47625 h 1185862"/>
              <a:gd name="connsiteX124" fmla="*/ 1312069 w 1338276"/>
              <a:gd name="connsiteY124" fmla="*/ 23812 h 1185862"/>
              <a:gd name="connsiteX125" fmla="*/ 1316832 w 1338276"/>
              <a:gd name="connsiteY125" fmla="*/ 16668 h 1185862"/>
              <a:gd name="connsiteX126" fmla="*/ 1331119 w 1338276"/>
              <a:gd name="connsiteY126" fmla="*/ 7143 h 1185862"/>
              <a:gd name="connsiteX127" fmla="*/ 1338263 w 1338276"/>
              <a:gd name="connsiteY127" fmla="*/ 0 h 1185862"/>
              <a:gd name="connsiteX0" fmla="*/ 0 w 1338276"/>
              <a:gd name="connsiteY0" fmla="*/ 1185862 h 1185862"/>
              <a:gd name="connsiteX1" fmla="*/ 7144 w 1338276"/>
              <a:gd name="connsiteY1" fmla="*/ 1173956 h 1185862"/>
              <a:gd name="connsiteX2" fmla="*/ 19050 w 1338276"/>
              <a:gd name="connsiteY2" fmla="*/ 1157287 h 1185862"/>
              <a:gd name="connsiteX3" fmla="*/ 26194 w 1338276"/>
              <a:gd name="connsiteY3" fmla="*/ 1143000 h 1185862"/>
              <a:gd name="connsiteX4" fmla="*/ 28575 w 1338276"/>
              <a:gd name="connsiteY4" fmla="*/ 1135856 h 1185862"/>
              <a:gd name="connsiteX5" fmla="*/ 38100 w 1338276"/>
              <a:gd name="connsiteY5" fmla="*/ 1121568 h 1185862"/>
              <a:gd name="connsiteX6" fmla="*/ 40482 w 1338276"/>
              <a:gd name="connsiteY6" fmla="*/ 1114425 h 1185862"/>
              <a:gd name="connsiteX7" fmla="*/ 50007 w 1338276"/>
              <a:gd name="connsiteY7" fmla="*/ 1100137 h 1185862"/>
              <a:gd name="connsiteX8" fmla="*/ 61913 w 1338276"/>
              <a:gd name="connsiteY8" fmla="*/ 1078706 h 1185862"/>
              <a:gd name="connsiteX9" fmla="*/ 71438 w 1338276"/>
              <a:gd name="connsiteY9" fmla="*/ 1064418 h 1185862"/>
              <a:gd name="connsiteX10" fmla="*/ 76200 w 1338276"/>
              <a:gd name="connsiteY10" fmla="*/ 1057275 h 1185862"/>
              <a:gd name="connsiteX11" fmla="*/ 83344 w 1338276"/>
              <a:gd name="connsiteY11" fmla="*/ 1047750 h 1185862"/>
              <a:gd name="connsiteX12" fmla="*/ 85725 w 1338276"/>
              <a:gd name="connsiteY12" fmla="*/ 1040606 h 1185862"/>
              <a:gd name="connsiteX13" fmla="*/ 97632 w 1338276"/>
              <a:gd name="connsiteY13" fmla="*/ 1026318 h 1185862"/>
              <a:gd name="connsiteX14" fmla="*/ 104775 w 1338276"/>
              <a:gd name="connsiteY14" fmla="*/ 1012031 h 1185862"/>
              <a:gd name="connsiteX15" fmla="*/ 109538 w 1338276"/>
              <a:gd name="connsiteY15" fmla="*/ 1002506 h 1185862"/>
              <a:gd name="connsiteX16" fmla="*/ 114300 w 1338276"/>
              <a:gd name="connsiteY16" fmla="*/ 995362 h 1185862"/>
              <a:gd name="connsiteX17" fmla="*/ 116682 w 1338276"/>
              <a:gd name="connsiteY17" fmla="*/ 988218 h 1185862"/>
              <a:gd name="connsiteX18" fmla="*/ 126207 w 1338276"/>
              <a:gd name="connsiteY18" fmla="*/ 973931 h 1185862"/>
              <a:gd name="connsiteX19" fmla="*/ 135732 w 1338276"/>
              <a:gd name="connsiteY19" fmla="*/ 959643 h 1185862"/>
              <a:gd name="connsiteX20" fmla="*/ 142875 w 1338276"/>
              <a:gd name="connsiteY20" fmla="*/ 952500 h 1185862"/>
              <a:gd name="connsiteX21" fmla="*/ 152400 w 1338276"/>
              <a:gd name="connsiteY21" fmla="*/ 938212 h 1185862"/>
              <a:gd name="connsiteX22" fmla="*/ 157163 w 1338276"/>
              <a:gd name="connsiteY22" fmla="*/ 931068 h 1185862"/>
              <a:gd name="connsiteX23" fmla="*/ 164307 w 1338276"/>
              <a:gd name="connsiteY23" fmla="*/ 921543 h 1185862"/>
              <a:gd name="connsiteX24" fmla="*/ 169069 w 1338276"/>
              <a:gd name="connsiteY24" fmla="*/ 914400 h 1185862"/>
              <a:gd name="connsiteX25" fmla="*/ 176213 w 1338276"/>
              <a:gd name="connsiteY25" fmla="*/ 907256 h 1185862"/>
              <a:gd name="connsiteX26" fmla="*/ 183357 w 1338276"/>
              <a:gd name="connsiteY26" fmla="*/ 897731 h 1185862"/>
              <a:gd name="connsiteX27" fmla="*/ 188119 w 1338276"/>
              <a:gd name="connsiteY27" fmla="*/ 890587 h 1185862"/>
              <a:gd name="connsiteX28" fmla="*/ 204788 w 1338276"/>
              <a:gd name="connsiteY28" fmla="*/ 873918 h 1185862"/>
              <a:gd name="connsiteX29" fmla="*/ 209550 w 1338276"/>
              <a:gd name="connsiteY29" fmla="*/ 866775 h 1185862"/>
              <a:gd name="connsiteX30" fmla="*/ 219075 w 1338276"/>
              <a:gd name="connsiteY30" fmla="*/ 847725 h 1185862"/>
              <a:gd name="connsiteX31" fmla="*/ 223838 w 1338276"/>
              <a:gd name="connsiteY31" fmla="*/ 840581 h 1185862"/>
              <a:gd name="connsiteX32" fmla="*/ 233363 w 1338276"/>
              <a:gd name="connsiteY32" fmla="*/ 812006 h 1185862"/>
              <a:gd name="connsiteX33" fmla="*/ 235744 w 1338276"/>
              <a:gd name="connsiteY33" fmla="*/ 804862 h 1185862"/>
              <a:gd name="connsiteX34" fmla="*/ 240507 w 1338276"/>
              <a:gd name="connsiteY34" fmla="*/ 797718 h 1185862"/>
              <a:gd name="connsiteX35" fmla="*/ 247650 w 1338276"/>
              <a:gd name="connsiteY35" fmla="*/ 783431 h 1185862"/>
              <a:gd name="connsiteX36" fmla="*/ 254794 w 1338276"/>
              <a:gd name="connsiteY36" fmla="*/ 778668 h 1185862"/>
              <a:gd name="connsiteX37" fmla="*/ 264319 w 1338276"/>
              <a:gd name="connsiteY37" fmla="*/ 769143 h 1185862"/>
              <a:gd name="connsiteX38" fmla="*/ 269082 w 1338276"/>
              <a:gd name="connsiteY38" fmla="*/ 762000 h 1185862"/>
              <a:gd name="connsiteX39" fmla="*/ 278607 w 1338276"/>
              <a:gd name="connsiteY39" fmla="*/ 757237 h 1185862"/>
              <a:gd name="connsiteX40" fmla="*/ 285750 w 1338276"/>
              <a:gd name="connsiteY40" fmla="*/ 752475 h 1185862"/>
              <a:gd name="connsiteX41" fmla="*/ 292894 w 1338276"/>
              <a:gd name="connsiteY41" fmla="*/ 745331 h 1185862"/>
              <a:gd name="connsiteX42" fmla="*/ 307182 w 1338276"/>
              <a:gd name="connsiteY42" fmla="*/ 738187 h 1185862"/>
              <a:gd name="connsiteX43" fmla="*/ 314325 w 1338276"/>
              <a:gd name="connsiteY43" fmla="*/ 733425 h 1185862"/>
              <a:gd name="connsiteX44" fmla="*/ 323850 w 1338276"/>
              <a:gd name="connsiteY44" fmla="*/ 728662 h 1185862"/>
              <a:gd name="connsiteX45" fmla="*/ 338138 w 1338276"/>
              <a:gd name="connsiteY45" fmla="*/ 719137 h 1185862"/>
              <a:gd name="connsiteX46" fmla="*/ 357188 w 1338276"/>
              <a:gd name="connsiteY46" fmla="*/ 704850 h 1185862"/>
              <a:gd name="connsiteX47" fmla="*/ 378619 w 1338276"/>
              <a:gd name="connsiteY47" fmla="*/ 690562 h 1185862"/>
              <a:gd name="connsiteX48" fmla="*/ 392907 w 1338276"/>
              <a:gd name="connsiteY48" fmla="*/ 681037 h 1185862"/>
              <a:gd name="connsiteX49" fmla="*/ 421482 w 1338276"/>
              <a:gd name="connsiteY49" fmla="*/ 661987 h 1185862"/>
              <a:gd name="connsiteX50" fmla="*/ 433388 w 1338276"/>
              <a:gd name="connsiteY50" fmla="*/ 654843 h 1185862"/>
              <a:gd name="connsiteX51" fmla="*/ 447675 w 1338276"/>
              <a:gd name="connsiteY51" fmla="*/ 645318 h 1185862"/>
              <a:gd name="connsiteX52" fmla="*/ 461963 w 1338276"/>
              <a:gd name="connsiteY52" fmla="*/ 635793 h 1185862"/>
              <a:gd name="connsiteX53" fmla="*/ 476250 w 1338276"/>
              <a:gd name="connsiteY53" fmla="*/ 626268 h 1185862"/>
              <a:gd name="connsiteX54" fmla="*/ 483394 w 1338276"/>
              <a:gd name="connsiteY54" fmla="*/ 621506 h 1185862"/>
              <a:gd name="connsiteX55" fmla="*/ 492919 w 1338276"/>
              <a:gd name="connsiteY55" fmla="*/ 616743 h 1185862"/>
              <a:gd name="connsiteX56" fmla="*/ 516732 w 1338276"/>
              <a:gd name="connsiteY56" fmla="*/ 600075 h 1185862"/>
              <a:gd name="connsiteX57" fmla="*/ 526257 w 1338276"/>
              <a:gd name="connsiteY57" fmla="*/ 590550 h 1185862"/>
              <a:gd name="connsiteX58" fmla="*/ 542925 w 1338276"/>
              <a:gd name="connsiteY58" fmla="*/ 578643 h 1185862"/>
              <a:gd name="connsiteX59" fmla="*/ 550069 w 1338276"/>
              <a:gd name="connsiteY59" fmla="*/ 571500 h 1185862"/>
              <a:gd name="connsiteX60" fmla="*/ 569119 w 1338276"/>
              <a:gd name="connsiteY60" fmla="*/ 561975 h 1185862"/>
              <a:gd name="connsiteX61" fmla="*/ 585788 w 1338276"/>
              <a:gd name="connsiteY61" fmla="*/ 547687 h 1185862"/>
              <a:gd name="connsiteX62" fmla="*/ 592932 w 1338276"/>
              <a:gd name="connsiteY62" fmla="*/ 545306 h 1185862"/>
              <a:gd name="connsiteX63" fmla="*/ 600075 w 1338276"/>
              <a:gd name="connsiteY63" fmla="*/ 540543 h 1185862"/>
              <a:gd name="connsiteX64" fmla="*/ 607219 w 1338276"/>
              <a:gd name="connsiteY64" fmla="*/ 538162 h 1185862"/>
              <a:gd name="connsiteX65" fmla="*/ 626269 w 1338276"/>
              <a:gd name="connsiteY65" fmla="*/ 523875 h 1185862"/>
              <a:gd name="connsiteX66" fmla="*/ 645319 w 1338276"/>
              <a:gd name="connsiteY66" fmla="*/ 514350 h 1185862"/>
              <a:gd name="connsiteX67" fmla="*/ 671513 w 1338276"/>
              <a:gd name="connsiteY67" fmla="*/ 497681 h 1185862"/>
              <a:gd name="connsiteX68" fmla="*/ 678657 w 1338276"/>
              <a:gd name="connsiteY68" fmla="*/ 492918 h 1185862"/>
              <a:gd name="connsiteX69" fmla="*/ 688182 w 1338276"/>
              <a:gd name="connsiteY69" fmla="*/ 485775 h 1185862"/>
              <a:gd name="connsiteX70" fmla="*/ 695325 w 1338276"/>
              <a:gd name="connsiteY70" fmla="*/ 483393 h 1185862"/>
              <a:gd name="connsiteX71" fmla="*/ 704850 w 1338276"/>
              <a:gd name="connsiteY71" fmla="*/ 478631 h 1185862"/>
              <a:gd name="connsiteX72" fmla="*/ 719138 w 1338276"/>
              <a:gd name="connsiteY72" fmla="*/ 469106 h 1185862"/>
              <a:gd name="connsiteX73" fmla="*/ 733425 w 1338276"/>
              <a:gd name="connsiteY73" fmla="*/ 464343 h 1185862"/>
              <a:gd name="connsiteX74" fmla="*/ 750094 w 1338276"/>
              <a:gd name="connsiteY74" fmla="*/ 454818 h 1185862"/>
              <a:gd name="connsiteX75" fmla="*/ 762000 w 1338276"/>
              <a:gd name="connsiteY75" fmla="*/ 447675 h 1185862"/>
              <a:gd name="connsiteX76" fmla="*/ 776288 w 1338276"/>
              <a:gd name="connsiteY76" fmla="*/ 440531 h 1185862"/>
              <a:gd name="connsiteX77" fmla="*/ 783432 w 1338276"/>
              <a:gd name="connsiteY77" fmla="*/ 435768 h 1185862"/>
              <a:gd name="connsiteX78" fmla="*/ 790575 w 1338276"/>
              <a:gd name="connsiteY78" fmla="*/ 433387 h 1185862"/>
              <a:gd name="connsiteX79" fmla="*/ 819150 w 1338276"/>
              <a:gd name="connsiteY79" fmla="*/ 416718 h 1185862"/>
              <a:gd name="connsiteX80" fmla="*/ 828675 w 1338276"/>
              <a:gd name="connsiteY80" fmla="*/ 414337 h 1185862"/>
              <a:gd name="connsiteX81" fmla="*/ 835819 w 1338276"/>
              <a:gd name="connsiteY81" fmla="*/ 411956 h 1185862"/>
              <a:gd name="connsiteX82" fmla="*/ 842963 w 1338276"/>
              <a:gd name="connsiteY82" fmla="*/ 402431 h 1185862"/>
              <a:gd name="connsiteX83" fmla="*/ 862013 w 1338276"/>
              <a:gd name="connsiteY83" fmla="*/ 395287 h 1185862"/>
              <a:gd name="connsiteX84" fmla="*/ 859632 w 1338276"/>
              <a:gd name="connsiteY84" fmla="*/ 381000 h 1185862"/>
              <a:gd name="connsiteX85" fmla="*/ 881063 w 1338276"/>
              <a:gd name="connsiteY85" fmla="*/ 378618 h 1185862"/>
              <a:gd name="connsiteX86" fmla="*/ 878682 w 1338276"/>
              <a:gd name="connsiteY86" fmla="*/ 359568 h 1185862"/>
              <a:gd name="connsiteX87" fmla="*/ 904875 w 1338276"/>
              <a:gd name="connsiteY87" fmla="*/ 359568 h 1185862"/>
              <a:gd name="connsiteX88" fmla="*/ 909638 w 1338276"/>
              <a:gd name="connsiteY88" fmla="*/ 340518 h 1185862"/>
              <a:gd name="connsiteX89" fmla="*/ 916782 w 1338276"/>
              <a:gd name="connsiteY89" fmla="*/ 333375 h 1185862"/>
              <a:gd name="connsiteX90" fmla="*/ 931069 w 1338276"/>
              <a:gd name="connsiteY90" fmla="*/ 323850 h 1185862"/>
              <a:gd name="connsiteX91" fmla="*/ 954882 w 1338276"/>
              <a:gd name="connsiteY91" fmla="*/ 304800 h 1185862"/>
              <a:gd name="connsiteX92" fmla="*/ 971550 w 1338276"/>
              <a:gd name="connsiteY92" fmla="*/ 288131 h 1185862"/>
              <a:gd name="connsiteX93" fmla="*/ 985838 w 1338276"/>
              <a:gd name="connsiteY93" fmla="*/ 276225 h 1185862"/>
              <a:gd name="connsiteX94" fmla="*/ 992982 w 1338276"/>
              <a:gd name="connsiteY94" fmla="*/ 271462 h 1185862"/>
              <a:gd name="connsiteX95" fmla="*/ 1000125 w 1338276"/>
              <a:gd name="connsiteY95" fmla="*/ 264318 h 1185862"/>
              <a:gd name="connsiteX96" fmla="*/ 1004888 w 1338276"/>
              <a:gd name="connsiteY96" fmla="*/ 257175 h 1185862"/>
              <a:gd name="connsiteX97" fmla="*/ 1012032 w 1338276"/>
              <a:gd name="connsiteY97" fmla="*/ 254793 h 1185862"/>
              <a:gd name="connsiteX98" fmla="*/ 1016794 w 1338276"/>
              <a:gd name="connsiteY98" fmla="*/ 247650 h 1185862"/>
              <a:gd name="connsiteX99" fmla="*/ 1038225 w 1338276"/>
              <a:gd name="connsiteY99" fmla="*/ 235743 h 1185862"/>
              <a:gd name="connsiteX100" fmla="*/ 1052513 w 1338276"/>
              <a:gd name="connsiteY100" fmla="*/ 223837 h 1185862"/>
              <a:gd name="connsiteX101" fmla="*/ 1059657 w 1338276"/>
              <a:gd name="connsiteY101" fmla="*/ 221456 h 1185862"/>
              <a:gd name="connsiteX102" fmla="*/ 1066800 w 1338276"/>
              <a:gd name="connsiteY102" fmla="*/ 214312 h 1185862"/>
              <a:gd name="connsiteX103" fmla="*/ 1076325 w 1338276"/>
              <a:gd name="connsiteY103" fmla="*/ 209550 h 1185862"/>
              <a:gd name="connsiteX104" fmla="*/ 1081088 w 1338276"/>
              <a:gd name="connsiteY104" fmla="*/ 202406 h 1185862"/>
              <a:gd name="connsiteX105" fmla="*/ 1088232 w 1338276"/>
              <a:gd name="connsiteY105" fmla="*/ 197643 h 1185862"/>
              <a:gd name="connsiteX106" fmla="*/ 1095375 w 1338276"/>
              <a:gd name="connsiteY106" fmla="*/ 190500 h 1185862"/>
              <a:gd name="connsiteX107" fmla="*/ 1114425 w 1338276"/>
              <a:gd name="connsiteY107" fmla="*/ 178593 h 1185862"/>
              <a:gd name="connsiteX108" fmla="*/ 1126332 w 1338276"/>
              <a:gd name="connsiteY108" fmla="*/ 166687 h 1185862"/>
              <a:gd name="connsiteX109" fmla="*/ 1138238 w 1338276"/>
              <a:gd name="connsiteY109" fmla="*/ 154781 h 1185862"/>
              <a:gd name="connsiteX110" fmla="*/ 1147763 w 1338276"/>
              <a:gd name="connsiteY110" fmla="*/ 145256 h 1185862"/>
              <a:gd name="connsiteX111" fmla="*/ 1157288 w 1338276"/>
              <a:gd name="connsiteY111" fmla="*/ 140493 h 1185862"/>
              <a:gd name="connsiteX112" fmla="*/ 1178719 w 1338276"/>
              <a:gd name="connsiteY112" fmla="*/ 126206 h 1185862"/>
              <a:gd name="connsiteX113" fmla="*/ 1185863 w 1338276"/>
              <a:gd name="connsiteY113" fmla="*/ 121443 h 1185862"/>
              <a:gd name="connsiteX114" fmla="*/ 1195388 w 1338276"/>
              <a:gd name="connsiteY114" fmla="*/ 111918 h 1185862"/>
              <a:gd name="connsiteX115" fmla="*/ 1204913 w 1338276"/>
              <a:gd name="connsiteY115" fmla="*/ 109537 h 1185862"/>
              <a:gd name="connsiteX116" fmla="*/ 1212057 w 1338276"/>
              <a:gd name="connsiteY116" fmla="*/ 104775 h 1185862"/>
              <a:gd name="connsiteX117" fmla="*/ 1219200 w 1338276"/>
              <a:gd name="connsiteY117" fmla="*/ 95250 h 1185862"/>
              <a:gd name="connsiteX118" fmla="*/ 1226344 w 1338276"/>
              <a:gd name="connsiteY118" fmla="*/ 92868 h 1185862"/>
              <a:gd name="connsiteX119" fmla="*/ 1240632 w 1338276"/>
              <a:gd name="connsiteY119" fmla="*/ 78581 h 1185862"/>
              <a:gd name="connsiteX120" fmla="*/ 1247775 w 1338276"/>
              <a:gd name="connsiteY120" fmla="*/ 71437 h 1185862"/>
              <a:gd name="connsiteX121" fmla="*/ 1264444 w 1338276"/>
              <a:gd name="connsiteY121" fmla="*/ 61912 h 1185862"/>
              <a:gd name="connsiteX122" fmla="*/ 1269207 w 1338276"/>
              <a:gd name="connsiteY122" fmla="*/ 54768 h 1185862"/>
              <a:gd name="connsiteX123" fmla="*/ 1283494 w 1338276"/>
              <a:gd name="connsiteY123" fmla="*/ 47625 h 1185862"/>
              <a:gd name="connsiteX124" fmla="*/ 1312069 w 1338276"/>
              <a:gd name="connsiteY124" fmla="*/ 23812 h 1185862"/>
              <a:gd name="connsiteX125" fmla="*/ 1316832 w 1338276"/>
              <a:gd name="connsiteY125" fmla="*/ 16668 h 1185862"/>
              <a:gd name="connsiteX126" fmla="*/ 1331119 w 1338276"/>
              <a:gd name="connsiteY126" fmla="*/ 7143 h 1185862"/>
              <a:gd name="connsiteX127" fmla="*/ 1338263 w 1338276"/>
              <a:gd name="connsiteY127" fmla="*/ 0 h 1185862"/>
              <a:gd name="connsiteX0" fmla="*/ 0 w 1338276"/>
              <a:gd name="connsiteY0" fmla="*/ 1185862 h 1185862"/>
              <a:gd name="connsiteX1" fmla="*/ 7144 w 1338276"/>
              <a:gd name="connsiteY1" fmla="*/ 1173956 h 1185862"/>
              <a:gd name="connsiteX2" fmla="*/ 19050 w 1338276"/>
              <a:gd name="connsiteY2" fmla="*/ 1157287 h 1185862"/>
              <a:gd name="connsiteX3" fmla="*/ 26194 w 1338276"/>
              <a:gd name="connsiteY3" fmla="*/ 1143000 h 1185862"/>
              <a:gd name="connsiteX4" fmla="*/ 28575 w 1338276"/>
              <a:gd name="connsiteY4" fmla="*/ 1135856 h 1185862"/>
              <a:gd name="connsiteX5" fmla="*/ 38100 w 1338276"/>
              <a:gd name="connsiteY5" fmla="*/ 1121568 h 1185862"/>
              <a:gd name="connsiteX6" fmla="*/ 40482 w 1338276"/>
              <a:gd name="connsiteY6" fmla="*/ 1114425 h 1185862"/>
              <a:gd name="connsiteX7" fmla="*/ 50007 w 1338276"/>
              <a:gd name="connsiteY7" fmla="*/ 1100137 h 1185862"/>
              <a:gd name="connsiteX8" fmla="*/ 61913 w 1338276"/>
              <a:gd name="connsiteY8" fmla="*/ 1078706 h 1185862"/>
              <a:gd name="connsiteX9" fmla="*/ 71438 w 1338276"/>
              <a:gd name="connsiteY9" fmla="*/ 1064418 h 1185862"/>
              <a:gd name="connsiteX10" fmla="*/ 76200 w 1338276"/>
              <a:gd name="connsiteY10" fmla="*/ 1057275 h 1185862"/>
              <a:gd name="connsiteX11" fmla="*/ 83344 w 1338276"/>
              <a:gd name="connsiteY11" fmla="*/ 1047750 h 1185862"/>
              <a:gd name="connsiteX12" fmla="*/ 85725 w 1338276"/>
              <a:gd name="connsiteY12" fmla="*/ 1040606 h 1185862"/>
              <a:gd name="connsiteX13" fmla="*/ 97632 w 1338276"/>
              <a:gd name="connsiteY13" fmla="*/ 1026318 h 1185862"/>
              <a:gd name="connsiteX14" fmla="*/ 104775 w 1338276"/>
              <a:gd name="connsiteY14" fmla="*/ 1012031 h 1185862"/>
              <a:gd name="connsiteX15" fmla="*/ 109538 w 1338276"/>
              <a:gd name="connsiteY15" fmla="*/ 1002506 h 1185862"/>
              <a:gd name="connsiteX16" fmla="*/ 114300 w 1338276"/>
              <a:gd name="connsiteY16" fmla="*/ 995362 h 1185862"/>
              <a:gd name="connsiteX17" fmla="*/ 116682 w 1338276"/>
              <a:gd name="connsiteY17" fmla="*/ 988218 h 1185862"/>
              <a:gd name="connsiteX18" fmla="*/ 126207 w 1338276"/>
              <a:gd name="connsiteY18" fmla="*/ 973931 h 1185862"/>
              <a:gd name="connsiteX19" fmla="*/ 135732 w 1338276"/>
              <a:gd name="connsiteY19" fmla="*/ 959643 h 1185862"/>
              <a:gd name="connsiteX20" fmla="*/ 142875 w 1338276"/>
              <a:gd name="connsiteY20" fmla="*/ 952500 h 1185862"/>
              <a:gd name="connsiteX21" fmla="*/ 152400 w 1338276"/>
              <a:gd name="connsiteY21" fmla="*/ 938212 h 1185862"/>
              <a:gd name="connsiteX22" fmla="*/ 157163 w 1338276"/>
              <a:gd name="connsiteY22" fmla="*/ 931068 h 1185862"/>
              <a:gd name="connsiteX23" fmla="*/ 164307 w 1338276"/>
              <a:gd name="connsiteY23" fmla="*/ 921543 h 1185862"/>
              <a:gd name="connsiteX24" fmla="*/ 169069 w 1338276"/>
              <a:gd name="connsiteY24" fmla="*/ 914400 h 1185862"/>
              <a:gd name="connsiteX25" fmla="*/ 176213 w 1338276"/>
              <a:gd name="connsiteY25" fmla="*/ 907256 h 1185862"/>
              <a:gd name="connsiteX26" fmla="*/ 183357 w 1338276"/>
              <a:gd name="connsiteY26" fmla="*/ 897731 h 1185862"/>
              <a:gd name="connsiteX27" fmla="*/ 188119 w 1338276"/>
              <a:gd name="connsiteY27" fmla="*/ 890587 h 1185862"/>
              <a:gd name="connsiteX28" fmla="*/ 204788 w 1338276"/>
              <a:gd name="connsiteY28" fmla="*/ 873918 h 1185862"/>
              <a:gd name="connsiteX29" fmla="*/ 209550 w 1338276"/>
              <a:gd name="connsiteY29" fmla="*/ 866775 h 1185862"/>
              <a:gd name="connsiteX30" fmla="*/ 219075 w 1338276"/>
              <a:gd name="connsiteY30" fmla="*/ 847725 h 1185862"/>
              <a:gd name="connsiteX31" fmla="*/ 223838 w 1338276"/>
              <a:gd name="connsiteY31" fmla="*/ 840581 h 1185862"/>
              <a:gd name="connsiteX32" fmla="*/ 233363 w 1338276"/>
              <a:gd name="connsiteY32" fmla="*/ 812006 h 1185862"/>
              <a:gd name="connsiteX33" fmla="*/ 235744 w 1338276"/>
              <a:gd name="connsiteY33" fmla="*/ 804862 h 1185862"/>
              <a:gd name="connsiteX34" fmla="*/ 240507 w 1338276"/>
              <a:gd name="connsiteY34" fmla="*/ 797718 h 1185862"/>
              <a:gd name="connsiteX35" fmla="*/ 247650 w 1338276"/>
              <a:gd name="connsiteY35" fmla="*/ 783431 h 1185862"/>
              <a:gd name="connsiteX36" fmla="*/ 254794 w 1338276"/>
              <a:gd name="connsiteY36" fmla="*/ 778668 h 1185862"/>
              <a:gd name="connsiteX37" fmla="*/ 264319 w 1338276"/>
              <a:gd name="connsiteY37" fmla="*/ 769143 h 1185862"/>
              <a:gd name="connsiteX38" fmla="*/ 269082 w 1338276"/>
              <a:gd name="connsiteY38" fmla="*/ 762000 h 1185862"/>
              <a:gd name="connsiteX39" fmla="*/ 278607 w 1338276"/>
              <a:gd name="connsiteY39" fmla="*/ 757237 h 1185862"/>
              <a:gd name="connsiteX40" fmla="*/ 285750 w 1338276"/>
              <a:gd name="connsiteY40" fmla="*/ 752475 h 1185862"/>
              <a:gd name="connsiteX41" fmla="*/ 292894 w 1338276"/>
              <a:gd name="connsiteY41" fmla="*/ 745331 h 1185862"/>
              <a:gd name="connsiteX42" fmla="*/ 307182 w 1338276"/>
              <a:gd name="connsiteY42" fmla="*/ 738187 h 1185862"/>
              <a:gd name="connsiteX43" fmla="*/ 314325 w 1338276"/>
              <a:gd name="connsiteY43" fmla="*/ 733425 h 1185862"/>
              <a:gd name="connsiteX44" fmla="*/ 323850 w 1338276"/>
              <a:gd name="connsiteY44" fmla="*/ 728662 h 1185862"/>
              <a:gd name="connsiteX45" fmla="*/ 338138 w 1338276"/>
              <a:gd name="connsiteY45" fmla="*/ 719137 h 1185862"/>
              <a:gd name="connsiteX46" fmla="*/ 357188 w 1338276"/>
              <a:gd name="connsiteY46" fmla="*/ 704850 h 1185862"/>
              <a:gd name="connsiteX47" fmla="*/ 378619 w 1338276"/>
              <a:gd name="connsiteY47" fmla="*/ 690562 h 1185862"/>
              <a:gd name="connsiteX48" fmla="*/ 392907 w 1338276"/>
              <a:gd name="connsiteY48" fmla="*/ 681037 h 1185862"/>
              <a:gd name="connsiteX49" fmla="*/ 421482 w 1338276"/>
              <a:gd name="connsiteY49" fmla="*/ 661987 h 1185862"/>
              <a:gd name="connsiteX50" fmla="*/ 433388 w 1338276"/>
              <a:gd name="connsiteY50" fmla="*/ 654843 h 1185862"/>
              <a:gd name="connsiteX51" fmla="*/ 447675 w 1338276"/>
              <a:gd name="connsiteY51" fmla="*/ 645318 h 1185862"/>
              <a:gd name="connsiteX52" fmla="*/ 461963 w 1338276"/>
              <a:gd name="connsiteY52" fmla="*/ 635793 h 1185862"/>
              <a:gd name="connsiteX53" fmla="*/ 476250 w 1338276"/>
              <a:gd name="connsiteY53" fmla="*/ 626268 h 1185862"/>
              <a:gd name="connsiteX54" fmla="*/ 483394 w 1338276"/>
              <a:gd name="connsiteY54" fmla="*/ 621506 h 1185862"/>
              <a:gd name="connsiteX55" fmla="*/ 492919 w 1338276"/>
              <a:gd name="connsiteY55" fmla="*/ 616743 h 1185862"/>
              <a:gd name="connsiteX56" fmla="*/ 516732 w 1338276"/>
              <a:gd name="connsiteY56" fmla="*/ 600075 h 1185862"/>
              <a:gd name="connsiteX57" fmla="*/ 526257 w 1338276"/>
              <a:gd name="connsiteY57" fmla="*/ 590550 h 1185862"/>
              <a:gd name="connsiteX58" fmla="*/ 542925 w 1338276"/>
              <a:gd name="connsiteY58" fmla="*/ 578643 h 1185862"/>
              <a:gd name="connsiteX59" fmla="*/ 550069 w 1338276"/>
              <a:gd name="connsiteY59" fmla="*/ 571500 h 1185862"/>
              <a:gd name="connsiteX60" fmla="*/ 569119 w 1338276"/>
              <a:gd name="connsiteY60" fmla="*/ 561975 h 1185862"/>
              <a:gd name="connsiteX61" fmla="*/ 585788 w 1338276"/>
              <a:gd name="connsiteY61" fmla="*/ 547687 h 1185862"/>
              <a:gd name="connsiteX62" fmla="*/ 592932 w 1338276"/>
              <a:gd name="connsiteY62" fmla="*/ 545306 h 1185862"/>
              <a:gd name="connsiteX63" fmla="*/ 600075 w 1338276"/>
              <a:gd name="connsiteY63" fmla="*/ 540543 h 1185862"/>
              <a:gd name="connsiteX64" fmla="*/ 607219 w 1338276"/>
              <a:gd name="connsiteY64" fmla="*/ 538162 h 1185862"/>
              <a:gd name="connsiteX65" fmla="*/ 626269 w 1338276"/>
              <a:gd name="connsiteY65" fmla="*/ 523875 h 1185862"/>
              <a:gd name="connsiteX66" fmla="*/ 645319 w 1338276"/>
              <a:gd name="connsiteY66" fmla="*/ 514350 h 1185862"/>
              <a:gd name="connsiteX67" fmla="*/ 671513 w 1338276"/>
              <a:gd name="connsiteY67" fmla="*/ 497681 h 1185862"/>
              <a:gd name="connsiteX68" fmla="*/ 678657 w 1338276"/>
              <a:gd name="connsiteY68" fmla="*/ 492918 h 1185862"/>
              <a:gd name="connsiteX69" fmla="*/ 688182 w 1338276"/>
              <a:gd name="connsiteY69" fmla="*/ 485775 h 1185862"/>
              <a:gd name="connsiteX70" fmla="*/ 695325 w 1338276"/>
              <a:gd name="connsiteY70" fmla="*/ 483393 h 1185862"/>
              <a:gd name="connsiteX71" fmla="*/ 704850 w 1338276"/>
              <a:gd name="connsiteY71" fmla="*/ 478631 h 1185862"/>
              <a:gd name="connsiteX72" fmla="*/ 719138 w 1338276"/>
              <a:gd name="connsiteY72" fmla="*/ 469106 h 1185862"/>
              <a:gd name="connsiteX73" fmla="*/ 733425 w 1338276"/>
              <a:gd name="connsiteY73" fmla="*/ 464343 h 1185862"/>
              <a:gd name="connsiteX74" fmla="*/ 750094 w 1338276"/>
              <a:gd name="connsiteY74" fmla="*/ 454818 h 1185862"/>
              <a:gd name="connsiteX75" fmla="*/ 762000 w 1338276"/>
              <a:gd name="connsiteY75" fmla="*/ 447675 h 1185862"/>
              <a:gd name="connsiteX76" fmla="*/ 776288 w 1338276"/>
              <a:gd name="connsiteY76" fmla="*/ 440531 h 1185862"/>
              <a:gd name="connsiteX77" fmla="*/ 783432 w 1338276"/>
              <a:gd name="connsiteY77" fmla="*/ 435768 h 1185862"/>
              <a:gd name="connsiteX78" fmla="*/ 790575 w 1338276"/>
              <a:gd name="connsiteY78" fmla="*/ 433387 h 1185862"/>
              <a:gd name="connsiteX79" fmla="*/ 819150 w 1338276"/>
              <a:gd name="connsiteY79" fmla="*/ 416718 h 1185862"/>
              <a:gd name="connsiteX80" fmla="*/ 828675 w 1338276"/>
              <a:gd name="connsiteY80" fmla="*/ 414337 h 1185862"/>
              <a:gd name="connsiteX81" fmla="*/ 835819 w 1338276"/>
              <a:gd name="connsiteY81" fmla="*/ 411956 h 1185862"/>
              <a:gd name="connsiteX82" fmla="*/ 842963 w 1338276"/>
              <a:gd name="connsiteY82" fmla="*/ 402431 h 1185862"/>
              <a:gd name="connsiteX83" fmla="*/ 862013 w 1338276"/>
              <a:gd name="connsiteY83" fmla="*/ 395287 h 1185862"/>
              <a:gd name="connsiteX84" fmla="*/ 859632 w 1338276"/>
              <a:gd name="connsiteY84" fmla="*/ 381000 h 1185862"/>
              <a:gd name="connsiteX85" fmla="*/ 881063 w 1338276"/>
              <a:gd name="connsiteY85" fmla="*/ 378618 h 1185862"/>
              <a:gd name="connsiteX86" fmla="*/ 885826 w 1338276"/>
              <a:gd name="connsiteY86" fmla="*/ 369093 h 1185862"/>
              <a:gd name="connsiteX87" fmla="*/ 904875 w 1338276"/>
              <a:gd name="connsiteY87" fmla="*/ 359568 h 1185862"/>
              <a:gd name="connsiteX88" fmla="*/ 909638 w 1338276"/>
              <a:gd name="connsiteY88" fmla="*/ 340518 h 1185862"/>
              <a:gd name="connsiteX89" fmla="*/ 916782 w 1338276"/>
              <a:gd name="connsiteY89" fmla="*/ 333375 h 1185862"/>
              <a:gd name="connsiteX90" fmla="*/ 931069 w 1338276"/>
              <a:gd name="connsiteY90" fmla="*/ 323850 h 1185862"/>
              <a:gd name="connsiteX91" fmla="*/ 954882 w 1338276"/>
              <a:gd name="connsiteY91" fmla="*/ 304800 h 1185862"/>
              <a:gd name="connsiteX92" fmla="*/ 971550 w 1338276"/>
              <a:gd name="connsiteY92" fmla="*/ 288131 h 1185862"/>
              <a:gd name="connsiteX93" fmla="*/ 985838 w 1338276"/>
              <a:gd name="connsiteY93" fmla="*/ 276225 h 1185862"/>
              <a:gd name="connsiteX94" fmla="*/ 992982 w 1338276"/>
              <a:gd name="connsiteY94" fmla="*/ 271462 h 1185862"/>
              <a:gd name="connsiteX95" fmla="*/ 1000125 w 1338276"/>
              <a:gd name="connsiteY95" fmla="*/ 264318 h 1185862"/>
              <a:gd name="connsiteX96" fmla="*/ 1004888 w 1338276"/>
              <a:gd name="connsiteY96" fmla="*/ 257175 h 1185862"/>
              <a:gd name="connsiteX97" fmla="*/ 1012032 w 1338276"/>
              <a:gd name="connsiteY97" fmla="*/ 254793 h 1185862"/>
              <a:gd name="connsiteX98" fmla="*/ 1016794 w 1338276"/>
              <a:gd name="connsiteY98" fmla="*/ 247650 h 1185862"/>
              <a:gd name="connsiteX99" fmla="*/ 1038225 w 1338276"/>
              <a:gd name="connsiteY99" fmla="*/ 235743 h 1185862"/>
              <a:gd name="connsiteX100" fmla="*/ 1052513 w 1338276"/>
              <a:gd name="connsiteY100" fmla="*/ 223837 h 1185862"/>
              <a:gd name="connsiteX101" fmla="*/ 1059657 w 1338276"/>
              <a:gd name="connsiteY101" fmla="*/ 221456 h 1185862"/>
              <a:gd name="connsiteX102" fmla="*/ 1066800 w 1338276"/>
              <a:gd name="connsiteY102" fmla="*/ 214312 h 1185862"/>
              <a:gd name="connsiteX103" fmla="*/ 1076325 w 1338276"/>
              <a:gd name="connsiteY103" fmla="*/ 209550 h 1185862"/>
              <a:gd name="connsiteX104" fmla="*/ 1081088 w 1338276"/>
              <a:gd name="connsiteY104" fmla="*/ 202406 h 1185862"/>
              <a:gd name="connsiteX105" fmla="*/ 1088232 w 1338276"/>
              <a:gd name="connsiteY105" fmla="*/ 197643 h 1185862"/>
              <a:gd name="connsiteX106" fmla="*/ 1095375 w 1338276"/>
              <a:gd name="connsiteY106" fmla="*/ 190500 h 1185862"/>
              <a:gd name="connsiteX107" fmla="*/ 1114425 w 1338276"/>
              <a:gd name="connsiteY107" fmla="*/ 178593 h 1185862"/>
              <a:gd name="connsiteX108" fmla="*/ 1126332 w 1338276"/>
              <a:gd name="connsiteY108" fmla="*/ 166687 h 1185862"/>
              <a:gd name="connsiteX109" fmla="*/ 1138238 w 1338276"/>
              <a:gd name="connsiteY109" fmla="*/ 154781 h 1185862"/>
              <a:gd name="connsiteX110" fmla="*/ 1147763 w 1338276"/>
              <a:gd name="connsiteY110" fmla="*/ 145256 h 1185862"/>
              <a:gd name="connsiteX111" fmla="*/ 1157288 w 1338276"/>
              <a:gd name="connsiteY111" fmla="*/ 140493 h 1185862"/>
              <a:gd name="connsiteX112" fmla="*/ 1178719 w 1338276"/>
              <a:gd name="connsiteY112" fmla="*/ 126206 h 1185862"/>
              <a:gd name="connsiteX113" fmla="*/ 1185863 w 1338276"/>
              <a:gd name="connsiteY113" fmla="*/ 121443 h 1185862"/>
              <a:gd name="connsiteX114" fmla="*/ 1195388 w 1338276"/>
              <a:gd name="connsiteY114" fmla="*/ 111918 h 1185862"/>
              <a:gd name="connsiteX115" fmla="*/ 1204913 w 1338276"/>
              <a:gd name="connsiteY115" fmla="*/ 109537 h 1185862"/>
              <a:gd name="connsiteX116" fmla="*/ 1212057 w 1338276"/>
              <a:gd name="connsiteY116" fmla="*/ 104775 h 1185862"/>
              <a:gd name="connsiteX117" fmla="*/ 1219200 w 1338276"/>
              <a:gd name="connsiteY117" fmla="*/ 95250 h 1185862"/>
              <a:gd name="connsiteX118" fmla="*/ 1226344 w 1338276"/>
              <a:gd name="connsiteY118" fmla="*/ 92868 h 1185862"/>
              <a:gd name="connsiteX119" fmla="*/ 1240632 w 1338276"/>
              <a:gd name="connsiteY119" fmla="*/ 78581 h 1185862"/>
              <a:gd name="connsiteX120" fmla="*/ 1247775 w 1338276"/>
              <a:gd name="connsiteY120" fmla="*/ 71437 h 1185862"/>
              <a:gd name="connsiteX121" fmla="*/ 1264444 w 1338276"/>
              <a:gd name="connsiteY121" fmla="*/ 61912 h 1185862"/>
              <a:gd name="connsiteX122" fmla="*/ 1269207 w 1338276"/>
              <a:gd name="connsiteY122" fmla="*/ 54768 h 1185862"/>
              <a:gd name="connsiteX123" fmla="*/ 1283494 w 1338276"/>
              <a:gd name="connsiteY123" fmla="*/ 47625 h 1185862"/>
              <a:gd name="connsiteX124" fmla="*/ 1312069 w 1338276"/>
              <a:gd name="connsiteY124" fmla="*/ 23812 h 1185862"/>
              <a:gd name="connsiteX125" fmla="*/ 1316832 w 1338276"/>
              <a:gd name="connsiteY125" fmla="*/ 16668 h 1185862"/>
              <a:gd name="connsiteX126" fmla="*/ 1331119 w 1338276"/>
              <a:gd name="connsiteY126" fmla="*/ 7143 h 1185862"/>
              <a:gd name="connsiteX127" fmla="*/ 1338263 w 1338276"/>
              <a:gd name="connsiteY127" fmla="*/ 0 h 11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1338276" h="1185862">
                <a:moveTo>
                  <a:pt x="0" y="1185862"/>
                </a:moveTo>
                <a:cubicBezTo>
                  <a:pt x="2381" y="1181893"/>
                  <a:pt x="4577" y="1177807"/>
                  <a:pt x="7144" y="1173956"/>
                </a:cubicBezTo>
                <a:cubicBezTo>
                  <a:pt x="9307" y="1170712"/>
                  <a:pt x="16917" y="1161553"/>
                  <a:pt x="19050" y="1157287"/>
                </a:cubicBezTo>
                <a:cubicBezTo>
                  <a:pt x="28906" y="1137575"/>
                  <a:pt x="12551" y="1163464"/>
                  <a:pt x="26194" y="1143000"/>
                </a:cubicBezTo>
                <a:cubicBezTo>
                  <a:pt x="26988" y="1140619"/>
                  <a:pt x="27356" y="1138050"/>
                  <a:pt x="28575" y="1135856"/>
                </a:cubicBezTo>
                <a:cubicBezTo>
                  <a:pt x="31355" y="1130852"/>
                  <a:pt x="36289" y="1126998"/>
                  <a:pt x="38100" y="1121568"/>
                </a:cubicBezTo>
                <a:cubicBezTo>
                  <a:pt x="38894" y="1119187"/>
                  <a:pt x="39263" y="1116619"/>
                  <a:pt x="40482" y="1114425"/>
                </a:cubicBezTo>
                <a:cubicBezTo>
                  <a:pt x="43262" y="1109421"/>
                  <a:pt x="50007" y="1100137"/>
                  <a:pt x="50007" y="1100137"/>
                </a:cubicBezTo>
                <a:cubicBezTo>
                  <a:pt x="54198" y="1087562"/>
                  <a:pt x="50995" y="1095083"/>
                  <a:pt x="61913" y="1078706"/>
                </a:cubicBezTo>
                <a:lnTo>
                  <a:pt x="71438" y="1064418"/>
                </a:lnTo>
                <a:cubicBezTo>
                  <a:pt x="73025" y="1062037"/>
                  <a:pt x="74483" y="1059564"/>
                  <a:pt x="76200" y="1057275"/>
                </a:cubicBezTo>
                <a:lnTo>
                  <a:pt x="83344" y="1047750"/>
                </a:lnTo>
                <a:cubicBezTo>
                  <a:pt x="84138" y="1045369"/>
                  <a:pt x="84602" y="1042851"/>
                  <a:pt x="85725" y="1040606"/>
                </a:cubicBezTo>
                <a:cubicBezTo>
                  <a:pt x="89040" y="1033976"/>
                  <a:pt x="92366" y="1031584"/>
                  <a:pt x="97632" y="1026318"/>
                </a:cubicBezTo>
                <a:cubicBezTo>
                  <a:pt x="101997" y="1013224"/>
                  <a:pt x="97391" y="1024953"/>
                  <a:pt x="104775" y="1012031"/>
                </a:cubicBezTo>
                <a:cubicBezTo>
                  <a:pt x="106536" y="1008949"/>
                  <a:pt x="107777" y="1005588"/>
                  <a:pt x="109538" y="1002506"/>
                </a:cubicBezTo>
                <a:cubicBezTo>
                  <a:pt x="110958" y="1000021"/>
                  <a:pt x="113020" y="997922"/>
                  <a:pt x="114300" y="995362"/>
                </a:cubicBezTo>
                <a:cubicBezTo>
                  <a:pt x="115423" y="993117"/>
                  <a:pt x="115463" y="990412"/>
                  <a:pt x="116682" y="988218"/>
                </a:cubicBezTo>
                <a:cubicBezTo>
                  <a:pt x="119462" y="983215"/>
                  <a:pt x="123032" y="978693"/>
                  <a:pt x="126207" y="973931"/>
                </a:cubicBezTo>
                <a:cubicBezTo>
                  <a:pt x="126210" y="973926"/>
                  <a:pt x="135728" y="959647"/>
                  <a:pt x="135732" y="959643"/>
                </a:cubicBezTo>
                <a:lnTo>
                  <a:pt x="142875" y="952500"/>
                </a:lnTo>
                <a:cubicBezTo>
                  <a:pt x="147061" y="939946"/>
                  <a:pt x="142491" y="950103"/>
                  <a:pt x="152400" y="938212"/>
                </a:cubicBezTo>
                <a:cubicBezTo>
                  <a:pt x="154232" y="936013"/>
                  <a:pt x="155499" y="933397"/>
                  <a:pt x="157163" y="931068"/>
                </a:cubicBezTo>
                <a:cubicBezTo>
                  <a:pt x="159470" y="927839"/>
                  <a:pt x="162000" y="924773"/>
                  <a:pt x="164307" y="921543"/>
                </a:cubicBezTo>
                <a:cubicBezTo>
                  <a:pt x="165970" y="919214"/>
                  <a:pt x="167237" y="916598"/>
                  <a:pt x="169069" y="914400"/>
                </a:cubicBezTo>
                <a:cubicBezTo>
                  <a:pt x="171225" y="911813"/>
                  <a:pt x="174021" y="909813"/>
                  <a:pt x="176213" y="907256"/>
                </a:cubicBezTo>
                <a:cubicBezTo>
                  <a:pt x="178796" y="904243"/>
                  <a:pt x="181050" y="900961"/>
                  <a:pt x="183357" y="897731"/>
                </a:cubicBezTo>
                <a:cubicBezTo>
                  <a:pt x="185020" y="895402"/>
                  <a:pt x="186205" y="892714"/>
                  <a:pt x="188119" y="890587"/>
                </a:cubicBezTo>
                <a:cubicBezTo>
                  <a:pt x="193376" y="884746"/>
                  <a:pt x="200429" y="880456"/>
                  <a:pt x="204788" y="873918"/>
                </a:cubicBezTo>
                <a:cubicBezTo>
                  <a:pt x="206375" y="871537"/>
                  <a:pt x="208180" y="869287"/>
                  <a:pt x="209550" y="866775"/>
                </a:cubicBezTo>
                <a:cubicBezTo>
                  <a:pt x="212950" y="860542"/>
                  <a:pt x="215137" y="853632"/>
                  <a:pt x="219075" y="847725"/>
                </a:cubicBezTo>
                <a:lnTo>
                  <a:pt x="223838" y="840581"/>
                </a:lnTo>
                <a:lnTo>
                  <a:pt x="233363" y="812006"/>
                </a:lnTo>
                <a:cubicBezTo>
                  <a:pt x="234157" y="809625"/>
                  <a:pt x="234352" y="806950"/>
                  <a:pt x="235744" y="804862"/>
                </a:cubicBezTo>
                <a:lnTo>
                  <a:pt x="240507" y="797718"/>
                </a:lnTo>
                <a:cubicBezTo>
                  <a:pt x="242443" y="791909"/>
                  <a:pt x="243035" y="788046"/>
                  <a:pt x="247650" y="783431"/>
                </a:cubicBezTo>
                <a:cubicBezTo>
                  <a:pt x="249674" y="781407"/>
                  <a:pt x="252413" y="780256"/>
                  <a:pt x="254794" y="778668"/>
                </a:cubicBezTo>
                <a:cubicBezTo>
                  <a:pt x="259988" y="763085"/>
                  <a:pt x="252774" y="778378"/>
                  <a:pt x="264319" y="769143"/>
                </a:cubicBezTo>
                <a:cubicBezTo>
                  <a:pt x="266554" y="767355"/>
                  <a:pt x="266883" y="763832"/>
                  <a:pt x="269082" y="762000"/>
                </a:cubicBezTo>
                <a:cubicBezTo>
                  <a:pt x="271809" y="759728"/>
                  <a:pt x="275525" y="758998"/>
                  <a:pt x="278607" y="757237"/>
                </a:cubicBezTo>
                <a:cubicBezTo>
                  <a:pt x="281092" y="755817"/>
                  <a:pt x="283552" y="754307"/>
                  <a:pt x="285750" y="752475"/>
                </a:cubicBezTo>
                <a:cubicBezTo>
                  <a:pt x="288337" y="750319"/>
                  <a:pt x="290307" y="747487"/>
                  <a:pt x="292894" y="745331"/>
                </a:cubicBezTo>
                <a:cubicBezTo>
                  <a:pt x="299050" y="740201"/>
                  <a:pt x="300021" y="740574"/>
                  <a:pt x="307182" y="738187"/>
                </a:cubicBezTo>
                <a:cubicBezTo>
                  <a:pt x="309563" y="736600"/>
                  <a:pt x="311840" y="734845"/>
                  <a:pt x="314325" y="733425"/>
                </a:cubicBezTo>
                <a:cubicBezTo>
                  <a:pt x="317407" y="731664"/>
                  <a:pt x="320961" y="730725"/>
                  <a:pt x="323850" y="728662"/>
                </a:cubicBezTo>
                <a:cubicBezTo>
                  <a:pt x="339456" y="717514"/>
                  <a:pt x="322815" y="724244"/>
                  <a:pt x="338138" y="719137"/>
                </a:cubicBezTo>
                <a:cubicBezTo>
                  <a:pt x="344488" y="714375"/>
                  <a:pt x="350584" y="709253"/>
                  <a:pt x="357188" y="704850"/>
                </a:cubicBezTo>
                <a:lnTo>
                  <a:pt x="378619" y="690562"/>
                </a:lnTo>
                <a:cubicBezTo>
                  <a:pt x="378636" y="690551"/>
                  <a:pt x="392891" y="681049"/>
                  <a:pt x="392907" y="681037"/>
                </a:cubicBezTo>
                <a:cubicBezTo>
                  <a:pt x="425419" y="656654"/>
                  <a:pt x="400107" y="673863"/>
                  <a:pt x="421482" y="661987"/>
                </a:cubicBezTo>
                <a:cubicBezTo>
                  <a:pt x="425528" y="659739"/>
                  <a:pt x="429685" y="657620"/>
                  <a:pt x="433388" y="654843"/>
                </a:cubicBezTo>
                <a:cubicBezTo>
                  <a:pt x="447658" y="644141"/>
                  <a:pt x="433349" y="650095"/>
                  <a:pt x="447675" y="645318"/>
                </a:cubicBezTo>
                <a:cubicBezTo>
                  <a:pt x="463530" y="629465"/>
                  <a:pt x="446454" y="644410"/>
                  <a:pt x="461963" y="635793"/>
                </a:cubicBezTo>
                <a:cubicBezTo>
                  <a:pt x="466966" y="633013"/>
                  <a:pt x="471488" y="629443"/>
                  <a:pt x="476250" y="626268"/>
                </a:cubicBezTo>
                <a:cubicBezTo>
                  <a:pt x="478631" y="624681"/>
                  <a:pt x="480834" y="622786"/>
                  <a:pt x="483394" y="621506"/>
                </a:cubicBezTo>
                <a:cubicBezTo>
                  <a:pt x="486569" y="619918"/>
                  <a:pt x="489875" y="618569"/>
                  <a:pt x="492919" y="616743"/>
                </a:cubicBezTo>
                <a:cubicBezTo>
                  <a:pt x="496995" y="614297"/>
                  <a:pt x="511998" y="604217"/>
                  <a:pt x="516732" y="600075"/>
                </a:cubicBezTo>
                <a:cubicBezTo>
                  <a:pt x="520111" y="597118"/>
                  <a:pt x="522878" y="593507"/>
                  <a:pt x="526257" y="590550"/>
                </a:cubicBezTo>
                <a:cubicBezTo>
                  <a:pt x="560528" y="560562"/>
                  <a:pt x="516287" y="600842"/>
                  <a:pt x="542925" y="578643"/>
                </a:cubicBezTo>
                <a:cubicBezTo>
                  <a:pt x="545512" y="576487"/>
                  <a:pt x="547228" y="573308"/>
                  <a:pt x="550069" y="571500"/>
                </a:cubicBezTo>
                <a:cubicBezTo>
                  <a:pt x="556059" y="567689"/>
                  <a:pt x="569119" y="561975"/>
                  <a:pt x="569119" y="561975"/>
                </a:cubicBezTo>
                <a:cubicBezTo>
                  <a:pt x="574748" y="556346"/>
                  <a:pt x="578661" y="551759"/>
                  <a:pt x="585788" y="547687"/>
                </a:cubicBezTo>
                <a:cubicBezTo>
                  <a:pt x="587967" y="546442"/>
                  <a:pt x="590551" y="546100"/>
                  <a:pt x="592932" y="545306"/>
                </a:cubicBezTo>
                <a:cubicBezTo>
                  <a:pt x="595313" y="543718"/>
                  <a:pt x="597515" y="541823"/>
                  <a:pt x="600075" y="540543"/>
                </a:cubicBezTo>
                <a:cubicBezTo>
                  <a:pt x="602320" y="539420"/>
                  <a:pt x="605101" y="539510"/>
                  <a:pt x="607219" y="538162"/>
                </a:cubicBezTo>
                <a:cubicBezTo>
                  <a:pt x="613916" y="533901"/>
                  <a:pt x="619170" y="527425"/>
                  <a:pt x="626269" y="523875"/>
                </a:cubicBezTo>
                <a:lnTo>
                  <a:pt x="645319" y="514350"/>
                </a:lnTo>
                <a:cubicBezTo>
                  <a:pt x="662718" y="496951"/>
                  <a:pt x="638415" y="519748"/>
                  <a:pt x="671513" y="497681"/>
                </a:cubicBezTo>
                <a:cubicBezTo>
                  <a:pt x="673894" y="496093"/>
                  <a:pt x="676328" y="494582"/>
                  <a:pt x="678657" y="492918"/>
                </a:cubicBezTo>
                <a:cubicBezTo>
                  <a:pt x="681886" y="490611"/>
                  <a:pt x="684736" y="487744"/>
                  <a:pt x="688182" y="485775"/>
                </a:cubicBezTo>
                <a:cubicBezTo>
                  <a:pt x="690361" y="484530"/>
                  <a:pt x="693018" y="484382"/>
                  <a:pt x="695325" y="483393"/>
                </a:cubicBezTo>
                <a:cubicBezTo>
                  <a:pt x="698588" y="481995"/>
                  <a:pt x="701806" y="480457"/>
                  <a:pt x="704850" y="478631"/>
                </a:cubicBezTo>
                <a:cubicBezTo>
                  <a:pt x="709758" y="475686"/>
                  <a:pt x="713708" y="470916"/>
                  <a:pt x="719138" y="469106"/>
                </a:cubicBezTo>
                <a:cubicBezTo>
                  <a:pt x="723900" y="467518"/>
                  <a:pt x="729248" y="467127"/>
                  <a:pt x="733425" y="464343"/>
                </a:cubicBezTo>
                <a:cubicBezTo>
                  <a:pt x="748393" y="454366"/>
                  <a:pt x="731968" y="464888"/>
                  <a:pt x="750094" y="454818"/>
                </a:cubicBezTo>
                <a:cubicBezTo>
                  <a:pt x="754140" y="452570"/>
                  <a:pt x="757937" y="449891"/>
                  <a:pt x="762000" y="447675"/>
                </a:cubicBezTo>
                <a:cubicBezTo>
                  <a:pt x="766675" y="445125"/>
                  <a:pt x="771633" y="443117"/>
                  <a:pt x="776288" y="440531"/>
                </a:cubicBezTo>
                <a:cubicBezTo>
                  <a:pt x="778790" y="439141"/>
                  <a:pt x="780872" y="437048"/>
                  <a:pt x="783432" y="435768"/>
                </a:cubicBezTo>
                <a:cubicBezTo>
                  <a:pt x="785677" y="434646"/>
                  <a:pt x="788381" y="434606"/>
                  <a:pt x="790575" y="433387"/>
                </a:cubicBezTo>
                <a:cubicBezTo>
                  <a:pt x="809246" y="423014"/>
                  <a:pt x="799787" y="424463"/>
                  <a:pt x="819150" y="416718"/>
                </a:cubicBezTo>
                <a:cubicBezTo>
                  <a:pt x="822189" y="415503"/>
                  <a:pt x="825528" y="415236"/>
                  <a:pt x="828675" y="414337"/>
                </a:cubicBezTo>
                <a:cubicBezTo>
                  <a:pt x="831089" y="413647"/>
                  <a:pt x="833438" y="412750"/>
                  <a:pt x="835819" y="411956"/>
                </a:cubicBezTo>
                <a:cubicBezTo>
                  <a:pt x="838200" y="408781"/>
                  <a:pt x="838597" y="405209"/>
                  <a:pt x="842963" y="402431"/>
                </a:cubicBezTo>
                <a:cubicBezTo>
                  <a:pt x="847329" y="399653"/>
                  <a:pt x="857965" y="399334"/>
                  <a:pt x="862013" y="395287"/>
                </a:cubicBezTo>
                <a:cubicBezTo>
                  <a:pt x="864394" y="392906"/>
                  <a:pt x="856457" y="383778"/>
                  <a:pt x="859632" y="381000"/>
                </a:cubicBezTo>
                <a:cubicBezTo>
                  <a:pt x="862807" y="378222"/>
                  <a:pt x="877888" y="382190"/>
                  <a:pt x="881063" y="378618"/>
                </a:cubicBezTo>
                <a:cubicBezTo>
                  <a:pt x="884238" y="375046"/>
                  <a:pt x="881857" y="372268"/>
                  <a:pt x="885826" y="369093"/>
                </a:cubicBezTo>
                <a:cubicBezTo>
                  <a:pt x="889795" y="365918"/>
                  <a:pt x="900906" y="364330"/>
                  <a:pt x="904875" y="359568"/>
                </a:cubicBezTo>
                <a:cubicBezTo>
                  <a:pt x="908844" y="354806"/>
                  <a:pt x="907654" y="344883"/>
                  <a:pt x="909638" y="340518"/>
                </a:cubicBezTo>
                <a:cubicBezTo>
                  <a:pt x="911622" y="336153"/>
                  <a:pt x="914124" y="335442"/>
                  <a:pt x="916782" y="333375"/>
                </a:cubicBezTo>
                <a:cubicBezTo>
                  <a:pt x="921300" y="329861"/>
                  <a:pt x="927022" y="327897"/>
                  <a:pt x="931069" y="323850"/>
                </a:cubicBezTo>
                <a:cubicBezTo>
                  <a:pt x="949513" y="305406"/>
                  <a:pt x="940283" y="309666"/>
                  <a:pt x="954882" y="304800"/>
                </a:cubicBezTo>
                <a:cubicBezTo>
                  <a:pt x="960438" y="299244"/>
                  <a:pt x="965012" y="292490"/>
                  <a:pt x="971550" y="288131"/>
                </a:cubicBezTo>
                <a:cubicBezTo>
                  <a:pt x="989288" y="276305"/>
                  <a:pt x="967502" y="291504"/>
                  <a:pt x="985838" y="276225"/>
                </a:cubicBezTo>
                <a:cubicBezTo>
                  <a:pt x="988037" y="274393"/>
                  <a:pt x="990783" y="273294"/>
                  <a:pt x="992982" y="271462"/>
                </a:cubicBezTo>
                <a:cubicBezTo>
                  <a:pt x="995569" y="269306"/>
                  <a:pt x="997969" y="266905"/>
                  <a:pt x="1000125" y="264318"/>
                </a:cubicBezTo>
                <a:cubicBezTo>
                  <a:pt x="1001957" y="262120"/>
                  <a:pt x="1002653" y="258963"/>
                  <a:pt x="1004888" y="257175"/>
                </a:cubicBezTo>
                <a:cubicBezTo>
                  <a:pt x="1006848" y="255607"/>
                  <a:pt x="1009651" y="255587"/>
                  <a:pt x="1012032" y="254793"/>
                </a:cubicBezTo>
                <a:cubicBezTo>
                  <a:pt x="1013619" y="252412"/>
                  <a:pt x="1014640" y="249534"/>
                  <a:pt x="1016794" y="247650"/>
                </a:cubicBezTo>
                <a:cubicBezTo>
                  <a:pt x="1036809" y="230137"/>
                  <a:pt x="1024056" y="242828"/>
                  <a:pt x="1038225" y="235743"/>
                </a:cubicBezTo>
                <a:cubicBezTo>
                  <a:pt x="1053817" y="227946"/>
                  <a:pt x="1036702" y="234378"/>
                  <a:pt x="1052513" y="223837"/>
                </a:cubicBezTo>
                <a:cubicBezTo>
                  <a:pt x="1054602" y="222445"/>
                  <a:pt x="1057276" y="222250"/>
                  <a:pt x="1059657" y="221456"/>
                </a:cubicBezTo>
                <a:cubicBezTo>
                  <a:pt x="1062038" y="219075"/>
                  <a:pt x="1064060" y="216269"/>
                  <a:pt x="1066800" y="214312"/>
                </a:cubicBezTo>
                <a:cubicBezTo>
                  <a:pt x="1069688" y="212249"/>
                  <a:pt x="1073598" y="211822"/>
                  <a:pt x="1076325" y="209550"/>
                </a:cubicBezTo>
                <a:cubicBezTo>
                  <a:pt x="1078524" y="207718"/>
                  <a:pt x="1079064" y="204430"/>
                  <a:pt x="1081088" y="202406"/>
                </a:cubicBezTo>
                <a:cubicBezTo>
                  <a:pt x="1083112" y="200382"/>
                  <a:pt x="1086033" y="199475"/>
                  <a:pt x="1088232" y="197643"/>
                </a:cubicBezTo>
                <a:cubicBezTo>
                  <a:pt x="1090819" y="195487"/>
                  <a:pt x="1092635" y="192457"/>
                  <a:pt x="1095375" y="190500"/>
                </a:cubicBezTo>
                <a:cubicBezTo>
                  <a:pt x="1108581" y="181067"/>
                  <a:pt x="1101914" y="191104"/>
                  <a:pt x="1114425" y="178593"/>
                </a:cubicBezTo>
                <a:cubicBezTo>
                  <a:pt x="1130301" y="162718"/>
                  <a:pt x="1107281" y="179389"/>
                  <a:pt x="1126332" y="166687"/>
                </a:cubicBezTo>
                <a:cubicBezTo>
                  <a:pt x="1135503" y="152928"/>
                  <a:pt x="1125891" y="165364"/>
                  <a:pt x="1138238" y="154781"/>
                </a:cubicBezTo>
                <a:cubicBezTo>
                  <a:pt x="1141647" y="151859"/>
                  <a:pt x="1144171" y="147950"/>
                  <a:pt x="1147763" y="145256"/>
                </a:cubicBezTo>
                <a:cubicBezTo>
                  <a:pt x="1150603" y="143126"/>
                  <a:pt x="1154244" y="142319"/>
                  <a:pt x="1157288" y="140493"/>
                </a:cubicBezTo>
                <a:cubicBezTo>
                  <a:pt x="1164650" y="136076"/>
                  <a:pt x="1171575" y="130968"/>
                  <a:pt x="1178719" y="126206"/>
                </a:cubicBezTo>
                <a:cubicBezTo>
                  <a:pt x="1181100" y="124618"/>
                  <a:pt x="1183839" y="123467"/>
                  <a:pt x="1185863" y="121443"/>
                </a:cubicBezTo>
                <a:cubicBezTo>
                  <a:pt x="1189038" y="118268"/>
                  <a:pt x="1191580" y="114298"/>
                  <a:pt x="1195388" y="111918"/>
                </a:cubicBezTo>
                <a:cubicBezTo>
                  <a:pt x="1198163" y="110184"/>
                  <a:pt x="1201738" y="110331"/>
                  <a:pt x="1204913" y="109537"/>
                </a:cubicBezTo>
                <a:cubicBezTo>
                  <a:pt x="1207294" y="107950"/>
                  <a:pt x="1210033" y="106799"/>
                  <a:pt x="1212057" y="104775"/>
                </a:cubicBezTo>
                <a:cubicBezTo>
                  <a:pt x="1214863" y="101969"/>
                  <a:pt x="1216151" y="97791"/>
                  <a:pt x="1219200" y="95250"/>
                </a:cubicBezTo>
                <a:cubicBezTo>
                  <a:pt x="1221128" y="93643"/>
                  <a:pt x="1223963" y="93662"/>
                  <a:pt x="1226344" y="92868"/>
                </a:cubicBezTo>
                <a:lnTo>
                  <a:pt x="1240632" y="78581"/>
                </a:lnTo>
                <a:cubicBezTo>
                  <a:pt x="1243013" y="76200"/>
                  <a:pt x="1244973" y="73305"/>
                  <a:pt x="1247775" y="71437"/>
                </a:cubicBezTo>
                <a:cubicBezTo>
                  <a:pt x="1257873" y="64706"/>
                  <a:pt x="1252359" y="67955"/>
                  <a:pt x="1264444" y="61912"/>
                </a:cubicBezTo>
                <a:cubicBezTo>
                  <a:pt x="1266032" y="59531"/>
                  <a:pt x="1267183" y="56792"/>
                  <a:pt x="1269207" y="54768"/>
                </a:cubicBezTo>
                <a:cubicBezTo>
                  <a:pt x="1273823" y="50152"/>
                  <a:pt x="1277684" y="49561"/>
                  <a:pt x="1283494" y="47625"/>
                </a:cubicBezTo>
                <a:cubicBezTo>
                  <a:pt x="1294040" y="40595"/>
                  <a:pt x="1304733" y="34816"/>
                  <a:pt x="1312069" y="23812"/>
                </a:cubicBezTo>
                <a:cubicBezTo>
                  <a:pt x="1313657" y="21431"/>
                  <a:pt x="1314678" y="18553"/>
                  <a:pt x="1316832" y="16668"/>
                </a:cubicBezTo>
                <a:cubicBezTo>
                  <a:pt x="1321139" y="12899"/>
                  <a:pt x="1326357" y="10318"/>
                  <a:pt x="1331119" y="7143"/>
                </a:cubicBezTo>
                <a:cubicBezTo>
                  <a:pt x="1338923" y="1940"/>
                  <a:pt x="1338263" y="5243"/>
                  <a:pt x="1338263" y="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2017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IASc Meeting</a:t>
            </a:r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8405472" y="2411037"/>
            <a:ext cx="437103" cy="45787"/>
          </a:xfrm>
          <a:custGeom>
            <a:avLst/>
            <a:gdLst>
              <a:gd name="connsiteX0" fmla="*/ 0 w 437103"/>
              <a:gd name="connsiteY0" fmla="*/ 45787 h 45787"/>
              <a:gd name="connsiteX1" fmla="*/ 65314 w 437103"/>
              <a:gd name="connsiteY1" fmla="*/ 30714 h 45787"/>
              <a:gd name="connsiteX2" fmla="*/ 80387 w 437103"/>
              <a:gd name="connsiteY2" fmla="*/ 25690 h 45787"/>
              <a:gd name="connsiteX3" fmla="*/ 95459 w 437103"/>
              <a:gd name="connsiteY3" fmla="*/ 15642 h 45787"/>
              <a:gd name="connsiteX4" fmla="*/ 236136 w 437103"/>
              <a:gd name="connsiteY4" fmla="*/ 569 h 45787"/>
              <a:gd name="connsiteX5" fmla="*/ 386862 w 437103"/>
              <a:gd name="connsiteY5" fmla="*/ 5594 h 45787"/>
              <a:gd name="connsiteX6" fmla="*/ 437103 w 437103"/>
              <a:gd name="connsiteY6" fmla="*/ 5594 h 45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7103" h="45787">
                <a:moveTo>
                  <a:pt x="0" y="45787"/>
                </a:moveTo>
                <a:cubicBezTo>
                  <a:pt x="45658" y="39265"/>
                  <a:pt x="23932" y="44508"/>
                  <a:pt x="65314" y="30714"/>
                </a:cubicBezTo>
                <a:lnTo>
                  <a:pt x="80387" y="25690"/>
                </a:lnTo>
                <a:cubicBezTo>
                  <a:pt x="85411" y="22341"/>
                  <a:pt x="89941" y="18094"/>
                  <a:pt x="95459" y="15642"/>
                </a:cubicBezTo>
                <a:cubicBezTo>
                  <a:pt x="142454" y="-5244"/>
                  <a:pt x="178189" y="3203"/>
                  <a:pt x="236136" y="569"/>
                </a:cubicBezTo>
                <a:cubicBezTo>
                  <a:pt x="286378" y="2244"/>
                  <a:pt x="336592" y="5594"/>
                  <a:pt x="386862" y="5594"/>
                </a:cubicBezTo>
                <a:cubicBezTo>
                  <a:pt x="441748" y="5594"/>
                  <a:pt x="411934" y="-6993"/>
                  <a:pt x="437103" y="5594"/>
                </a:cubicBezTo>
              </a:path>
            </a:pathLst>
          </a:custGeom>
          <a:ln w="38100">
            <a:solidFill>
              <a:srgbClr val="0064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588247" y="5100784"/>
            <a:ext cx="939667" cy="276999"/>
          </a:xfrm>
          <a:prstGeom prst="rect">
            <a:avLst/>
          </a:prstGeom>
          <a:solidFill>
            <a:schemeClr val="bg1"/>
          </a:solidFill>
        </p:spPr>
        <p:txBody>
          <a:bodyPr wrap="none" lIns="108000" tIns="0" rIns="0" bIns="0" rtlCol="0">
            <a:spAutoFit/>
          </a:bodyPr>
          <a:lstStyle/>
          <a:p>
            <a:r>
              <a:rPr lang="en-US" sz="1800" b="1" dirty="0" smtClean="0">
                <a:solidFill>
                  <a:srgbClr val="00B050"/>
                </a:solidFill>
              </a:rPr>
              <a:t>log-scale</a:t>
            </a:r>
            <a:endParaRPr lang="en-IN" sz="1800" b="1" dirty="0">
              <a:solidFill>
                <a:srgbClr val="00B05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16200000">
            <a:off x="3256317" y="1956337"/>
            <a:ext cx="101527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00B050"/>
                </a:solidFill>
              </a:rPr>
              <a:t>log-scale</a:t>
            </a:r>
            <a:endParaRPr lang="en-IN" sz="1800" b="1" dirty="0">
              <a:solidFill>
                <a:srgbClr val="00B050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7FBC4-E9C5-46EF-B980-654DA18B9F15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80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4" grpId="0"/>
      <p:bldP spid="15" grpId="0"/>
      <p:bldP spid="13" grpId="0"/>
      <p:bldP spid="18" grpId="0"/>
      <p:bldP spid="19" grpId="0"/>
      <p:bldP spid="20" grpId="0"/>
      <p:bldP spid="21" grpId="0"/>
      <p:bldP spid="3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88" y="114300"/>
            <a:ext cx="8507200" cy="457200"/>
          </a:xfrm>
        </p:spPr>
        <p:txBody>
          <a:bodyPr/>
          <a:lstStyle/>
          <a:p>
            <a:r>
              <a:rPr lang="en-US" dirty="0" smtClean="0"/>
              <a:t>POSP Performance Profile </a:t>
            </a:r>
            <a:r>
              <a:rPr lang="en-US" dirty="0" smtClean="0">
                <a:solidFill>
                  <a:schemeClr val="tx1"/>
                </a:solidFill>
              </a:rPr>
              <a:t>(across SS)</a:t>
            </a:r>
          </a:p>
        </p:txBody>
      </p:sp>
      <p:pic>
        <p:nvPicPr>
          <p:cNvPr id="1028" name="Picture 4" descr="C:\Documents and Settings\Anshuman\Desktop\ppt_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91709"/>
            <a:ext cx="5729288" cy="460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68541" y="3509072"/>
            <a:ext cx="3978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P1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06012" y="2763731"/>
            <a:ext cx="397866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00FF"/>
                </a:solidFill>
              </a:rPr>
              <a:t>P2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24725" y="2513790"/>
            <a:ext cx="3978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</a:rPr>
              <a:t>P3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0829" y="2328642"/>
            <a:ext cx="3978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B0F0"/>
                </a:solidFill>
              </a:rPr>
              <a:t>P4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43083" y="2159365"/>
            <a:ext cx="3978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642D"/>
                </a:solidFill>
              </a:rPr>
              <a:t>P5</a:t>
            </a:r>
            <a:endParaRPr lang="en-US" b="1" dirty="0">
              <a:solidFill>
                <a:srgbClr val="00642D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IASc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7FBC4-E9C5-46EF-B980-654DA18B9F15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Anshuman\Desktop\ppt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349" y="719484"/>
            <a:ext cx="5800725" cy="458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Sub-optimality Profile </a:t>
            </a:r>
            <a:r>
              <a:rPr lang="en-US" dirty="0" smtClean="0">
                <a:solidFill>
                  <a:schemeClr val="tx1"/>
                </a:solidFill>
              </a:rPr>
              <a:t>(across SS)</a:t>
            </a:r>
          </a:p>
        </p:txBody>
      </p:sp>
      <p:sp>
        <p:nvSpPr>
          <p:cNvPr id="10249" name="TextBox 16"/>
          <p:cNvSpPr txBox="1">
            <a:spLocks noChangeArrowheads="1"/>
          </p:cNvSpPr>
          <p:nvPr/>
        </p:nvSpPr>
        <p:spPr bwMode="auto">
          <a:xfrm>
            <a:off x="6876256" y="1000112"/>
            <a:ext cx="160070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1400" b="1" dirty="0" err="1" smtClean="0">
                <a:solidFill>
                  <a:srgbClr val="0000FF"/>
                </a:solidFill>
              </a:rPr>
              <a:t>SubOpt</a:t>
            </a:r>
            <a:r>
              <a:rPr lang="en-US" sz="1400" b="1" dirty="0" smtClean="0">
                <a:solidFill>
                  <a:srgbClr val="0000FF"/>
                </a:solidFill>
              </a:rPr>
              <a:t> </a:t>
            </a:r>
          </a:p>
          <a:p>
            <a:pPr algn="ctr" eaLnBrk="1" hangingPunct="1"/>
            <a:r>
              <a:rPr lang="en-US" sz="1400" b="1" smtClean="0"/>
              <a:t>(</a:t>
            </a:r>
            <a:r>
              <a:rPr lang="en-US" sz="1400" smtClean="0"/>
              <a:t>q</a:t>
            </a:r>
            <a:r>
              <a:rPr lang="en-US" sz="1400" baseline="-25000" smtClean="0"/>
              <a:t>e</a:t>
            </a:r>
            <a:r>
              <a:rPr lang="en-US" sz="1400" smtClean="0"/>
              <a:t>=</a:t>
            </a:r>
            <a:r>
              <a:rPr lang="en-US" sz="1400" baseline="-25000" smtClean="0"/>
              <a:t> </a:t>
            </a:r>
            <a:r>
              <a:rPr lang="en-US" sz="1400" b="1" smtClean="0"/>
              <a:t>1%, </a:t>
            </a:r>
            <a:r>
              <a:rPr lang="en-US" sz="1400" smtClean="0"/>
              <a:t>q</a:t>
            </a:r>
            <a:r>
              <a:rPr lang="en-US" sz="1400" baseline="-25000" smtClean="0"/>
              <a:t>a</a:t>
            </a:r>
            <a:r>
              <a:rPr lang="en-US" sz="1400" smtClean="0"/>
              <a:t>= </a:t>
            </a:r>
            <a:r>
              <a:rPr lang="en-US" sz="1400" b="1" smtClean="0"/>
              <a:t>99</a:t>
            </a:r>
            <a:r>
              <a:rPr lang="en-US" sz="1400" b="1" dirty="0" smtClean="0"/>
              <a:t>%)</a:t>
            </a:r>
          </a:p>
          <a:p>
            <a:pPr algn="ctr" eaLnBrk="1" hangingPunct="1"/>
            <a:r>
              <a:rPr lang="en-US" sz="1400" b="1" dirty="0" smtClean="0">
                <a:solidFill>
                  <a:srgbClr val="0000FF"/>
                </a:solidFill>
              </a:rPr>
              <a:t>= </a:t>
            </a:r>
            <a:r>
              <a:rPr lang="en-US" sz="1400" b="1" dirty="0">
                <a:solidFill>
                  <a:srgbClr val="0000FF"/>
                </a:solidFill>
              </a:rPr>
              <a:t>20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816558" y="898656"/>
            <a:ext cx="0" cy="1296144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721737" y="2281436"/>
            <a:ext cx="0" cy="1872208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630634" y="2285996"/>
            <a:ext cx="179735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1400" b="1" dirty="0" err="1" smtClean="0">
                <a:solidFill>
                  <a:srgbClr val="0000FF"/>
                </a:solidFill>
              </a:rPr>
              <a:t>SubOpt</a:t>
            </a:r>
            <a:endParaRPr lang="en-US" sz="1400" b="1" dirty="0" smtClean="0">
              <a:solidFill>
                <a:srgbClr val="0000FF"/>
              </a:solidFill>
            </a:endParaRPr>
          </a:p>
          <a:p>
            <a:pPr algn="ctr" eaLnBrk="1" hangingPunct="1"/>
            <a:r>
              <a:rPr lang="en-US" sz="1400" b="1" smtClean="0"/>
              <a:t>(</a:t>
            </a:r>
            <a:r>
              <a:rPr lang="en-US" sz="1400" smtClean="0"/>
              <a:t>q</a:t>
            </a:r>
            <a:r>
              <a:rPr lang="en-US" sz="1400" baseline="-25000" smtClean="0"/>
              <a:t>e</a:t>
            </a:r>
            <a:r>
              <a:rPr lang="en-US" sz="1400" smtClean="0"/>
              <a:t>= </a:t>
            </a:r>
            <a:r>
              <a:rPr lang="en-US" sz="1400" b="1" smtClean="0"/>
              <a:t>80%, </a:t>
            </a:r>
            <a:r>
              <a:rPr lang="en-US" sz="1400" smtClean="0"/>
              <a:t>q</a:t>
            </a:r>
            <a:r>
              <a:rPr lang="en-US" sz="1400" baseline="-25000" smtClean="0"/>
              <a:t>a</a:t>
            </a:r>
            <a:r>
              <a:rPr lang="en-US" sz="1400" smtClean="0"/>
              <a:t>= </a:t>
            </a:r>
            <a:r>
              <a:rPr lang="en-US" sz="1400" b="1" smtClean="0"/>
              <a:t>0.01</a:t>
            </a:r>
            <a:r>
              <a:rPr lang="en-US" sz="1400" b="1" dirty="0" smtClean="0"/>
              <a:t>%)</a:t>
            </a:r>
          </a:p>
          <a:p>
            <a:pPr algn="ctr" eaLnBrk="1" hangingPunct="1"/>
            <a:r>
              <a:rPr lang="en-US" sz="1400" b="1" dirty="0" smtClean="0">
                <a:solidFill>
                  <a:srgbClr val="0000FF"/>
                </a:solidFill>
              </a:rPr>
              <a:t> = 100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11" name="TextBox 16"/>
          <p:cNvSpPr txBox="1">
            <a:spLocks noChangeArrowheads="1"/>
          </p:cNvSpPr>
          <p:nvPr/>
        </p:nvSpPr>
        <p:spPr bwMode="auto">
          <a:xfrm>
            <a:off x="6724040" y="2784137"/>
            <a:ext cx="2160240" cy="400110"/>
          </a:xfrm>
          <a:prstGeom prst="rect">
            <a:avLst/>
          </a:prstGeom>
          <a:solidFill>
            <a:srgbClr val="FFFFE1"/>
          </a:solidFill>
          <a:ln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000" b="1" err="1" smtClean="0">
                <a:solidFill>
                  <a:srgbClr val="0000FF"/>
                </a:solidFill>
              </a:rPr>
              <a:t>MaxSubOpt</a:t>
            </a:r>
            <a:r>
              <a:rPr lang="en-US" sz="2000" b="1" smtClean="0">
                <a:solidFill>
                  <a:srgbClr val="0000FF"/>
                </a:solidFill>
              </a:rPr>
              <a:t> = </a:t>
            </a:r>
            <a:r>
              <a:rPr lang="en-US" sz="2000" b="1" dirty="0" smtClean="0">
                <a:solidFill>
                  <a:srgbClr val="0000FF"/>
                </a:solidFill>
              </a:rPr>
              <a:t>100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IASc Meeting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268541" y="3509072"/>
            <a:ext cx="3978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P1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43083" y="2159365"/>
            <a:ext cx="3978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642D"/>
                </a:solidFill>
              </a:rPr>
              <a:t>P5</a:t>
            </a:r>
            <a:endParaRPr lang="en-US" b="1" dirty="0">
              <a:solidFill>
                <a:srgbClr val="00642D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76388" y="729377"/>
            <a:ext cx="3978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P1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21737" y="1856244"/>
            <a:ext cx="3978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642D"/>
                </a:solidFill>
              </a:rPr>
              <a:t>P5</a:t>
            </a:r>
            <a:endParaRPr lang="en-US" b="1" dirty="0">
              <a:solidFill>
                <a:srgbClr val="00642D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06012" y="2763731"/>
            <a:ext cx="397866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00FF"/>
                </a:solidFill>
              </a:rPr>
              <a:t>P2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24725" y="2513790"/>
            <a:ext cx="3978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</a:rPr>
              <a:t>P3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60829" y="2328642"/>
            <a:ext cx="3978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B0F0"/>
                </a:solidFill>
              </a:rPr>
              <a:t>P4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7FBC4-E9C5-46EF-B980-654DA18B9F15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/>
      <p:bldP spid="17" grpId="0"/>
      <p:bldP spid="11" grpId="0" animBg="1"/>
      <p:bldP spid="15" grpId="0"/>
      <p:bldP spid="16" grpId="0"/>
      <p:bldP spid="18" grpId="0"/>
      <p:bldP spid="20" grpId="0"/>
      <p:bldP spid="21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Arial" pitchFamily="34" charset="0"/>
              </a:rPr>
              <a:t>June 2017</a:t>
            </a:r>
            <a:endParaRPr lang="en-US">
              <a:latin typeface="Arial" pitchFamily="34" charset="0"/>
            </a:endParaRPr>
          </a:p>
        </p:txBody>
      </p:sp>
      <p:sp>
        <p:nvSpPr>
          <p:cNvPr id="5325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Arial" pitchFamily="34" charset="0"/>
              </a:rPr>
              <a:t>IASc Meeting</a:t>
            </a:r>
            <a:endParaRPr lang="en-US">
              <a:latin typeface="Arial" pitchFamily="34" charset="0"/>
            </a:endParaRPr>
          </a:p>
        </p:txBody>
      </p:sp>
      <p:sp>
        <p:nvSpPr>
          <p:cNvPr id="53252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5A3D29-D6D9-4E66-A6AB-C2D0FCCDDDB8}" type="slidenum">
              <a:rPr lang="en-US" smtClean="0"/>
              <a:pPr>
                <a:defRPr/>
              </a:pPr>
              <a:t>3</a:t>
            </a:fld>
            <a:endParaRPr lang="en-US" smtClean="0"/>
          </a:p>
        </p:txBody>
      </p:sp>
      <p:sp>
        <p:nvSpPr>
          <p:cNvPr id="39941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Database Systems</a:t>
            </a:r>
          </a:p>
        </p:txBody>
      </p:sp>
    </p:spTree>
    <p:extLst>
      <p:ext uri="{BB962C8B-B14F-4D97-AF65-F5344CB8AC3E}">
        <p14:creationId xmlns:p14="http://schemas.microsoft.com/office/powerpoint/2010/main" val="343848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ctrTitle"/>
          </p:nvPr>
        </p:nvSpPr>
        <p:spPr>
          <a:xfrm>
            <a:off x="685800" y="1333500"/>
            <a:ext cx="7315200" cy="1225550"/>
          </a:xfrm>
        </p:spPr>
        <p:txBody>
          <a:bodyPr/>
          <a:lstStyle/>
          <a:p>
            <a:r>
              <a:rPr lang="en-US" sz="4800" i="1" smtClean="0"/>
              <a:t>Plan Bouquet Behavior on</a:t>
            </a:r>
            <a:br>
              <a:rPr lang="en-US" sz="4800" i="1" smtClean="0"/>
            </a:br>
            <a:r>
              <a:rPr lang="en-US" sz="4800" i="1" u="sng" smtClean="0"/>
              <a:t>One-dimensional</a:t>
            </a:r>
            <a:r>
              <a:rPr lang="en-US" sz="4800" i="1" smtClean="0"/>
              <a:t> SS </a:t>
            </a:r>
            <a:endParaRPr lang="en-US" sz="4800" i="1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95B88C-1411-437D-8BF4-BAC5A9D3F58B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IASc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08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nshuman\Desktop\ppt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97260"/>
            <a:ext cx="5904656" cy="4572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Connector 21"/>
          <p:cNvCxnSpPr/>
          <p:nvPr/>
        </p:nvCxnSpPr>
        <p:spPr>
          <a:xfrm>
            <a:off x="1272146" y="2160033"/>
            <a:ext cx="4356249" cy="0"/>
          </a:xfrm>
          <a:prstGeom prst="line">
            <a:avLst/>
          </a:prstGeom>
          <a:ln w="19050">
            <a:solidFill>
              <a:srgbClr val="00642D">
                <a:alpha val="39000"/>
              </a:srgb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287218" y="2465000"/>
            <a:ext cx="4356249" cy="0"/>
          </a:xfrm>
          <a:prstGeom prst="line">
            <a:avLst/>
          </a:prstGeom>
          <a:ln w="19050">
            <a:solidFill>
              <a:srgbClr val="00642D">
                <a:alpha val="40000"/>
              </a:srgb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298934" y="2769876"/>
            <a:ext cx="4356249" cy="0"/>
          </a:xfrm>
          <a:prstGeom prst="line">
            <a:avLst/>
          </a:prstGeom>
          <a:ln w="19050">
            <a:solidFill>
              <a:srgbClr val="00642D">
                <a:alpha val="40000"/>
              </a:srgb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294939" y="3081606"/>
            <a:ext cx="4356249" cy="0"/>
          </a:xfrm>
          <a:prstGeom prst="line">
            <a:avLst/>
          </a:prstGeom>
          <a:ln w="19050">
            <a:solidFill>
              <a:srgbClr val="00642D">
                <a:alpha val="40000"/>
              </a:srgb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294939" y="3387804"/>
            <a:ext cx="4356249" cy="0"/>
          </a:xfrm>
          <a:prstGeom prst="line">
            <a:avLst/>
          </a:prstGeom>
          <a:ln w="19050">
            <a:solidFill>
              <a:srgbClr val="00642D">
                <a:alpha val="40000"/>
              </a:srgb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287217" y="3696262"/>
            <a:ext cx="4356249" cy="0"/>
          </a:xfrm>
          <a:prstGeom prst="line">
            <a:avLst/>
          </a:prstGeom>
          <a:ln w="19050">
            <a:solidFill>
              <a:srgbClr val="00642D">
                <a:alpha val="40000"/>
              </a:srgb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306261" y="4036922"/>
            <a:ext cx="4356249" cy="0"/>
          </a:xfrm>
          <a:prstGeom prst="line">
            <a:avLst/>
          </a:prstGeom>
          <a:ln w="19050">
            <a:solidFill>
              <a:srgbClr val="00642D">
                <a:alpha val="40000"/>
              </a:srgb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-22820"/>
            <a:ext cx="8229600" cy="720080"/>
          </a:xfrm>
        </p:spPr>
        <p:txBody>
          <a:bodyPr/>
          <a:lstStyle/>
          <a:p>
            <a:r>
              <a:rPr lang="en-US" dirty="0" smtClean="0"/>
              <a:t>Bouquet Identification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331239" y="2136387"/>
            <a:ext cx="457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 dirty="0" err="1">
                <a:solidFill>
                  <a:srgbClr val="00642D"/>
                </a:solidFill>
              </a:rPr>
              <a:t>P5</a:t>
            </a:r>
            <a:endParaRPr lang="en-US" b="1" dirty="0">
              <a:solidFill>
                <a:srgbClr val="00642D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78779" y="2430934"/>
            <a:ext cx="4572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C00000"/>
                </a:solidFill>
              </a:rPr>
              <a:t>P3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149092" y="2707887"/>
            <a:ext cx="457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 dirty="0" err="1">
                <a:solidFill>
                  <a:srgbClr val="0000FF"/>
                </a:solidFill>
              </a:rPr>
              <a:t>P2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624819" y="3028562"/>
            <a:ext cx="4635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 dirty="0" err="1">
                <a:solidFill>
                  <a:srgbClr val="FF0000"/>
                </a:solidFill>
              </a:rPr>
              <a:t>P1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236242" y="3361557"/>
            <a:ext cx="4635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 dirty="0" err="1">
                <a:solidFill>
                  <a:srgbClr val="FF0000"/>
                </a:solidFill>
              </a:rPr>
              <a:t>P1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786942" y="3626774"/>
            <a:ext cx="4635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 dirty="0" err="1">
                <a:solidFill>
                  <a:srgbClr val="FF0000"/>
                </a:solidFill>
              </a:rPr>
              <a:t>P1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516162" y="3959522"/>
            <a:ext cx="4635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 dirty="0" err="1">
                <a:solidFill>
                  <a:srgbClr val="FF0000"/>
                </a:solidFill>
              </a:rPr>
              <a:t>P1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69388" y="4041566"/>
            <a:ext cx="301113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tx2"/>
                </a:solidFill>
              </a:rPr>
              <a:t>Bouquet = {</a:t>
            </a:r>
            <a:r>
              <a:rPr lang="en-US" sz="2000" b="1" dirty="0">
                <a:solidFill>
                  <a:srgbClr val="FF0000"/>
                </a:solidFill>
              </a:rPr>
              <a:t>P1</a:t>
            </a:r>
            <a:r>
              <a:rPr lang="en-US" sz="2000" b="1" dirty="0">
                <a:solidFill>
                  <a:schemeClr val="tx2"/>
                </a:solidFill>
              </a:rPr>
              <a:t>, </a:t>
            </a:r>
            <a:r>
              <a:rPr lang="en-US" sz="2000" b="1" dirty="0">
                <a:solidFill>
                  <a:srgbClr val="3333FF"/>
                </a:solidFill>
              </a:rPr>
              <a:t>P2</a:t>
            </a:r>
            <a:r>
              <a:rPr lang="en-US" sz="2000" b="1" dirty="0">
                <a:solidFill>
                  <a:schemeClr val="tx2"/>
                </a:solidFill>
              </a:rPr>
              <a:t>, </a:t>
            </a:r>
            <a:r>
              <a:rPr lang="en-US" sz="2000" b="1" dirty="0">
                <a:solidFill>
                  <a:srgbClr val="C00000"/>
                </a:solidFill>
              </a:rPr>
              <a:t>P3</a:t>
            </a:r>
            <a:r>
              <a:rPr lang="en-US" sz="2000" b="1" dirty="0">
                <a:solidFill>
                  <a:schemeClr val="tx2"/>
                </a:solidFill>
              </a:rPr>
              <a:t>, </a:t>
            </a:r>
            <a:r>
              <a:rPr lang="en-US" sz="2000" b="1" dirty="0">
                <a:solidFill>
                  <a:srgbClr val="00642D"/>
                </a:solidFill>
              </a:rPr>
              <a:t>P5</a:t>
            </a:r>
            <a:r>
              <a:rPr lang="en-US" sz="2000" b="1" dirty="0">
                <a:solidFill>
                  <a:schemeClr val="tx2"/>
                </a:solidFill>
              </a:rPr>
              <a:t>}</a:t>
            </a:r>
          </a:p>
        </p:txBody>
      </p:sp>
      <p:sp>
        <p:nvSpPr>
          <p:cNvPr id="14355" name="TextBox 21"/>
          <p:cNvSpPr txBox="1">
            <a:spLocks noChangeArrowheads="1"/>
          </p:cNvSpPr>
          <p:nvPr/>
        </p:nvSpPr>
        <p:spPr bwMode="auto">
          <a:xfrm>
            <a:off x="6228207" y="724554"/>
            <a:ext cx="2975659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000" b="1" dirty="0" smtClean="0">
                <a:solidFill>
                  <a:schemeClr val="tx2"/>
                </a:solidFill>
              </a:rPr>
              <a:t>Step 1: </a:t>
            </a:r>
            <a:r>
              <a:rPr lang="en-US" sz="2000" dirty="0" smtClean="0">
                <a:solidFill>
                  <a:schemeClr val="tx2"/>
                </a:solidFill>
              </a:rPr>
              <a:t>Draw cost steps with cost-ratio </a:t>
            </a:r>
            <a:r>
              <a:rPr lang="en-US" sz="2400" b="1" dirty="0" smtClean="0">
                <a:solidFill>
                  <a:schemeClr val="tx2"/>
                </a:solidFill>
              </a:rPr>
              <a:t>r=2</a:t>
            </a:r>
            <a:r>
              <a:rPr lang="en-US" sz="2000" dirty="0" smtClean="0">
                <a:solidFill>
                  <a:schemeClr val="tx2"/>
                </a:solidFill>
              </a:rPr>
              <a:t> (geometric progression).</a:t>
            </a:r>
          </a:p>
          <a:p>
            <a:pPr eaLnBrk="1" hangingPunct="1"/>
            <a:endParaRPr lang="en-US" b="1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tx2"/>
                </a:solidFill>
              </a:rPr>
              <a:t>Step 2: </a:t>
            </a:r>
            <a:r>
              <a:rPr lang="en-US" sz="2000" dirty="0" smtClean="0">
                <a:solidFill>
                  <a:schemeClr val="tx2"/>
                </a:solidFill>
              </a:rPr>
              <a:t>Find plans </a:t>
            </a:r>
            <a:r>
              <a:rPr lang="en-US" sz="2000" dirty="0">
                <a:solidFill>
                  <a:schemeClr val="tx2"/>
                </a:solidFill>
              </a:rPr>
              <a:t>at intersection of optimal </a:t>
            </a:r>
            <a:r>
              <a:rPr lang="en-US" sz="2000" dirty="0" smtClean="0">
                <a:solidFill>
                  <a:schemeClr val="tx2"/>
                </a:solidFill>
              </a:rPr>
              <a:t>profile </a:t>
            </a:r>
            <a:r>
              <a:rPr lang="en-US" sz="2000" dirty="0">
                <a:solidFill>
                  <a:schemeClr val="tx2"/>
                </a:solidFill>
              </a:rPr>
              <a:t>with </a:t>
            </a:r>
            <a:r>
              <a:rPr lang="en-US" sz="2000" dirty="0" smtClean="0">
                <a:solidFill>
                  <a:schemeClr val="tx2"/>
                </a:solidFill>
              </a:rPr>
              <a:t>cost steps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692332" y="1930035"/>
            <a:ext cx="454025" cy="2273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35000"/>
              </a:lnSpc>
            </a:pPr>
            <a:r>
              <a:rPr lang="en-US" sz="1500" b="1" dirty="0" err="1"/>
              <a:t>IC7</a:t>
            </a:r>
            <a:endParaRPr lang="en-US" sz="1500" b="1" dirty="0"/>
          </a:p>
          <a:p>
            <a:pPr eaLnBrk="1" hangingPunct="1">
              <a:lnSpc>
                <a:spcPct val="135000"/>
              </a:lnSpc>
            </a:pPr>
            <a:r>
              <a:rPr lang="en-US" sz="1500" b="1" dirty="0" err="1"/>
              <a:t>IC6</a:t>
            </a:r>
            <a:endParaRPr lang="en-US" sz="1500" b="1" dirty="0"/>
          </a:p>
          <a:p>
            <a:pPr eaLnBrk="1" hangingPunct="1">
              <a:lnSpc>
                <a:spcPct val="135000"/>
              </a:lnSpc>
            </a:pPr>
            <a:r>
              <a:rPr lang="en-US" sz="1500" b="1" dirty="0" err="1"/>
              <a:t>IC5</a:t>
            </a:r>
            <a:endParaRPr lang="en-US" sz="1500" b="1" dirty="0"/>
          </a:p>
          <a:p>
            <a:pPr eaLnBrk="1" hangingPunct="1">
              <a:lnSpc>
                <a:spcPct val="135000"/>
              </a:lnSpc>
            </a:pPr>
            <a:r>
              <a:rPr lang="en-US" sz="1500" b="1" dirty="0" err="1"/>
              <a:t>IC4</a:t>
            </a:r>
            <a:endParaRPr lang="en-US" sz="1500" b="1" dirty="0"/>
          </a:p>
          <a:p>
            <a:pPr eaLnBrk="1" hangingPunct="1">
              <a:lnSpc>
                <a:spcPct val="135000"/>
              </a:lnSpc>
            </a:pPr>
            <a:r>
              <a:rPr lang="en-US" sz="1500" b="1" dirty="0" err="1"/>
              <a:t>IC3</a:t>
            </a:r>
            <a:endParaRPr lang="en-US" sz="1500" b="1" dirty="0"/>
          </a:p>
          <a:p>
            <a:pPr eaLnBrk="1" hangingPunct="1">
              <a:lnSpc>
                <a:spcPct val="135000"/>
              </a:lnSpc>
            </a:pPr>
            <a:r>
              <a:rPr lang="en-US" sz="1500" b="1" dirty="0" err="1"/>
              <a:t>IC2</a:t>
            </a:r>
            <a:endParaRPr lang="en-US" sz="1500" b="1" dirty="0"/>
          </a:p>
          <a:p>
            <a:pPr eaLnBrk="1" hangingPunct="1">
              <a:lnSpc>
                <a:spcPct val="135000"/>
              </a:lnSpc>
            </a:pPr>
            <a:r>
              <a:rPr lang="en-US" sz="1500" b="1" dirty="0" err="1"/>
              <a:t>IC1</a:t>
            </a:r>
            <a:endParaRPr lang="en-US" sz="1500" b="1" dirty="0"/>
          </a:p>
        </p:txBody>
      </p:sp>
      <p:sp>
        <p:nvSpPr>
          <p:cNvPr id="7" name="Rectangle 6"/>
          <p:cNvSpPr/>
          <p:nvPr/>
        </p:nvSpPr>
        <p:spPr>
          <a:xfrm>
            <a:off x="1469812" y="985293"/>
            <a:ext cx="1107635" cy="471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0" name="Freeform 14339"/>
          <p:cNvSpPr/>
          <p:nvPr/>
        </p:nvSpPr>
        <p:spPr>
          <a:xfrm>
            <a:off x="1287455" y="3012471"/>
            <a:ext cx="1430525" cy="1211720"/>
          </a:xfrm>
          <a:custGeom>
            <a:avLst/>
            <a:gdLst>
              <a:gd name="connsiteX0" fmla="*/ 0 w 1430525"/>
              <a:gd name="connsiteY0" fmla="*/ 1211720 h 1211720"/>
              <a:gd name="connsiteX1" fmla="*/ 14024 w 1430525"/>
              <a:gd name="connsiteY1" fmla="*/ 1206111 h 1211720"/>
              <a:gd name="connsiteX2" fmla="*/ 36463 w 1430525"/>
              <a:gd name="connsiteY2" fmla="*/ 1175257 h 1211720"/>
              <a:gd name="connsiteX3" fmla="*/ 42073 w 1430525"/>
              <a:gd name="connsiteY3" fmla="*/ 1158427 h 1211720"/>
              <a:gd name="connsiteX4" fmla="*/ 50488 w 1430525"/>
              <a:gd name="connsiteY4" fmla="*/ 1141598 h 1211720"/>
              <a:gd name="connsiteX5" fmla="*/ 58903 w 1430525"/>
              <a:gd name="connsiteY5" fmla="*/ 1135988 h 1211720"/>
              <a:gd name="connsiteX6" fmla="*/ 61708 w 1430525"/>
              <a:gd name="connsiteY6" fmla="*/ 1127573 h 1211720"/>
              <a:gd name="connsiteX7" fmla="*/ 81342 w 1430525"/>
              <a:gd name="connsiteY7" fmla="*/ 1102329 h 1211720"/>
              <a:gd name="connsiteX8" fmla="*/ 84147 w 1430525"/>
              <a:gd name="connsiteY8" fmla="*/ 1093914 h 1211720"/>
              <a:gd name="connsiteX9" fmla="*/ 95367 w 1430525"/>
              <a:gd name="connsiteY9" fmla="*/ 1077085 h 1211720"/>
              <a:gd name="connsiteX10" fmla="*/ 100976 w 1430525"/>
              <a:gd name="connsiteY10" fmla="*/ 1068670 h 1211720"/>
              <a:gd name="connsiteX11" fmla="*/ 112196 w 1430525"/>
              <a:gd name="connsiteY11" fmla="*/ 1051841 h 1211720"/>
              <a:gd name="connsiteX12" fmla="*/ 123416 w 1430525"/>
              <a:gd name="connsiteY12" fmla="*/ 1037816 h 1211720"/>
              <a:gd name="connsiteX13" fmla="*/ 126221 w 1430525"/>
              <a:gd name="connsiteY13" fmla="*/ 1029401 h 1211720"/>
              <a:gd name="connsiteX14" fmla="*/ 137440 w 1430525"/>
              <a:gd name="connsiteY14" fmla="*/ 1012572 h 1211720"/>
              <a:gd name="connsiteX15" fmla="*/ 148660 w 1430525"/>
              <a:gd name="connsiteY15" fmla="*/ 995742 h 1211720"/>
              <a:gd name="connsiteX16" fmla="*/ 157075 w 1430525"/>
              <a:gd name="connsiteY16" fmla="*/ 990133 h 1211720"/>
              <a:gd name="connsiteX17" fmla="*/ 159879 w 1430525"/>
              <a:gd name="connsiteY17" fmla="*/ 981718 h 1211720"/>
              <a:gd name="connsiteX18" fmla="*/ 176709 w 1430525"/>
              <a:gd name="connsiteY18" fmla="*/ 956474 h 1211720"/>
              <a:gd name="connsiteX19" fmla="*/ 182319 w 1430525"/>
              <a:gd name="connsiteY19" fmla="*/ 945254 h 1211720"/>
              <a:gd name="connsiteX20" fmla="*/ 199148 w 1430525"/>
              <a:gd name="connsiteY20" fmla="*/ 920010 h 1211720"/>
              <a:gd name="connsiteX21" fmla="*/ 201953 w 1430525"/>
              <a:gd name="connsiteY21" fmla="*/ 911595 h 1211720"/>
              <a:gd name="connsiteX22" fmla="*/ 210368 w 1430525"/>
              <a:gd name="connsiteY22" fmla="*/ 903180 h 1211720"/>
              <a:gd name="connsiteX23" fmla="*/ 221587 w 1430525"/>
              <a:gd name="connsiteY23" fmla="*/ 886351 h 1211720"/>
              <a:gd name="connsiteX24" fmla="*/ 230002 w 1430525"/>
              <a:gd name="connsiteY24" fmla="*/ 869522 h 1211720"/>
              <a:gd name="connsiteX25" fmla="*/ 238417 w 1430525"/>
              <a:gd name="connsiteY25" fmla="*/ 863912 h 1211720"/>
              <a:gd name="connsiteX26" fmla="*/ 241222 w 1430525"/>
              <a:gd name="connsiteY26" fmla="*/ 855497 h 1211720"/>
              <a:gd name="connsiteX27" fmla="*/ 252441 w 1430525"/>
              <a:gd name="connsiteY27" fmla="*/ 838668 h 1211720"/>
              <a:gd name="connsiteX28" fmla="*/ 260856 w 1430525"/>
              <a:gd name="connsiteY28" fmla="*/ 830253 h 1211720"/>
              <a:gd name="connsiteX29" fmla="*/ 269271 w 1430525"/>
              <a:gd name="connsiteY29" fmla="*/ 819033 h 1211720"/>
              <a:gd name="connsiteX30" fmla="*/ 280490 w 1430525"/>
              <a:gd name="connsiteY30" fmla="*/ 802204 h 1211720"/>
              <a:gd name="connsiteX31" fmla="*/ 291710 w 1430525"/>
              <a:gd name="connsiteY31" fmla="*/ 785374 h 1211720"/>
              <a:gd name="connsiteX32" fmla="*/ 300125 w 1430525"/>
              <a:gd name="connsiteY32" fmla="*/ 779764 h 1211720"/>
              <a:gd name="connsiteX33" fmla="*/ 314149 w 1430525"/>
              <a:gd name="connsiteY33" fmla="*/ 765740 h 1211720"/>
              <a:gd name="connsiteX34" fmla="*/ 339394 w 1430525"/>
              <a:gd name="connsiteY34" fmla="*/ 746106 h 1211720"/>
              <a:gd name="connsiteX35" fmla="*/ 350613 w 1430525"/>
              <a:gd name="connsiteY35" fmla="*/ 737691 h 1211720"/>
              <a:gd name="connsiteX36" fmla="*/ 359028 w 1430525"/>
              <a:gd name="connsiteY36" fmla="*/ 729276 h 1211720"/>
              <a:gd name="connsiteX37" fmla="*/ 367443 w 1430525"/>
              <a:gd name="connsiteY37" fmla="*/ 726471 h 1211720"/>
              <a:gd name="connsiteX38" fmla="*/ 375857 w 1430525"/>
              <a:gd name="connsiteY38" fmla="*/ 718057 h 1211720"/>
              <a:gd name="connsiteX39" fmla="*/ 403906 w 1430525"/>
              <a:gd name="connsiteY39" fmla="*/ 701227 h 1211720"/>
              <a:gd name="connsiteX40" fmla="*/ 423541 w 1430525"/>
              <a:gd name="connsiteY40" fmla="*/ 690007 h 1211720"/>
              <a:gd name="connsiteX41" fmla="*/ 434760 w 1430525"/>
              <a:gd name="connsiteY41" fmla="*/ 687203 h 1211720"/>
              <a:gd name="connsiteX42" fmla="*/ 460005 w 1430525"/>
              <a:gd name="connsiteY42" fmla="*/ 670373 h 1211720"/>
              <a:gd name="connsiteX43" fmla="*/ 468419 w 1430525"/>
              <a:gd name="connsiteY43" fmla="*/ 664763 h 1211720"/>
              <a:gd name="connsiteX44" fmla="*/ 485249 w 1430525"/>
              <a:gd name="connsiteY44" fmla="*/ 659153 h 1211720"/>
              <a:gd name="connsiteX45" fmla="*/ 493663 w 1430525"/>
              <a:gd name="connsiteY45" fmla="*/ 653544 h 1211720"/>
              <a:gd name="connsiteX46" fmla="*/ 502078 w 1430525"/>
              <a:gd name="connsiteY46" fmla="*/ 645129 h 1211720"/>
              <a:gd name="connsiteX47" fmla="*/ 510493 w 1430525"/>
              <a:gd name="connsiteY47" fmla="*/ 642324 h 1211720"/>
              <a:gd name="connsiteX48" fmla="*/ 535737 w 1430525"/>
              <a:gd name="connsiteY48" fmla="*/ 625495 h 1211720"/>
              <a:gd name="connsiteX49" fmla="*/ 546957 w 1430525"/>
              <a:gd name="connsiteY49" fmla="*/ 619885 h 1211720"/>
              <a:gd name="connsiteX50" fmla="*/ 563786 w 1430525"/>
              <a:gd name="connsiteY50" fmla="*/ 611470 h 1211720"/>
              <a:gd name="connsiteX51" fmla="*/ 589030 w 1430525"/>
              <a:gd name="connsiteY51" fmla="*/ 594641 h 1211720"/>
              <a:gd name="connsiteX52" fmla="*/ 611470 w 1430525"/>
              <a:gd name="connsiteY52" fmla="*/ 583421 h 1211720"/>
              <a:gd name="connsiteX53" fmla="*/ 628299 w 1430525"/>
              <a:gd name="connsiteY53" fmla="*/ 572201 h 1211720"/>
              <a:gd name="connsiteX54" fmla="*/ 645129 w 1430525"/>
              <a:gd name="connsiteY54" fmla="*/ 558177 h 1211720"/>
              <a:gd name="connsiteX55" fmla="*/ 661958 w 1430525"/>
              <a:gd name="connsiteY55" fmla="*/ 544152 h 1211720"/>
              <a:gd name="connsiteX56" fmla="*/ 678787 w 1430525"/>
              <a:gd name="connsiteY56" fmla="*/ 538542 h 1211720"/>
              <a:gd name="connsiteX57" fmla="*/ 687202 w 1430525"/>
              <a:gd name="connsiteY57" fmla="*/ 532933 h 1211720"/>
              <a:gd name="connsiteX58" fmla="*/ 695617 w 1430525"/>
              <a:gd name="connsiteY58" fmla="*/ 530128 h 1211720"/>
              <a:gd name="connsiteX59" fmla="*/ 712446 w 1430525"/>
              <a:gd name="connsiteY59" fmla="*/ 521713 h 1211720"/>
              <a:gd name="connsiteX60" fmla="*/ 734886 w 1430525"/>
              <a:gd name="connsiteY60" fmla="*/ 507688 h 1211720"/>
              <a:gd name="connsiteX61" fmla="*/ 746105 w 1430525"/>
              <a:gd name="connsiteY61" fmla="*/ 502079 h 1211720"/>
              <a:gd name="connsiteX62" fmla="*/ 754520 w 1430525"/>
              <a:gd name="connsiteY62" fmla="*/ 499274 h 1211720"/>
              <a:gd name="connsiteX63" fmla="*/ 785374 w 1430525"/>
              <a:gd name="connsiteY63" fmla="*/ 479639 h 1211720"/>
              <a:gd name="connsiteX64" fmla="*/ 805008 w 1430525"/>
              <a:gd name="connsiteY64" fmla="*/ 471225 h 1211720"/>
              <a:gd name="connsiteX65" fmla="*/ 821838 w 1430525"/>
              <a:gd name="connsiteY65" fmla="*/ 462810 h 1211720"/>
              <a:gd name="connsiteX66" fmla="*/ 838667 w 1430525"/>
              <a:gd name="connsiteY66" fmla="*/ 451590 h 1211720"/>
              <a:gd name="connsiteX67" fmla="*/ 847082 w 1430525"/>
              <a:gd name="connsiteY67" fmla="*/ 448785 h 1211720"/>
              <a:gd name="connsiteX68" fmla="*/ 858302 w 1430525"/>
              <a:gd name="connsiteY68" fmla="*/ 443176 h 1211720"/>
              <a:gd name="connsiteX69" fmla="*/ 866716 w 1430525"/>
              <a:gd name="connsiteY69" fmla="*/ 437566 h 1211720"/>
              <a:gd name="connsiteX70" fmla="*/ 877936 w 1430525"/>
              <a:gd name="connsiteY70" fmla="*/ 431956 h 1211720"/>
              <a:gd name="connsiteX71" fmla="*/ 886351 w 1430525"/>
              <a:gd name="connsiteY71" fmla="*/ 426346 h 1211720"/>
              <a:gd name="connsiteX72" fmla="*/ 894765 w 1430525"/>
              <a:gd name="connsiteY72" fmla="*/ 423541 h 1211720"/>
              <a:gd name="connsiteX73" fmla="*/ 911595 w 1430525"/>
              <a:gd name="connsiteY73" fmla="*/ 415126 h 1211720"/>
              <a:gd name="connsiteX74" fmla="*/ 931229 w 1430525"/>
              <a:gd name="connsiteY74" fmla="*/ 403907 h 1211720"/>
              <a:gd name="connsiteX75" fmla="*/ 948059 w 1430525"/>
              <a:gd name="connsiteY75" fmla="*/ 395492 h 1211720"/>
              <a:gd name="connsiteX76" fmla="*/ 964888 w 1430525"/>
              <a:gd name="connsiteY76" fmla="*/ 384272 h 1211720"/>
              <a:gd name="connsiteX77" fmla="*/ 973303 w 1430525"/>
              <a:gd name="connsiteY77" fmla="*/ 378663 h 1211720"/>
              <a:gd name="connsiteX78" fmla="*/ 992937 w 1430525"/>
              <a:gd name="connsiteY78" fmla="*/ 359028 h 1211720"/>
              <a:gd name="connsiteX79" fmla="*/ 998547 w 1430525"/>
              <a:gd name="connsiteY79" fmla="*/ 350614 h 1211720"/>
              <a:gd name="connsiteX80" fmla="*/ 1029401 w 1430525"/>
              <a:gd name="connsiteY80" fmla="*/ 319760 h 1211720"/>
              <a:gd name="connsiteX81" fmla="*/ 1037816 w 1430525"/>
              <a:gd name="connsiteY81" fmla="*/ 311345 h 1211720"/>
              <a:gd name="connsiteX82" fmla="*/ 1046230 w 1430525"/>
              <a:gd name="connsiteY82" fmla="*/ 302930 h 1211720"/>
              <a:gd name="connsiteX83" fmla="*/ 1065865 w 1430525"/>
              <a:gd name="connsiteY83" fmla="*/ 288906 h 1211720"/>
              <a:gd name="connsiteX84" fmla="*/ 1082694 w 1430525"/>
              <a:gd name="connsiteY84" fmla="*/ 277686 h 1211720"/>
              <a:gd name="connsiteX85" fmla="*/ 1099524 w 1430525"/>
              <a:gd name="connsiteY85" fmla="*/ 263661 h 1211720"/>
              <a:gd name="connsiteX86" fmla="*/ 1107938 w 1430525"/>
              <a:gd name="connsiteY86" fmla="*/ 258052 h 1211720"/>
              <a:gd name="connsiteX87" fmla="*/ 1116353 w 1430525"/>
              <a:gd name="connsiteY87" fmla="*/ 249637 h 1211720"/>
              <a:gd name="connsiteX88" fmla="*/ 1150012 w 1430525"/>
              <a:gd name="connsiteY88" fmla="*/ 221588 h 1211720"/>
              <a:gd name="connsiteX89" fmla="*/ 1158427 w 1430525"/>
              <a:gd name="connsiteY89" fmla="*/ 218783 h 1211720"/>
              <a:gd name="connsiteX90" fmla="*/ 1169646 w 1430525"/>
              <a:gd name="connsiteY90" fmla="*/ 213173 h 1211720"/>
              <a:gd name="connsiteX91" fmla="*/ 1192086 w 1430525"/>
              <a:gd name="connsiteY91" fmla="*/ 193539 h 1211720"/>
              <a:gd name="connsiteX92" fmla="*/ 1200500 w 1430525"/>
              <a:gd name="connsiteY92" fmla="*/ 185124 h 1211720"/>
              <a:gd name="connsiteX93" fmla="*/ 1220135 w 1430525"/>
              <a:gd name="connsiteY93" fmla="*/ 171099 h 1211720"/>
              <a:gd name="connsiteX94" fmla="*/ 1234159 w 1430525"/>
              <a:gd name="connsiteY94" fmla="*/ 157075 h 1211720"/>
              <a:gd name="connsiteX95" fmla="*/ 1253794 w 1430525"/>
              <a:gd name="connsiteY95" fmla="*/ 137441 h 1211720"/>
              <a:gd name="connsiteX96" fmla="*/ 1267818 w 1430525"/>
              <a:gd name="connsiteY96" fmla="*/ 120611 h 1211720"/>
              <a:gd name="connsiteX97" fmla="*/ 1276233 w 1430525"/>
              <a:gd name="connsiteY97" fmla="*/ 112196 h 1211720"/>
              <a:gd name="connsiteX98" fmla="*/ 1281843 w 1430525"/>
              <a:gd name="connsiteY98" fmla="*/ 103782 h 1211720"/>
              <a:gd name="connsiteX99" fmla="*/ 1298672 w 1430525"/>
              <a:gd name="connsiteY99" fmla="*/ 89757 h 1211720"/>
              <a:gd name="connsiteX100" fmla="*/ 1307087 w 1430525"/>
              <a:gd name="connsiteY100" fmla="*/ 78537 h 1211720"/>
              <a:gd name="connsiteX101" fmla="*/ 1318306 w 1430525"/>
              <a:gd name="connsiteY101" fmla="*/ 70123 h 1211720"/>
              <a:gd name="connsiteX102" fmla="*/ 1326721 w 1430525"/>
              <a:gd name="connsiteY102" fmla="*/ 61708 h 1211720"/>
              <a:gd name="connsiteX103" fmla="*/ 1343551 w 1430525"/>
              <a:gd name="connsiteY103" fmla="*/ 50488 h 1211720"/>
              <a:gd name="connsiteX104" fmla="*/ 1349160 w 1430525"/>
              <a:gd name="connsiteY104" fmla="*/ 42074 h 1211720"/>
              <a:gd name="connsiteX105" fmla="*/ 1357575 w 1430525"/>
              <a:gd name="connsiteY105" fmla="*/ 39269 h 1211720"/>
              <a:gd name="connsiteX106" fmla="*/ 1368795 w 1430525"/>
              <a:gd name="connsiteY106" fmla="*/ 33659 h 1211720"/>
              <a:gd name="connsiteX107" fmla="*/ 1377209 w 1430525"/>
              <a:gd name="connsiteY107" fmla="*/ 28049 h 1211720"/>
              <a:gd name="connsiteX108" fmla="*/ 1388429 w 1430525"/>
              <a:gd name="connsiteY108" fmla="*/ 22439 h 1211720"/>
              <a:gd name="connsiteX109" fmla="*/ 1396844 w 1430525"/>
              <a:gd name="connsiteY109" fmla="*/ 16830 h 1211720"/>
              <a:gd name="connsiteX110" fmla="*/ 1413673 w 1430525"/>
              <a:gd name="connsiteY110" fmla="*/ 11220 h 1211720"/>
              <a:gd name="connsiteX111" fmla="*/ 1422088 w 1430525"/>
              <a:gd name="connsiteY111" fmla="*/ 5610 h 1211720"/>
              <a:gd name="connsiteX112" fmla="*/ 1430503 w 1430525"/>
              <a:gd name="connsiteY112" fmla="*/ 0 h 121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1430525" h="1211720">
                <a:moveTo>
                  <a:pt x="0" y="1211720"/>
                </a:moveTo>
                <a:cubicBezTo>
                  <a:pt x="4675" y="1209850"/>
                  <a:pt x="10050" y="1209202"/>
                  <a:pt x="14024" y="1206111"/>
                </a:cubicBezTo>
                <a:cubicBezTo>
                  <a:pt x="19366" y="1201956"/>
                  <a:pt x="33285" y="1180024"/>
                  <a:pt x="36463" y="1175257"/>
                </a:cubicBezTo>
                <a:cubicBezTo>
                  <a:pt x="39743" y="1170337"/>
                  <a:pt x="40203" y="1164037"/>
                  <a:pt x="42073" y="1158427"/>
                </a:cubicBezTo>
                <a:cubicBezTo>
                  <a:pt x="44355" y="1151582"/>
                  <a:pt x="45050" y="1147036"/>
                  <a:pt x="50488" y="1141598"/>
                </a:cubicBezTo>
                <a:cubicBezTo>
                  <a:pt x="52872" y="1139214"/>
                  <a:pt x="56098" y="1137858"/>
                  <a:pt x="58903" y="1135988"/>
                </a:cubicBezTo>
                <a:cubicBezTo>
                  <a:pt x="59838" y="1133183"/>
                  <a:pt x="60272" y="1130158"/>
                  <a:pt x="61708" y="1127573"/>
                </a:cubicBezTo>
                <a:cubicBezTo>
                  <a:pt x="70095" y="1112475"/>
                  <a:pt x="71121" y="1112550"/>
                  <a:pt x="81342" y="1102329"/>
                </a:cubicBezTo>
                <a:cubicBezTo>
                  <a:pt x="82277" y="1099524"/>
                  <a:pt x="82711" y="1096499"/>
                  <a:pt x="84147" y="1093914"/>
                </a:cubicBezTo>
                <a:cubicBezTo>
                  <a:pt x="87421" y="1088020"/>
                  <a:pt x="91627" y="1082695"/>
                  <a:pt x="95367" y="1077085"/>
                </a:cubicBezTo>
                <a:lnTo>
                  <a:pt x="100976" y="1068670"/>
                </a:lnTo>
                <a:cubicBezTo>
                  <a:pt x="117202" y="1044327"/>
                  <a:pt x="85368" y="1078666"/>
                  <a:pt x="112196" y="1051841"/>
                </a:cubicBezTo>
                <a:cubicBezTo>
                  <a:pt x="119246" y="1030690"/>
                  <a:pt x="108916" y="1055941"/>
                  <a:pt x="123416" y="1037816"/>
                </a:cubicBezTo>
                <a:cubicBezTo>
                  <a:pt x="125263" y="1035507"/>
                  <a:pt x="124785" y="1031986"/>
                  <a:pt x="126221" y="1029401"/>
                </a:cubicBezTo>
                <a:cubicBezTo>
                  <a:pt x="129495" y="1023507"/>
                  <a:pt x="133700" y="1018182"/>
                  <a:pt x="137440" y="1012572"/>
                </a:cubicBezTo>
                <a:lnTo>
                  <a:pt x="148660" y="995742"/>
                </a:lnTo>
                <a:cubicBezTo>
                  <a:pt x="150530" y="992937"/>
                  <a:pt x="154270" y="992003"/>
                  <a:pt x="157075" y="990133"/>
                </a:cubicBezTo>
                <a:cubicBezTo>
                  <a:pt x="158010" y="987328"/>
                  <a:pt x="158443" y="984303"/>
                  <a:pt x="159879" y="981718"/>
                </a:cubicBezTo>
                <a:cubicBezTo>
                  <a:pt x="159887" y="981704"/>
                  <a:pt x="173899" y="960688"/>
                  <a:pt x="176709" y="956474"/>
                </a:cubicBezTo>
                <a:cubicBezTo>
                  <a:pt x="179029" y="952995"/>
                  <a:pt x="180168" y="948840"/>
                  <a:pt x="182319" y="945254"/>
                </a:cubicBezTo>
                <a:cubicBezTo>
                  <a:pt x="182322" y="945248"/>
                  <a:pt x="196341" y="924220"/>
                  <a:pt x="199148" y="920010"/>
                </a:cubicBezTo>
                <a:cubicBezTo>
                  <a:pt x="200788" y="917550"/>
                  <a:pt x="200313" y="914055"/>
                  <a:pt x="201953" y="911595"/>
                </a:cubicBezTo>
                <a:cubicBezTo>
                  <a:pt x="204153" y="908294"/>
                  <a:pt x="207933" y="906311"/>
                  <a:pt x="210368" y="903180"/>
                </a:cubicBezTo>
                <a:cubicBezTo>
                  <a:pt x="214507" y="897858"/>
                  <a:pt x="217847" y="891961"/>
                  <a:pt x="221587" y="886351"/>
                </a:cubicBezTo>
                <a:cubicBezTo>
                  <a:pt x="230711" y="872664"/>
                  <a:pt x="216763" y="882761"/>
                  <a:pt x="230002" y="869522"/>
                </a:cubicBezTo>
                <a:cubicBezTo>
                  <a:pt x="232386" y="867138"/>
                  <a:pt x="235612" y="865782"/>
                  <a:pt x="238417" y="863912"/>
                </a:cubicBezTo>
                <a:cubicBezTo>
                  <a:pt x="239352" y="861107"/>
                  <a:pt x="239786" y="858082"/>
                  <a:pt x="241222" y="855497"/>
                </a:cubicBezTo>
                <a:cubicBezTo>
                  <a:pt x="244496" y="849603"/>
                  <a:pt x="248701" y="844278"/>
                  <a:pt x="252441" y="838668"/>
                </a:cubicBezTo>
                <a:cubicBezTo>
                  <a:pt x="254641" y="835367"/>
                  <a:pt x="258274" y="833265"/>
                  <a:pt x="260856" y="830253"/>
                </a:cubicBezTo>
                <a:cubicBezTo>
                  <a:pt x="263898" y="826703"/>
                  <a:pt x="266590" y="822863"/>
                  <a:pt x="269271" y="819033"/>
                </a:cubicBezTo>
                <a:cubicBezTo>
                  <a:pt x="273137" y="813510"/>
                  <a:pt x="276750" y="807814"/>
                  <a:pt x="280490" y="802204"/>
                </a:cubicBezTo>
                <a:lnTo>
                  <a:pt x="291710" y="785374"/>
                </a:lnTo>
                <a:cubicBezTo>
                  <a:pt x="293580" y="782569"/>
                  <a:pt x="297320" y="781634"/>
                  <a:pt x="300125" y="779764"/>
                </a:cubicBezTo>
                <a:cubicBezTo>
                  <a:pt x="310410" y="764338"/>
                  <a:pt x="300125" y="777427"/>
                  <a:pt x="314149" y="765740"/>
                </a:cubicBezTo>
                <a:cubicBezTo>
                  <a:pt x="340501" y="743778"/>
                  <a:pt x="296879" y="774447"/>
                  <a:pt x="339394" y="746106"/>
                </a:cubicBezTo>
                <a:cubicBezTo>
                  <a:pt x="343284" y="743513"/>
                  <a:pt x="347064" y="740733"/>
                  <a:pt x="350613" y="737691"/>
                </a:cubicBezTo>
                <a:cubicBezTo>
                  <a:pt x="353625" y="735109"/>
                  <a:pt x="355727" y="731476"/>
                  <a:pt x="359028" y="729276"/>
                </a:cubicBezTo>
                <a:cubicBezTo>
                  <a:pt x="361488" y="727636"/>
                  <a:pt x="364638" y="727406"/>
                  <a:pt x="367443" y="726471"/>
                </a:cubicBezTo>
                <a:cubicBezTo>
                  <a:pt x="370248" y="723666"/>
                  <a:pt x="372726" y="720492"/>
                  <a:pt x="375857" y="718057"/>
                </a:cubicBezTo>
                <a:cubicBezTo>
                  <a:pt x="394857" y="703279"/>
                  <a:pt x="387468" y="710621"/>
                  <a:pt x="403906" y="701227"/>
                </a:cubicBezTo>
                <a:cubicBezTo>
                  <a:pt x="414261" y="695310"/>
                  <a:pt x="411215" y="694629"/>
                  <a:pt x="423541" y="690007"/>
                </a:cubicBezTo>
                <a:cubicBezTo>
                  <a:pt x="427150" y="688654"/>
                  <a:pt x="431020" y="688138"/>
                  <a:pt x="434760" y="687203"/>
                </a:cubicBezTo>
                <a:lnTo>
                  <a:pt x="460005" y="670373"/>
                </a:lnTo>
                <a:cubicBezTo>
                  <a:pt x="462810" y="668503"/>
                  <a:pt x="465221" y="665829"/>
                  <a:pt x="468419" y="664763"/>
                </a:cubicBezTo>
                <a:cubicBezTo>
                  <a:pt x="474029" y="662893"/>
                  <a:pt x="480329" y="662433"/>
                  <a:pt x="485249" y="659153"/>
                </a:cubicBezTo>
                <a:cubicBezTo>
                  <a:pt x="488054" y="657283"/>
                  <a:pt x="491074" y="655702"/>
                  <a:pt x="493663" y="653544"/>
                </a:cubicBezTo>
                <a:cubicBezTo>
                  <a:pt x="496710" y="651004"/>
                  <a:pt x="498777" y="647329"/>
                  <a:pt x="502078" y="645129"/>
                </a:cubicBezTo>
                <a:cubicBezTo>
                  <a:pt x="504538" y="643489"/>
                  <a:pt x="507688" y="643259"/>
                  <a:pt x="510493" y="642324"/>
                </a:cubicBezTo>
                <a:lnTo>
                  <a:pt x="535737" y="625495"/>
                </a:lnTo>
                <a:cubicBezTo>
                  <a:pt x="539216" y="623176"/>
                  <a:pt x="543327" y="621960"/>
                  <a:pt x="546957" y="619885"/>
                </a:cubicBezTo>
                <a:cubicBezTo>
                  <a:pt x="562182" y="611184"/>
                  <a:pt x="548356" y="616613"/>
                  <a:pt x="563786" y="611470"/>
                </a:cubicBezTo>
                <a:lnTo>
                  <a:pt x="589030" y="594641"/>
                </a:lnTo>
                <a:cubicBezTo>
                  <a:pt x="595988" y="590002"/>
                  <a:pt x="603990" y="587161"/>
                  <a:pt x="611470" y="583421"/>
                </a:cubicBezTo>
                <a:cubicBezTo>
                  <a:pt x="617500" y="580406"/>
                  <a:pt x="628299" y="572201"/>
                  <a:pt x="628299" y="572201"/>
                </a:cubicBezTo>
                <a:cubicBezTo>
                  <a:pt x="639360" y="555612"/>
                  <a:pt x="627010" y="571120"/>
                  <a:pt x="645129" y="558177"/>
                </a:cubicBezTo>
                <a:cubicBezTo>
                  <a:pt x="656012" y="550403"/>
                  <a:pt x="650170" y="549391"/>
                  <a:pt x="661958" y="544152"/>
                </a:cubicBezTo>
                <a:cubicBezTo>
                  <a:pt x="667361" y="541750"/>
                  <a:pt x="673177" y="540412"/>
                  <a:pt x="678787" y="538542"/>
                </a:cubicBezTo>
                <a:cubicBezTo>
                  <a:pt x="681985" y="537476"/>
                  <a:pt x="684187" y="534440"/>
                  <a:pt x="687202" y="532933"/>
                </a:cubicBezTo>
                <a:cubicBezTo>
                  <a:pt x="689847" y="531611"/>
                  <a:pt x="692812" y="531063"/>
                  <a:pt x="695617" y="530128"/>
                </a:cubicBezTo>
                <a:cubicBezTo>
                  <a:pt x="729665" y="507429"/>
                  <a:pt x="680512" y="539132"/>
                  <a:pt x="712446" y="521713"/>
                </a:cubicBezTo>
                <a:cubicBezTo>
                  <a:pt x="720190" y="517489"/>
                  <a:pt x="726996" y="511632"/>
                  <a:pt x="734886" y="507688"/>
                </a:cubicBezTo>
                <a:cubicBezTo>
                  <a:pt x="738626" y="505818"/>
                  <a:pt x="742262" y="503726"/>
                  <a:pt x="746105" y="502079"/>
                </a:cubicBezTo>
                <a:cubicBezTo>
                  <a:pt x="748823" y="500914"/>
                  <a:pt x="751875" y="500596"/>
                  <a:pt x="754520" y="499274"/>
                </a:cubicBezTo>
                <a:cubicBezTo>
                  <a:pt x="792503" y="480282"/>
                  <a:pt x="759261" y="495959"/>
                  <a:pt x="785374" y="479639"/>
                </a:cubicBezTo>
                <a:cubicBezTo>
                  <a:pt x="808720" y="465049"/>
                  <a:pt x="785923" y="480768"/>
                  <a:pt x="805008" y="471225"/>
                </a:cubicBezTo>
                <a:cubicBezTo>
                  <a:pt x="826754" y="460351"/>
                  <a:pt x="800690" y="469859"/>
                  <a:pt x="821838" y="462810"/>
                </a:cubicBezTo>
                <a:lnTo>
                  <a:pt x="838667" y="451590"/>
                </a:lnTo>
                <a:cubicBezTo>
                  <a:pt x="841127" y="449950"/>
                  <a:pt x="844364" y="449950"/>
                  <a:pt x="847082" y="448785"/>
                </a:cubicBezTo>
                <a:cubicBezTo>
                  <a:pt x="850925" y="447138"/>
                  <a:pt x="854672" y="445250"/>
                  <a:pt x="858302" y="443176"/>
                </a:cubicBezTo>
                <a:cubicBezTo>
                  <a:pt x="861229" y="441504"/>
                  <a:pt x="863789" y="439239"/>
                  <a:pt x="866716" y="437566"/>
                </a:cubicBezTo>
                <a:cubicBezTo>
                  <a:pt x="870346" y="435491"/>
                  <a:pt x="874305" y="434031"/>
                  <a:pt x="877936" y="431956"/>
                </a:cubicBezTo>
                <a:cubicBezTo>
                  <a:pt x="880863" y="430283"/>
                  <a:pt x="883336" y="427854"/>
                  <a:pt x="886351" y="426346"/>
                </a:cubicBezTo>
                <a:cubicBezTo>
                  <a:pt x="888995" y="425024"/>
                  <a:pt x="892121" y="424863"/>
                  <a:pt x="894765" y="423541"/>
                </a:cubicBezTo>
                <a:cubicBezTo>
                  <a:pt x="916511" y="412667"/>
                  <a:pt x="890447" y="422175"/>
                  <a:pt x="911595" y="415126"/>
                </a:cubicBezTo>
                <a:cubicBezTo>
                  <a:pt x="938724" y="394780"/>
                  <a:pt x="909812" y="414615"/>
                  <a:pt x="931229" y="403907"/>
                </a:cubicBezTo>
                <a:cubicBezTo>
                  <a:pt x="952979" y="393032"/>
                  <a:pt x="926908" y="402542"/>
                  <a:pt x="948059" y="395492"/>
                </a:cubicBezTo>
                <a:lnTo>
                  <a:pt x="964888" y="384272"/>
                </a:lnTo>
                <a:cubicBezTo>
                  <a:pt x="967693" y="382402"/>
                  <a:pt x="970919" y="381047"/>
                  <a:pt x="973303" y="378663"/>
                </a:cubicBezTo>
                <a:cubicBezTo>
                  <a:pt x="979848" y="372118"/>
                  <a:pt x="987802" y="366729"/>
                  <a:pt x="992937" y="359028"/>
                </a:cubicBezTo>
                <a:cubicBezTo>
                  <a:pt x="994807" y="356223"/>
                  <a:pt x="996292" y="353120"/>
                  <a:pt x="998547" y="350614"/>
                </a:cubicBezTo>
                <a:cubicBezTo>
                  <a:pt x="998579" y="350578"/>
                  <a:pt x="1024974" y="324187"/>
                  <a:pt x="1029401" y="319760"/>
                </a:cubicBezTo>
                <a:lnTo>
                  <a:pt x="1037816" y="311345"/>
                </a:lnTo>
                <a:cubicBezTo>
                  <a:pt x="1040621" y="308540"/>
                  <a:pt x="1042930" y="305130"/>
                  <a:pt x="1046230" y="302930"/>
                </a:cubicBezTo>
                <a:cubicBezTo>
                  <a:pt x="1052885" y="298493"/>
                  <a:pt x="1059783" y="294119"/>
                  <a:pt x="1065865" y="288906"/>
                </a:cubicBezTo>
                <a:cubicBezTo>
                  <a:pt x="1079237" y="277444"/>
                  <a:pt x="1068379" y="282458"/>
                  <a:pt x="1082694" y="277686"/>
                </a:cubicBezTo>
                <a:cubicBezTo>
                  <a:pt x="1103588" y="263757"/>
                  <a:pt x="1077925" y="281660"/>
                  <a:pt x="1099524" y="263661"/>
                </a:cubicBezTo>
                <a:cubicBezTo>
                  <a:pt x="1102113" y="261503"/>
                  <a:pt x="1105349" y="260210"/>
                  <a:pt x="1107938" y="258052"/>
                </a:cubicBezTo>
                <a:cubicBezTo>
                  <a:pt x="1110985" y="255512"/>
                  <a:pt x="1113222" y="252072"/>
                  <a:pt x="1116353" y="249637"/>
                </a:cubicBezTo>
                <a:cubicBezTo>
                  <a:pt x="1151502" y="222298"/>
                  <a:pt x="1114625" y="256973"/>
                  <a:pt x="1150012" y="221588"/>
                </a:cubicBezTo>
                <a:cubicBezTo>
                  <a:pt x="1152103" y="219497"/>
                  <a:pt x="1155709" y="219948"/>
                  <a:pt x="1158427" y="218783"/>
                </a:cubicBezTo>
                <a:cubicBezTo>
                  <a:pt x="1162270" y="217136"/>
                  <a:pt x="1165906" y="215043"/>
                  <a:pt x="1169646" y="213173"/>
                </a:cubicBezTo>
                <a:cubicBezTo>
                  <a:pt x="1178996" y="199148"/>
                  <a:pt x="1172451" y="206628"/>
                  <a:pt x="1192086" y="193539"/>
                </a:cubicBezTo>
                <a:cubicBezTo>
                  <a:pt x="1195387" y="191339"/>
                  <a:pt x="1197488" y="187706"/>
                  <a:pt x="1200500" y="185124"/>
                </a:cubicBezTo>
                <a:cubicBezTo>
                  <a:pt x="1206587" y="179906"/>
                  <a:pt x="1213476" y="175538"/>
                  <a:pt x="1220135" y="171099"/>
                </a:cubicBezTo>
                <a:cubicBezTo>
                  <a:pt x="1231975" y="153338"/>
                  <a:pt x="1218578" y="171098"/>
                  <a:pt x="1234159" y="157075"/>
                </a:cubicBezTo>
                <a:cubicBezTo>
                  <a:pt x="1241039" y="150883"/>
                  <a:pt x="1247249" y="143986"/>
                  <a:pt x="1253794" y="137441"/>
                </a:cubicBezTo>
                <a:cubicBezTo>
                  <a:pt x="1278370" y="112865"/>
                  <a:pt x="1248298" y="144035"/>
                  <a:pt x="1267818" y="120611"/>
                </a:cubicBezTo>
                <a:cubicBezTo>
                  <a:pt x="1270358" y="117564"/>
                  <a:pt x="1273693" y="115243"/>
                  <a:pt x="1276233" y="112196"/>
                </a:cubicBezTo>
                <a:cubicBezTo>
                  <a:pt x="1278391" y="109606"/>
                  <a:pt x="1279459" y="106166"/>
                  <a:pt x="1281843" y="103782"/>
                </a:cubicBezTo>
                <a:cubicBezTo>
                  <a:pt x="1307805" y="77820"/>
                  <a:pt x="1271107" y="121916"/>
                  <a:pt x="1298672" y="89757"/>
                </a:cubicBezTo>
                <a:cubicBezTo>
                  <a:pt x="1301714" y="86207"/>
                  <a:pt x="1303781" y="81843"/>
                  <a:pt x="1307087" y="78537"/>
                </a:cubicBezTo>
                <a:cubicBezTo>
                  <a:pt x="1310392" y="75232"/>
                  <a:pt x="1314757" y="73165"/>
                  <a:pt x="1318306" y="70123"/>
                </a:cubicBezTo>
                <a:cubicBezTo>
                  <a:pt x="1321318" y="67541"/>
                  <a:pt x="1323590" y="64143"/>
                  <a:pt x="1326721" y="61708"/>
                </a:cubicBezTo>
                <a:cubicBezTo>
                  <a:pt x="1332043" y="57569"/>
                  <a:pt x="1343551" y="50488"/>
                  <a:pt x="1343551" y="50488"/>
                </a:cubicBezTo>
                <a:cubicBezTo>
                  <a:pt x="1345421" y="47683"/>
                  <a:pt x="1346528" y="44180"/>
                  <a:pt x="1349160" y="42074"/>
                </a:cubicBezTo>
                <a:cubicBezTo>
                  <a:pt x="1351469" y="40227"/>
                  <a:pt x="1354857" y="40434"/>
                  <a:pt x="1357575" y="39269"/>
                </a:cubicBezTo>
                <a:cubicBezTo>
                  <a:pt x="1361418" y="37622"/>
                  <a:pt x="1365165" y="35734"/>
                  <a:pt x="1368795" y="33659"/>
                </a:cubicBezTo>
                <a:cubicBezTo>
                  <a:pt x="1371722" y="31986"/>
                  <a:pt x="1374282" y="29722"/>
                  <a:pt x="1377209" y="28049"/>
                </a:cubicBezTo>
                <a:cubicBezTo>
                  <a:pt x="1380839" y="25974"/>
                  <a:pt x="1384798" y="24513"/>
                  <a:pt x="1388429" y="22439"/>
                </a:cubicBezTo>
                <a:cubicBezTo>
                  <a:pt x="1391356" y="20767"/>
                  <a:pt x="1393764" y="18199"/>
                  <a:pt x="1396844" y="16830"/>
                </a:cubicBezTo>
                <a:cubicBezTo>
                  <a:pt x="1402248" y="14429"/>
                  <a:pt x="1408753" y="14500"/>
                  <a:pt x="1413673" y="11220"/>
                </a:cubicBezTo>
                <a:cubicBezTo>
                  <a:pt x="1416478" y="9350"/>
                  <a:pt x="1419073" y="7118"/>
                  <a:pt x="1422088" y="5610"/>
                </a:cubicBezTo>
                <a:cubicBezTo>
                  <a:pt x="1431390" y="959"/>
                  <a:pt x="1430503" y="6252"/>
                  <a:pt x="1430503" y="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1" name="Freeform 14340"/>
          <p:cNvSpPr/>
          <p:nvPr/>
        </p:nvSpPr>
        <p:spPr>
          <a:xfrm>
            <a:off x="2725947" y="2691442"/>
            <a:ext cx="534838" cy="310550"/>
          </a:xfrm>
          <a:custGeom>
            <a:avLst/>
            <a:gdLst>
              <a:gd name="connsiteX0" fmla="*/ 0 w 534838"/>
              <a:gd name="connsiteY0" fmla="*/ 310550 h 310550"/>
              <a:gd name="connsiteX1" fmla="*/ 94891 w 534838"/>
              <a:gd name="connsiteY1" fmla="*/ 232913 h 310550"/>
              <a:gd name="connsiteX2" fmla="*/ 120770 w 534838"/>
              <a:gd name="connsiteY2" fmla="*/ 224286 h 310550"/>
              <a:gd name="connsiteX3" fmla="*/ 146649 w 534838"/>
              <a:gd name="connsiteY3" fmla="*/ 207033 h 310550"/>
              <a:gd name="connsiteX4" fmla="*/ 198408 w 534838"/>
              <a:gd name="connsiteY4" fmla="*/ 189781 h 310550"/>
              <a:gd name="connsiteX5" fmla="*/ 276045 w 534838"/>
              <a:gd name="connsiteY5" fmla="*/ 146649 h 310550"/>
              <a:gd name="connsiteX6" fmla="*/ 327804 w 534838"/>
              <a:gd name="connsiteY6" fmla="*/ 120769 h 310550"/>
              <a:gd name="connsiteX7" fmla="*/ 353683 w 534838"/>
              <a:gd name="connsiteY7" fmla="*/ 103516 h 310550"/>
              <a:gd name="connsiteX8" fmla="*/ 405442 w 534838"/>
              <a:gd name="connsiteY8" fmla="*/ 86264 h 310550"/>
              <a:gd name="connsiteX9" fmla="*/ 483079 w 534838"/>
              <a:gd name="connsiteY9" fmla="*/ 34505 h 310550"/>
              <a:gd name="connsiteX10" fmla="*/ 508959 w 534838"/>
              <a:gd name="connsiteY10" fmla="*/ 17252 h 310550"/>
              <a:gd name="connsiteX11" fmla="*/ 534838 w 534838"/>
              <a:gd name="connsiteY11" fmla="*/ 0 h 31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4838" h="310550">
                <a:moveTo>
                  <a:pt x="0" y="310550"/>
                </a:moveTo>
                <a:cubicBezTo>
                  <a:pt x="24126" y="286424"/>
                  <a:pt x="60549" y="244361"/>
                  <a:pt x="94891" y="232913"/>
                </a:cubicBezTo>
                <a:cubicBezTo>
                  <a:pt x="103517" y="230037"/>
                  <a:pt x="112637" y="228353"/>
                  <a:pt x="120770" y="224286"/>
                </a:cubicBezTo>
                <a:cubicBezTo>
                  <a:pt x="130043" y="219649"/>
                  <a:pt x="137175" y="211244"/>
                  <a:pt x="146649" y="207033"/>
                </a:cubicBezTo>
                <a:cubicBezTo>
                  <a:pt x="163268" y="199647"/>
                  <a:pt x="198408" y="189781"/>
                  <a:pt x="198408" y="189781"/>
                </a:cubicBezTo>
                <a:cubicBezTo>
                  <a:pt x="257732" y="150231"/>
                  <a:pt x="230495" y="161832"/>
                  <a:pt x="276045" y="146649"/>
                </a:cubicBezTo>
                <a:cubicBezTo>
                  <a:pt x="350219" y="97200"/>
                  <a:pt x="256369" y="156488"/>
                  <a:pt x="327804" y="120769"/>
                </a:cubicBezTo>
                <a:cubicBezTo>
                  <a:pt x="337077" y="116132"/>
                  <a:pt x="344209" y="107727"/>
                  <a:pt x="353683" y="103516"/>
                </a:cubicBezTo>
                <a:cubicBezTo>
                  <a:pt x="370302" y="96130"/>
                  <a:pt x="405442" y="86264"/>
                  <a:pt x="405442" y="86264"/>
                </a:cubicBezTo>
                <a:lnTo>
                  <a:pt x="483079" y="34505"/>
                </a:lnTo>
                <a:lnTo>
                  <a:pt x="508959" y="17252"/>
                </a:lnTo>
                <a:lnTo>
                  <a:pt x="534838" y="0"/>
                </a:lnTo>
              </a:path>
            </a:pathLst>
          </a:cu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3" name="Freeform 14342"/>
          <p:cNvSpPr/>
          <p:nvPr/>
        </p:nvSpPr>
        <p:spPr>
          <a:xfrm>
            <a:off x="3269437" y="2424023"/>
            <a:ext cx="1052423" cy="258792"/>
          </a:xfrm>
          <a:custGeom>
            <a:avLst/>
            <a:gdLst>
              <a:gd name="connsiteX0" fmla="*/ 0 w 1052423"/>
              <a:gd name="connsiteY0" fmla="*/ 258792 h 258792"/>
              <a:gd name="connsiteX1" fmla="*/ 43132 w 1052423"/>
              <a:gd name="connsiteY1" fmla="*/ 241539 h 258792"/>
              <a:gd name="connsiteX2" fmla="*/ 120770 w 1052423"/>
              <a:gd name="connsiteY2" fmla="*/ 198407 h 258792"/>
              <a:gd name="connsiteX3" fmla="*/ 138023 w 1052423"/>
              <a:gd name="connsiteY3" fmla="*/ 172528 h 258792"/>
              <a:gd name="connsiteX4" fmla="*/ 189781 w 1052423"/>
              <a:gd name="connsiteY4" fmla="*/ 155275 h 258792"/>
              <a:gd name="connsiteX5" fmla="*/ 250166 w 1052423"/>
              <a:gd name="connsiteY5" fmla="*/ 129396 h 258792"/>
              <a:gd name="connsiteX6" fmla="*/ 353683 w 1052423"/>
              <a:gd name="connsiteY6" fmla="*/ 138022 h 258792"/>
              <a:gd name="connsiteX7" fmla="*/ 508959 w 1052423"/>
              <a:gd name="connsiteY7" fmla="*/ 120769 h 258792"/>
              <a:gd name="connsiteX8" fmla="*/ 595223 w 1052423"/>
              <a:gd name="connsiteY8" fmla="*/ 112143 h 258792"/>
              <a:gd name="connsiteX9" fmla="*/ 672861 w 1052423"/>
              <a:gd name="connsiteY9" fmla="*/ 86264 h 258792"/>
              <a:gd name="connsiteX10" fmla="*/ 698740 w 1052423"/>
              <a:gd name="connsiteY10" fmla="*/ 77637 h 258792"/>
              <a:gd name="connsiteX11" fmla="*/ 767751 w 1052423"/>
              <a:gd name="connsiteY11" fmla="*/ 69011 h 258792"/>
              <a:gd name="connsiteX12" fmla="*/ 888521 w 1052423"/>
              <a:gd name="connsiteY12" fmla="*/ 51758 h 258792"/>
              <a:gd name="connsiteX13" fmla="*/ 957532 w 1052423"/>
              <a:gd name="connsiteY13" fmla="*/ 34505 h 258792"/>
              <a:gd name="connsiteX14" fmla="*/ 1009291 w 1052423"/>
              <a:gd name="connsiteY14" fmla="*/ 17252 h 258792"/>
              <a:gd name="connsiteX15" fmla="*/ 1052423 w 1052423"/>
              <a:gd name="connsiteY15" fmla="*/ 0 h 25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52423" h="258792">
                <a:moveTo>
                  <a:pt x="0" y="258792"/>
                </a:moveTo>
                <a:cubicBezTo>
                  <a:pt x="14377" y="253041"/>
                  <a:pt x="29538" y="248954"/>
                  <a:pt x="43132" y="241539"/>
                </a:cubicBezTo>
                <a:cubicBezTo>
                  <a:pt x="136359" y="190689"/>
                  <a:pt x="60353" y="218548"/>
                  <a:pt x="120770" y="198407"/>
                </a:cubicBezTo>
                <a:cubicBezTo>
                  <a:pt x="126521" y="189781"/>
                  <a:pt x="129231" y="178023"/>
                  <a:pt x="138023" y="172528"/>
                </a:cubicBezTo>
                <a:cubicBezTo>
                  <a:pt x="153445" y="162889"/>
                  <a:pt x="174649" y="165363"/>
                  <a:pt x="189781" y="155275"/>
                </a:cubicBezTo>
                <a:cubicBezTo>
                  <a:pt x="225526" y="131446"/>
                  <a:pt x="205603" y="140537"/>
                  <a:pt x="250166" y="129396"/>
                </a:cubicBezTo>
                <a:cubicBezTo>
                  <a:pt x="284672" y="132271"/>
                  <a:pt x="319058" y="138022"/>
                  <a:pt x="353683" y="138022"/>
                </a:cubicBezTo>
                <a:cubicBezTo>
                  <a:pt x="509485" y="138022"/>
                  <a:pt x="417707" y="132936"/>
                  <a:pt x="508959" y="120769"/>
                </a:cubicBezTo>
                <a:cubicBezTo>
                  <a:pt x="537604" y="116950"/>
                  <a:pt x="566468" y="115018"/>
                  <a:pt x="595223" y="112143"/>
                </a:cubicBezTo>
                <a:lnTo>
                  <a:pt x="672861" y="86264"/>
                </a:lnTo>
                <a:cubicBezTo>
                  <a:pt x="681487" y="83389"/>
                  <a:pt x="689717" y="78765"/>
                  <a:pt x="698740" y="77637"/>
                </a:cubicBezTo>
                <a:lnTo>
                  <a:pt x="767751" y="69011"/>
                </a:lnTo>
                <a:lnTo>
                  <a:pt x="888521" y="51758"/>
                </a:lnTo>
                <a:cubicBezTo>
                  <a:pt x="967053" y="25582"/>
                  <a:pt x="843012" y="65739"/>
                  <a:pt x="957532" y="34505"/>
                </a:cubicBezTo>
                <a:cubicBezTo>
                  <a:pt x="975077" y="29720"/>
                  <a:pt x="992038" y="23003"/>
                  <a:pt x="1009291" y="17252"/>
                </a:cubicBezTo>
                <a:cubicBezTo>
                  <a:pt x="1041271" y="6592"/>
                  <a:pt x="1027036" y="12693"/>
                  <a:pt x="1052423" y="0"/>
                </a:cubicBez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347" name="Straight Connector 14346"/>
          <p:cNvCxnSpPr>
            <a:stCxn id="14353" idx="18"/>
          </p:cNvCxnSpPr>
          <p:nvPr/>
        </p:nvCxnSpPr>
        <p:spPr>
          <a:xfrm flipV="1">
            <a:off x="5322498" y="2160036"/>
            <a:ext cx="369830" cy="13824"/>
          </a:xfrm>
          <a:prstGeom prst="line">
            <a:avLst/>
          </a:prstGeom>
          <a:ln w="38100">
            <a:solidFill>
              <a:srgbClr val="0064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53" name="Freeform 14352"/>
          <p:cNvSpPr/>
          <p:nvPr/>
        </p:nvSpPr>
        <p:spPr>
          <a:xfrm>
            <a:off x="4321834" y="2173860"/>
            <a:ext cx="1000664" cy="250166"/>
          </a:xfrm>
          <a:custGeom>
            <a:avLst/>
            <a:gdLst>
              <a:gd name="connsiteX0" fmla="*/ 0 w 1000664"/>
              <a:gd name="connsiteY0" fmla="*/ 250166 h 250166"/>
              <a:gd name="connsiteX1" fmla="*/ 43132 w 1000664"/>
              <a:gd name="connsiteY1" fmla="*/ 241539 h 250166"/>
              <a:gd name="connsiteX2" fmla="*/ 77638 w 1000664"/>
              <a:gd name="connsiteY2" fmla="*/ 232913 h 250166"/>
              <a:gd name="connsiteX3" fmla="*/ 129396 w 1000664"/>
              <a:gd name="connsiteY3" fmla="*/ 224286 h 250166"/>
              <a:gd name="connsiteX4" fmla="*/ 155275 w 1000664"/>
              <a:gd name="connsiteY4" fmla="*/ 215660 h 250166"/>
              <a:gd name="connsiteX5" fmla="*/ 250166 w 1000664"/>
              <a:gd name="connsiteY5" fmla="*/ 207034 h 250166"/>
              <a:gd name="connsiteX6" fmla="*/ 345057 w 1000664"/>
              <a:gd name="connsiteY6" fmla="*/ 181154 h 250166"/>
              <a:gd name="connsiteX7" fmla="*/ 370936 w 1000664"/>
              <a:gd name="connsiteY7" fmla="*/ 172528 h 250166"/>
              <a:gd name="connsiteX8" fmla="*/ 396815 w 1000664"/>
              <a:gd name="connsiteY8" fmla="*/ 163901 h 250166"/>
              <a:gd name="connsiteX9" fmla="*/ 552091 w 1000664"/>
              <a:gd name="connsiteY9" fmla="*/ 155275 h 250166"/>
              <a:gd name="connsiteX10" fmla="*/ 586596 w 1000664"/>
              <a:gd name="connsiteY10" fmla="*/ 146649 h 250166"/>
              <a:gd name="connsiteX11" fmla="*/ 638355 w 1000664"/>
              <a:gd name="connsiteY11" fmla="*/ 129396 h 250166"/>
              <a:gd name="connsiteX12" fmla="*/ 715992 w 1000664"/>
              <a:gd name="connsiteY12" fmla="*/ 103517 h 250166"/>
              <a:gd name="connsiteX13" fmla="*/ 750498 w 1000664"/>
              <a:gd name="connsiteY13" fmla="*/ 94890 h 250166"/>
              <a:gd name="connsiteX14" fmla="*/ 802257 w 1000664"/>
              <a:gd name="connsiteY14" fmla="*/ 77637 h 250166"/>
              <a:gd name="connsiteX15" fmla="*/ 854015 w 1000664"/>
              <a:gd name="connsiteY15" fmla="*/ 60385 h 250166"/>
              <a:gd name="connsiteX16" fmla="*/ 931653 w 1000664"/>
              <a:gd name="connsiteY16" fmla="*/ 34505 h 250166"/>
              <a:gd name="connsiteX17" fmla="*/ 983411 w 1000664"/>
              <a:gd name="connsiteY17" fmla="*/ 17252 h 250166"/>
              <a:gd name="connsiteX18" fmla="*/ 1000664 w 1000664"/>
              <a:gd name="connsiteY18" fmla="*/ 0 h 250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00664" h="250166">
                <a:moveTo>
                  <a:pt x="0" y="250166"/>
                </a:moveTo>
                <a:cubicBezTo>
                  <a:pt x="14377" y="247290"/>
                  <a:pt x="28819" y="244720"/>
                  <a:pt x="43132" y="241539"/>
                </a:cubicBezTo>
                <a:cubicBezTo>
                  <a:pt x="54706" y="238967"/>
                  <a:pt x="66012" y="235238"/>
                  <a:pt x="77638" y="232913"/>
                </a:cubicBezTo>
                <a:cubicBezTo>
                  <a:pt x="94789" y="229483"/>
                  <a:pt x="112322" y="228080"/>
                  <a:pt x="129396" y="224286"/>
                </a:cubicBezTo>
                <a:cubicBezTo>
                  <a:pt x="138272" y="222313"/>
                  <a:pt x="146273" y="216946"/>
                  <a:pt x="155275" y="215660"/>
                </a:cubicBezTo>
                <a:cubicBezTo>
                  <a:pt x="186717" y="211169"/>
                  <a:pt x="218536" y="209909"/>
                  <a:pt x="250166" y="207034"/>
                </a:cubicBezTo>
                <a:cubicBezTo>
                  <a:pt x="311133" y="194840"/>
                  <a:pt x="279386" y="203044"/>
                  <a:pt x="345057" y="181154"/>
                </a:cubicBezTo>
                <a:lnTo>
                  <a:pt x="370936" y="172528"/>
                </a:lnTo>
                <a:cubicBezTo>
                  <a:pt x="379562" y="169652"/>
                  <a:pt x="387736" y="164405"/>
                  <a:pt x="396815" y="163901"/>
                </a:cubicBezTo>
                <a:lnTo>
                  <a:pt x="552091" y="155275"/>
                </a:lnTo>
                <a:cubicBezTo>
                  <a:pt x="563593" y="152400"/>
                  <a:pt x="575240" y="150056"/>
                  <a:pt x="586596" y="146649"/>
                </a:cubicBezTo>
                <a:cubicBezTo>
                  <a:pt x="604015" y="141423"/>
                  <a:pt x="621102" y="135147"/>
                  <a:pt x="638355" y="129396"/>
                </a:cubicBezTo>
                <a:lnTo>
                  <a:pt x="715992" y="103517"/>
                </a:lnTo>
                <a:cubicBezTo>
                  <a:pt x="727240" y="99768"/>
                  <a:pt x="739142" y="98297"/>
                  <a:pt x="750498" y="94890"/>
                </a:cubicBezTo>
                <a:cubicBezTo>
                  <a:pt x="767917" y="89664"/>
                  <a:pt x="785004" y="83388"/>
                  <a:pt x="802257" y="77637"/>
                </a:cubicBezTo>
                <a:lnTo>
                  <a:pt x="854015" y="60385"/>
                </a:lnTo>
                <a:lnTo>
                  <a:pt x="931653" y="34505"/>
                </a:lnTo>
                <a:lnTo>
                  <a:pt x="983411" y="17252"/>
                </a:lnTo>
                <a:cubicBezTo>
                  <a:pt x="991126" y="14680"/>
                  <a:pt x="994913" y="5751"/>
                  <a:pt x="1000664" y="0"/>
                </a:cubicBezTo>
              </a:path>
            </a:pathLst>
          </a:cu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62958" y="4009628"/>
            <a:ext cx="83820" cy="76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14932" y="3645396"/>
            <a:ext cx="76200" cy="76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195736" y="3357175"/>
            <a:ext cx="76200" cy="76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81654" y="3043454"/>
            <a:ext cx="76200" cy="76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119022" y="2734360"/>
            <a:ext cx="76200" cy="838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156012" y="2421260"/>
            <a:ext cx="76200" cy="76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598798" y="2124602"/>
            <a:ext cx="76200" cy="76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IASc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7FBC4-E9C5-46EF-B980-654DA18B9F15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C:\Documents and Settings\Anshuman\Desktop\ppt_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907504"/>
            <a:ext cx="5903342" cy="466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79512" y="-22820"/>
            <a:ext cx="8856984" cy="649808"/>
          </a:xfrm>
        </p:spPr>
        <p:txBody>
          <a:bodyPr/>
          <a:lstStyle/>
          <a:p>
            <a:r>
              <a:rPr lang="en-US" dirty="0" smtClean="0"/>
              <a:t>Bouquet Execution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412031" y="4233863"/>
            <a:ext cx="76200" cy="76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677144" y="3924300"/>
            <a:ext cx="76200" cy="76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10544" y="3598863"/>
            <a:ext cx="76200" cy="76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624881" y="3287713"/>
            <a:ext cx="76200" cy="76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172569" y="2954338"/>
            <a:ext cx="76200" cy="76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164756" y="2668588"/>
            <a:ext cx="76200" cy="76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580112" y="2339975"/>
            <a:ext cx="76200" cy="76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71" name="TextBox 13"/>
          <p:cNvSpPr txBox="1">
            <a:spLocks noChangeArrowheads="1"/>
          </p:cNvSpPr>
          <p:nvPr/>
        </p:nvSpPr>
        <p:spPr bwMode="auto">
          <a:xfrm>
            <a:off x="5266928" y="2447354"/>
            <a:ext cx="457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 dirty="0" err="1">
                <a:solidFill>
                  <a:srgbClr val="00642D"/>
                </a:solidFill>
              </a:rPr>
              <a:t>P5</a:t>
            </a:r>
            <a:endParaRPr lang="en-US" b="1" dirty="0">
              <a:solidFill>
                <a:srgbClr val="00642D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96506" y="2630489"/>
            <a:ext cx="4572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C00000"/>
                </a:solidFill>
              </a:rPr>
              <a:t>P3</a:t>
            </a:r>
          </a:p>
        </p:txBody>
      </p:sp>
      <p:sp>
        <p:nvSpPr>
          <p:cNvPr id="15373" name="TextBox 15"/>
          <p:cNvSpPr txBox="1">
            <a:spLocks noChangeArrowheads="1"/>
          </p:cNvSpPr>
          <p:nvPr/>
        </p:nvSpPr>
        <p:spPr bwMode="auto">
          <a:xfrm>
            <a:off x="3210669" y="2949575"/>
            <a:ext cx="457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 dirty="0" err="1">
                <a:solidFill>
                  <a:srgbClr val="0000FF"/>
                </a:solidFill>
              </a:rPr>
              <a:t>P2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5374" name="TextBox 19"/>
          <p:cNvSpPr txBox="1">
            <a:spLocks noChangeArrowheads="1"/>
          </p:cNvSpPr>
          <p:nvPr/>
        </p:nvSpPr>
        <p:spPr bwMode="auto">
          <a:xfrm>
            <a:off x="1446956" y="4171950"/>
            <a:ext cx="4635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P1</a:t>
            </a:r>
          </a:p>
        </p:txBody>
      </p:sp>
      <p:sp>
        <p:nvSpPr>
          <p:cNvPr id="15376" name="TextBox 22"/>
          <p:cNvSpPr txBox="1">
            <a:spLocks noChangeArrowheads="1"/>
          </p:cNvSpPr>
          <p:nvPr/>
        </p:nvSpPr>
        <p:spPr bwMode="auto">
          <a:xfrm>
            <a:off x="5649609" y="2195113"/>
            <a:ext cx="454025" cy="2273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35000"/>
              </a:lnSpc>
            </a:pPr>
            <a:r>
              <a:rPr lang="en-US" sz="1500" b="1" dirty="0" err="1"/>
              <a:t>IC7</a:t>
            </a:r>
            <a:endParaRPr lang="en-US" sz="1500" b="1" dirty="0"/>
          </a:p>
          <a:p>
            <a:pPr eaLnBrk="1" hangingPunct="1">
              <a:lnSpc>
                <a:spcPct val="135000"/>
              </a:lnSpc>
            </a:pPr>
            <a:r>
              <a:rPr lang="en-US" sz="1500" b="1" dirty="0" err="1"/>
              <a:t>IC6</a:t>
            </a:r>
            <a:endParaRPr lang="en-US" sz="1500" b="1" dirty="0"/>
          </a:p>
          <a:p>
            <a:pPr eaLnBrk="1" hangingPunct="1">
              <a:lnSpc>
                <a:spcPct val="135000"/>
              </a:lnSpc>
            </a:pPr>
            <a:r>
              <a:rPr lang="en-US" sz="1500" b="1" dirty="0" err="1"/>
              <a:t>IC5</a:t>
            </a:r>
            <a:endParaRPr lang="en-US" sz="1500" b="1" dirty="0"/>
          </a:p>
          <a:p>
            <a:pPr eaLnBrk="1" hangingPunct="1">
              <a:lnSpc>
                <a:spcPct val="135000"/>
              </a:lnSpc>
            </a:pPr>
            <a:r>
              <a:rPr lang="en-US" sz="1500" b="1" dirty="0" err="1"/>
              <a:t>IC4</a:t>
            </a:r>
            <a:endParaRPr lang="en-US" sz="1500" b="1" dirty="0"/>
          </a:p>
          <a:p>
            <a:pPr eaLnBrk="1" hangingPunct="1">
              <a:lnSpc>
                <a:spcPct val="135000"/>
              </a:lnSpc>
            </a:pPr>
            <a:r>
              <a:rPr lang="en-US" sz="1500" b="1" dirty="0" err="1"/>
              <a:t>IC3</a:t>
            </a:r>
            <a:endParaRPr lang="en-US" sz="1500" b="1" dirty="0"/>
          </a:p>
          <a:p>
            <a:pPr eaLnBrk="1" hangingPunct="1">
              <a:lnSpc>
                <a:spcPct val="135000"/>
              </a:lnSpc>
            </a:pPr>
            <a:r>
              <a:rPr lang="en-US" sz="1500" b="1" dirty="0" err="1"/>
              <a:t>IC2</a:t>
            </a:r>
            <a:endParaRPr lang="en-US" sz="1500" b="1" dirty="0"/>
          </a:p>
          <a:p>
            <a:pPr eaLnBrk="1" hangingPunct="1">
              <a:lnSpc>
                <a:spcPct val="135000"/>
              </a:lnSpc>
            </a:pPr>
            <a:r>
              <a:rPr lang="en-US" sz="1500" b="1" dirty="0" err="1"/>
              <a:t>IC1</a:t>
            </a:r>
            <a:endParaRPr lang="en-US" sz="1500" b="1" dirty="0"/>
          </a:p>
        </p:txBody>
      </p:sp>
      <p:sp>
        <p:nvSpPr>
          <p:cNvPr id="4" name="5-Point Star 3"/>
          <p:cNvSpPr/>
          <p:nvPr/>
        </p:nvSpPr>
        <p:spPr>
          <a:xfrm>
            <a:off x="1187624" y="4441676"/>
            <a:ext cx="133912" cy="144016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5-Point Star 36"/>
          <p:cNvSpPr/>
          <p:nvPr/>
        </p:nvSpPr>
        <p:spPr>
          <a:xfrm>
            <a:off x="1406980" y="4148991"/>
            <a:ext cx="133912" cy="144016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5-Point Star 38"/>
          <p:cNvSpPr/>
          <p:nvPr/>
        </p:nvSpPr>
        <p:spPr>
          <a:xfrm>
            <a:off x="2596025" y="3231030"/>
            <a:ext cx="133912" cy="144016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5-Point Star 39"/>
          <p:cNvSpPr/>
          <p:nvPr/>
        </p:nvSpPr>
        <p:spPr>
          <a:xfrm>
            <a:off x="3143713" y="2920430"/>
            <a:ext cx="133912" cy="144016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5-Point Star 40"/>
          <p:cNvSpPr/>
          <p:nvPr/>
        </p:nvSpPr>
        <p:spPr>
          <a:xfrm>
            <a:off x="3984310" y="2634680"/>
            <a:ext cx="133912" cy="144016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6156176" y="121209"/>
            <a:ext cx="2880320" cy="5223549"/>
          </a:xfrm>
          <a:prstGeom prst="roundRect">
            <a:avLst/>
          </a:prstGeom>
          <a:solidFill>
            <a:srgbClr val="FFFF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just"/>
            <a:r>
              <a:rPr lang="en-US" sz="2000" b="1" dirty="0" smtClean="0">
                <a:solidFill>
                  <a:srgbClr val="C00000"/>
                </a:solidFill>
              </a:rPr>
              <a:t>Let  </a:t>
            </a:r>
            <a:r>
              <a:rPr lang="en-US" sz="2000" b="1" dirty="0" err="1" smtClean="0">
                <a:solidFill>
                  <a:srgbClr val="C00000"/>
                </a:solidFill>
              </a:rPr>
              <a:t>q</a:t>
            </a:r>
            <a:r>
              <a:rPr lang="en-US" sz="2000" b="1" baseline="-25000" dirty="0" err="1" smtClean="0">
                <a:solidFill>
                  <a:srgbClr val="C00000"/>
                </a:solidFill>
              </a:rPr>
              <a:t>a</a:t>
            </a:r>
            <a:r>
              <a:rPr lang="en-US" sz="2000" b="1" dirty="0" smtClean="0">
                <a:solidFill>
                  <a:srgbClr val="C00000"/>
                </a:solidFill>
              </a:rPr>
              <a:t> = 5%</a:t>
            </a:r>
          </a:p>
          <a:p>
            <a:pPr algn="just"/>
            <a:r>
              <a:rPr lang="en-US" b="1" dirty="0" smtClean="0">
                <a:solidFill>
                  <a:srgbClr val="00642D"/>
                </a:solidFill>
              </a:rPr>
              <a:t>(1) Execute </a:t>
            </a:r>
            <a:r>
              <a:rPr lang="en-US" b="1" dirty="0" err="1" smtClean="0">
                <a:solidFill>
                  <a:srgbClr val="FF0000"/>
                </a:solidFill>
              </a:rPr>
              <a:t>P1</a:t>
            </a:r>
            <a:r>
              <a:rPr lang="en-US" b="1" dirty="0" smtClean="0">
                <a:solidFill>
                  <a:srgbClr val="00642D"/>
                </a:solidFill>
              </a:rPr>
              <a:t> </a:t>
            </a:r>
          </a:p>
          <a:p>
            <a:pPr algn="just"/>
            <a:r>
              <a:rPr lang="en-US" b="1" dirty="0" smtClean="0">
                <a:solidFill>
                  <a:srgbClr val="00642D"/>
                </a:solidFill>
              </a:rPr>
              <a:t>with budget </a:t>
            </a:r>
            <a:r>
              <a:rPr lang="en-US" b="1" dirty="0" err="1" smtClean="0">
                <a:solidFill>
                  <a:srgbClr val="7030A0"/>
                </a:solidFill>
              </a:rPr>
              <a:t>IC1</a:t>
            </a:r>
            <a:r>
              <a:rPr lang="en-US" b="1" dirty="0" smtClean="0">
                <a:solidFill>
                  <a:srgbClr val="7030A0"/>
                </a:solidFill>
              </a:rPr>
              <a:t>(</a:t>
            </a:r>
            <a:r>
              <a:rPr lang="en-US" b="1" dirty="0" err="1" smtClean="0">
                <a:solidFill>
                  <a:srgbClr val="7030A0"/>
                </a:solidFill>
              </a:rPr>
              <a:t>1.2E4</a:t>
            </a:r>
            <a:r>
              <a:rPr lang="en-US" b="1" dirty="0" smtClean="0">
                <a:solidFill>
                  <a:srgbClr val="7030A0"/>
                </a:solidFill>
              </a:rPr>
              <a:t>)</a:t>
            </a:r>
          </a:p>
          <a:p>
            <a:pPr algn="just"/>
            <a:r>
              <a:rPr lang="en-US" b="1" i="1" smtClean="0">
                <a:solidFill>
                  <a:schemeClr val="accent6">
                    <a:lumMod val="75000"/>
                  </a:schemeClr>
                </a:solidFill>
              </a:rPr>
              <a:t>Throw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away results of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</a:rPr>
              <a:t>P1</a:t>
            </a:r>
            <a:endParaRPr lang="en-US" b="1" i="1" dirty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r>
              <a:rPr lang="en-US" b="1" smtClean="0">
                <a:solidFill>
                  <a:srgbClr val="00642D"/>
                </a:solidFill>
              </a:rPr>
              <a:t>(2)  </a:t>
            </a:r>
            <a:r>
              <a:rPr lang="en-US" b="1" dirty="0" smtClean="0">
                <a:solidFill>
                  <a:srgbClr val="00642D"/>
                </a:solidFill>
              </a:rPr>
              <a:t>Execute </a:t>
            </a:r>
            <a:r>
              <a:rPr lang="en-US" b="1" dirty="0" err="1" smtClean="0">
                <a:solidFill>
                  <a:srgbClr val="FF0000"/>
                </a:solidFill>
              </a:rPr>
              <a:t>P1</a:t>
            </a:r>
            <a:r>
              <a:rPr lang="en-US" b="1" dirty="0" smtClean="0">
                <a:solidFill>
                  <a:srgbClr val="00642D"/>
                </a:solidFill>
              </a:rPr>
              <a:t> </a:t>
            </a:r>
          </a:p>
          <a:p>
            <a:pPr algn="just"/>
            <a:r>
              <a:rPr lang="en-US" b="1" dirty="0" smtClean="0">
                <a:solidFill>
                  <a:srgbClr val="00642D"/>
                </a:solidFill>
              </a:rPr>
              <a:t>with budget </a:t>
            </a:r>
            <a:r>
              <a:rPr lang="en-US" b="1" dirty="0" err="1" smtClean="0">
                <a:solidFill>
                  <a:srgbClr val="7030A0"/>
                </a:solidFill>
              </a:rPr>
              <a:t>IC2</a:t>
            </a:r>
            <a:r>
              <a:rPr lang="en-US" b="1" dirty="0" smtClean="0">
                <a:solidFill>
                  <a:srgbClr val="7030A0"/>
                </a:solidFill>
              </a:rPr>
              <a:t>(</a:t>
            </a:r>
            <a:r>
              <a:rPr lang="en-US" b="1" dirty="0" err="1" smtClean="0">
                <a:solidFill>
                  <a:srgbClr val="7030A0"/>
                </a:solidFill>
              </a:rPr>
              <a:t>2.4E4</a:t>
            </a:r>
            <a:r>
              <a:rPr lang="en-US" b="1" dirty="0" smtClean="0">
                <a:solidFill>
                  <a:srgbClr val="7030A0"/>
                </a:solidFill>
              </a:rPr>
              <a:t>)</a:t>
            </a:r>
          </a:p>
          <a:p>
            <a:pPr algn="just"/>
            <a:r>
              <a:rPr lang="en-US" b="1" i="1" smtClean="0">
                <a:solidFill>
                  <a:schemeClr val="accent6">
                    <a:lumMod val="75000"/>
                  </a:schemeClr>
                </a:solidFill>
              </a:rPr>
              <a:t>Throw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away results of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</a:rPr>
              <a:t>P1</a:t>
            </a:r>
            <a:endParaRPr lang="en-US" b="1" i="1" dirty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r>
              <a:rPr lang="en-US" b="1" smtClean="0">
                <a:solidFill>
                  <a:srgbClr val="00642D"/>
                </a:solidFill>
              </a:rPr>
              <a:t>(3)  </a:t>
            </a:r>
            <a:r>
              <a:rPr lang="en-US" b="1" dirty="0">
                <a:solidFill>
                  <a:srgbClr val="00642D"/>
                </a:solidFill>
              </a:rPr>
              <a:t>Execute </a:t>
            </a:r>
            <a:r>
              <a:rPr lang="en-US" b="1" dirty="0" err="1">
                <a:solidFill>
                  <a:srgbClr val="FF0000"/>
                </a:solidFill>
              </a:rPr>
              <a:t>P1</a:t>
            </a:r>
            <a:r>
              <a:rPr lang="en-US" b="1" dirty="0">
                <a:solidFill>
                  <a:srgbClr val="00642D"/>
                </a:solidFill>
              </a:rPr>
              <a:t> </a:t>
            </a:r>
          </a:p>
          <a:p>
            <a:pPr algn="just"/>
            <a:r>
              <a:rPr lang="en-US" b="1" dirty="0">
                <a:solidFill>
                  <a:srgbClr val="00642D"/>
                </a:solidFill>
              </a:rPr>
              <a:t>with budget </a:t>
            </a:r>
            <a:r>
              <a:rPr lang="en-US" b="1" dirty="0" err="1" smtClean="0">
                <a:solidFill>
                  <a:srgbClr val="7030A0"/>
                </a:solidFill>
              </a:rPr>
              <a:t>IC3</a:t>
            </a:r>
            <a:r>
              <a:rPr lang="en-US" b="1" dirty="0" smtClean="0">
                <a:solidFill>
                  <a:srgbClr val="7030A0"/>
                </a:solidFill>
              </a:rPr>
              <a:t>(</a:t>
            </a:r>
            <a:r>
              <a:rPr lang="en-US" b="1" dirty="0" err="1" smtClean="0">
                <a:solidFill>
                  <a:srgbClr val="7030A0"/>
                </a:solidFill>
              </a:rPr>
              <a:t>4.8E4</a:t>
            </a:r>
            <a:r>
              <a:rPr lang="en-US" b="1" dirty="0">
                <a:solidFill>
                  <a:srgbClr val="7030A0"/>
                </a:solidFill>
              </a:rPr>
              <a:t>)</a:t>
            </a:r>
          </a:p>
          <a:p>
            <a:pPr algn="just"/>
            <a:r>
              <a:rPr lang="en-US" b="1" i="1" smtClean="0">
                <a:solidFill>
                  <a:schemeClr val="accent6">
                    <a:lumMod val="75000"/>
                  </a:schemeClr>
                </a:solidFill>
              </a:rPr>
              <a:t>Throw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away results of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</a:rPr>
              <a:t>P1</a:t>
            </a:r>
            <a:endParaRPr lang="en-US" b="1" i="1" dirty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r>
              <a:rPr lang="en-US" b="1">
                <a:solidFill>
                  <a:srgbClr val="00642D"/>
                </a:solidFill>
              </a:rPr>
              <a:t> </a:t>
            </a:r>
            <a:r>
              <a:rPr lang="en-US" b="1" smtClean="0">
                <a:solidFill>
                  <a:srgbClr val="00642D"/>
                </a:solidFill>
              </a:rPr>
              <a:t>(4) Execute </a:t>
            </a:r>
            <a:r>
              <a:rPr lang="en-US" b="1" dirty="0" err="1">
                <a:solidFill>
                  <a:srgbClr val="FF0000"/>
                </a:solidFill>
              </a:rPr>
              <a:t>P1</a:t>
            </a:r>
            <a:r>
              <a:rPr lang="en-US" b="1" dirty="0">
                <a:solidFill>
                  <a:srgbClr val="00642D"/>
                </a:solidFill>
              </a:rPr>
              <a:t> </a:t>
            </a:r>
          </a:p>
          <a:p>
            <a:pPr algn="just"/>
            <a:r>
              <a:rPr lang="en-US" b="1" dirty="0">
                <a:solidFill>
                  <a:srgbClr val="00642D"/>
                </a:solidFill>
              </a:rPr>
              <a:t>with budget </a:t>
            </a:r>
            <a:r>
              <a:rPr lang="en-US" b="1" dirty="0" err="1" smtClean="0">
                <a:solidFill>
                  <a:srgbClr val="7030A0"/>
                </a:solidFill>
              </a:rPr>
              <a:t>IC2</a:t>
            </a:r>
            <a:r>
              <a:rPr lang="en-US" b="1" dirty="0" smtClean="0">
                <a:solidFill>
                  <a:srgbClr val="7030A0"/>
                </a:solidFill>
              </a:rPr>
              <a:t>(</a:t>
            </a:r>
            <a:r>
              <a:rPr lang="en-US" b="1" dirty="0" err="1" smtClean="0">
                <a:solidFill>
                  <a:srgbClr val="7030A0"/>
                </a:solidFill>
              </a:rPr>
              <a:t>9.6E4</a:t>
            </a:r>
            <a:r>
              <a:rPr lang="en-US" b="1" dirty="0">
                <a:solidFill>
                  <a:srgbClr val="7030A0"/>
                </a:solidFill>
              </a:rPr>
              <a:t>)</a:t>
            </a:r>
          </a:p>
          <a:p>
            <a:pPr algn="just"/>
            <a:r>
              <a:rPr lang="en-US" b="1" i="1" smtClean="0">
                <a:solidFill>
                  <a:schemeClr val="accent6">
                    <a:lumMod val="75000"/>
                  </a:schemeClr>
                </a:solidFill>
              </a:rPr>
              <a:t>Throw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away results of </a:t>
            </a:r>
            <a:r>
              <a:rPr lang="en-US" b="1" i="1" dirty="0" err="1" smtClean="0">
                <a:solidFill>
                  <a:schemeClr val="accent6">
                    <a:lumMod val="75000"/>
                  </a:schemeClr>
                </a:solidFill>
              </a:rPr>
              <a:t>P1</a:t>
            </a:r>
            <a:endParaRPr lang="en-US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r>
              <a:rPr lang="en-US" b="1" smtClean="0">
                <a:solidFill>
                  <a:srgbClr val="00642D"/>
                </a:solidFill>
              </a:rPr>
              <a:t>(5) Execute </a:t>
            </a:r>
            <a:r>
              <a:rPr lang="en-US" b="1" dirty="0" err="1" smtClean="0">
                <a:solidFill>
                  <a:srgbClr val="0000FF"/>
                </a:solidFill>
              </a:rPr>
              <a:t>P2</a:t>
            </a:r>
            <a:endParaRPr lang="en-US" b="1" dirty="0">
              <a:solidFill>
                <a:srgbClr val="0000FF"/>
              </a:solidFill>
            </a:endParaRPr>
          </a:p>
          <a:p>
            <a:pPr algn="just"/>
            <a:r>
              <a:rPr lang="en-US" b="1" dirty="0" smtClean="0">
                <a:solidFill>
                  <a:srgbClr val="00642D"/>
                </a:solidFill>
              </a:rPr>
              <a:t>with budget </a:t>
            </a:r>
            <a:r>
              <a:rPr lang="en-US" b="1" dirty="0" err="1" smtClean="0">
                <a:solidFill>
                  <a:srgbClr val="7030A0"/>
                </a:solidFill>
              </a:rPr>
              <a:t>IC5</a:t>
            </a:r>
            <a:r>
              <a:rPr lang="en-US" b="1" dirty="0" smtClean="0">
                <a:solidFill>
                  <a:srgbClr val="7030A0"/>
                </a:solidFill>
              </a:rPr>
              <a:t>(</a:t>
            </a:r>
            <a:r>
              <a:rPr lang="en-US" b="1" dirty="0" err="1" smtClean="0">
                <a:solidFill>
                  <a:srgbClr val="7030A0"/>
                </a:solidFill>
              </a:rPr>
              <a:t>1.9E5</a:t>
            </a:r>
            <a:r>
              <a:rPr lang="en-US" b="1" dirty="0" smtClean="0">
                <a:solidFill>
                  <a:srgbClr val="7030A0"/>
                </a:solidFill>
              </a:rPr>
              <a:t>)</a:t>
            </a:r>
          </a:p>
          <a:p>
            <a:pPr algn="just"/>
            <a:r>
              <a:rPr lang="en-US" b="1" i="1" smtClean="0">
                <a:solidFill>
                  <a:schemeClr val="accent6">
                    <a:lumMod val="75000"/>
                  </a:schemeClr>
                </a:solidFill>
              </a:rPr>
              <a:t>Throw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away results of </a:t>
            </a:r>
            <a:r>
              <a:rPr lang="en-US" b="1" i="1" dirty="0" err="1" smtClean="0">
                <a:solidFill>
                  <a:schemeClr val="accent6">
                    <a:lumMod val="75000"/>
                  </a:schemeClr>
                </a:solidFill>
              </a:rPr>
              <a:t>P2</a:t>
            </a:r>
            <a:endParaRPr lang="en-US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r>
              <a:rPr lang="en-US" b="1" smtClean="0">
                <a:solidFill>
                  <a:srgbClr val="00642D"/>
                </a:solidFill>
              </a:rPr>
              <a:t>(6) Execute </a:t>
            </a:r>
            <a:r>
              <a:rPr lang="en-US" b="1" dirty="0" err="1" smtClean="0">
                <a:solidFill>
                  <a:srgbClr val="C00000"/>
                </a:solidFill>
              </a:rPr>
              <a:t>P3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</a:p>
          <a:p>
            <a:pPr algn="just"/>
            <a:r>
              <a:rPr lang="en-US" b="1" dirty="0" smtClean="0">
                <a:solidFill>
                  <a:srgbClr val="00642D"/>
                </a:solidFill>
              </a:rPr>
              <a:t>with budget </a:t>
            </a:r>
            <a:r>
              <a:rPr lang="en-US" b="1" dirty="0" err="1" smtClean="0">
                <a:solidFill>
                  <a:srgbClr val="7030A0"/>
                </a:solidFill>
              </a:rPr>
              <a:t>IC6</a:t>
            </a:r>
            <a:r>
              <a:rPr lang="en-US" b="1" dirty="0" smtClean="0">
                <a:solidFill>
                  <a:srgbClr val="7030A0"/>
                </a:solidFill>
              </a:rPr>
              <a:t>(</a:t>
            </a:r>
            <a:r>
              <a:rPr lang="en-US" b="1" dirty="0" err="1" smtClean="0">
                <a:solidFill>
                  <a:srgbClr val="7030A0"/>
                </a:solidFill>
              </a:rPr>
              <a:t>3.8E5</a:t>
            </a:r>
            <a:r>
              <a:rPr lang="en-US" b="1" dirty="0" smtClean="0">
                <a:solidFill>
                  <a:srgbClr val="7030A0"/>
                </a:solidFill>
              </a:rPr>
              <a:t>)</a:t>
            </a:r>
            <a:r>
              <a:rPr lang="en-US" b="1" dirty="0" smtClean="0">
                <a:solidFill>
                  <a:srgbClr val="00642D"/>
                </a:solidFill>
              </a:rPr>
              <a:t> </a:t>
            </a:r>
          </a:p>
          <a:p>
            <a:pPr algn="just"/>
            <a:r>
              <a:rPr lang="en-US" b="1" u="sng" dirty="0" err="1" smtClean="0">
                <a:solidFill>
                  <a:schemeClr val="accent2">
                    <a:lumMod val="75000"/>
                  </a:schemeClr>
                </a:solidFill>
              </a:rPr>
              <a:t>P3</a:t>
            </a:r>
            <a:r>
              <a:rPr lang="en-US" b="1" u="sng" dirty="0" smtClean="0">
                <a:solidFill>
                  <a:schemeClr val="accent2">
                    <a:lumMod val="75000"/>
                  </a:schemeClr>
                </a:solidFill>
              </a:rPr>
              <a:t> completes with cost </a:t>
            </a:r>
            <a:r>
              <a:rPr lang="en-US" b="1" u="sng" dirty="0" err="1" smtClean="0">
                <a:solidFill>
                  <a:schemeClr val="accent2">
                    <a:lumMod val="75000"/>
                  </a:schemeClr>
                </a:solidFill>
              </a:rPr>
              <a:t>3.4E5</a:t>
            </a:r>
            <a:r>
              <a:rPr lang="en-US" b="1" u="sng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algn="just"/>
            <a:endParaRPr lang="en-US" b="1" dirty="0">
              <a:solidFill>
                <a:srgbClr val="00642D"/>
              </a:solidFill>
            </a:endParaRPr>
          </a:p>
        </p:txBody>
      </p:sp>
      <p:sp>
        <p:nvSpPr>
          <p:cNvPr id="34" name="5-Point Star 33"/>
          <p:cNvSpPr/>
          <p:nvPr/>
        </p:nvSpPr>
        <p:spPr>
          <a:xfrm>
            <a:off x="1677144" y="3856484"/>
            <a:ext cx="133912" cy="144016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5-Point Star 34"/>
          <p:cNvSpPr/>
          <p:nvPr/>
        </p:nvSpPr>
        <p:spPr>
          <a:xfrm>
            <a:off x="2210544" y="3564955"/>
            <a:ext cx="133912" cy="144016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4082196" y="2706691"/>
            <a:ext cx="0" cy="1879004"/>
          </a:xfrm>
          <a:prstGeom prst="line">
            <a:avLst/>
          </a:prstGeom>
          <a:ln w="28575">
            <a:solidFill>
              <a:srgbClr val="9933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098975" y="4185330"/>
            <a:ext cx="968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chemeClr val="accent2"/>
                </a:solidFill>
              </a:rPr>
              <a:t>q</a:t>
            </a:r>
            <a:r>
              <a:rPr lang="en-US" sz="2000" b="1" baseline="-25000" dirty="0" err="1" smtClean="0">
                <a:solidFill>
                  <a:schemeClr val="accent2"/>
                </a:solidFill>
              </a:rPr>
              <a:t>a</a:t>
            </a:r>
            <a:r>
              <a:rPr lang="en-US" sz="2000" b="1" dirty="0" smtClean="0">
                <a:solidFill>
                  <a:schemeClr val="accent2"/>
                </a:solidFill>
              </a:rPr>
              <a:t> = 5%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2017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IASc Meeting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4035535" y="4510088"/>
            <a:ext cx="82709" cy="14761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7FBC4-E9C5-46EF-B980-654DA18B9F15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7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6.95254E-6 C 0.00018 -0.00305 0.00226 -0.00888 0.00382 -0.01166 C 0.00851 -0.02026 0.01216 -0.03081 0.01754 -0.03831 C 0.01823 -0.04275 0.01997 -0.0458 0.02136 -0.04969 " pathEditMode="fixed" rAng="0" ptsTypes="ffff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-249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05 0.05248 C -0.02205 0.04471 -0.0158 0.0286 -0.01215 0.02249 C -0.00382 0.00388 0.00295 -0.01583 0.01476 -0.03249 C 0.0184 -0.03916 0.02691 -0.04221 0.03056 -0.04832 " pathEditMode="fixed" rAng="0" ptsTypes="ffff">
                                      <p:cBhvr>
                                        <p:cTn id="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2" y="-505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96 0.10247 C -0.05296 0.08942 -0.04202 0.07359 -0.03403 0.06415 C -0.01806 0.02083 0.00261 -0.00305 0.03021 -0.02694 C 0.0382 -0.03804 0.04983 -0.0411 0.05834 -0.05082 " pathEditMode="fixed" rAng="0" ptsTypes="ffff">
                                      <p:cBhvr>
                                        <p:cTn id="4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56" y="-766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955 0.15968 C -0.11042 0.14468 -0.09879 0.10886 -0.08715 0.09553 C -0.05729 0.04943 -0.0316 0.02388 0.00798 -0.01583 C 0.01944 -0.03027 0.03524 -0.04276 0.04635 -0.0572 " pathEditMode="fixed" rAng="0" ptsTypes="ffff">
                                      <p:cBhvr>
                                        <p:cTn id="6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43" y="-10858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636 0.02639 C -0.11962 0.02112 -0.09688 0.01861 -0.06962 0.01611 C -0.05799 0.0125 -0.04757 0.00889 -0.03594 0.00583 C -0.02379 -0.00195 -0.00764 -0.00834 0.00573 -0.01445 C 0.01579 -0.01862 0.02361 -0.03112 0.0335 -0.03557 C 0.04218 -0.03973 0.05746 -0.04029 0.05746 -0.05002 " pathEditMode="relative" rAng="0" ptsTypes="ffffff">
                                      <p:cBhvr>
                                        <p:cTn id="8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91" y="-3834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18 -0.01916 C -0.20434 -0.02276 0.0033 -0.02415 0.01129 -0.02471 C 0.0224 -0.03137 0.03403 -0.03165 0.04549 -0.03248 C 0.06094 -0.03609 0.03594 -0.03026 0.06389 -0.0347 C 0.07084 -0.03581 0.07691 -0.03914 0.08368 -0.04108 C 0.08629 -0.04247 0.09132 -0.04497 0.09132 -0.04469 C 0.09306 -0.04885 0.09184 -0.04885 0.09375 -0.04885 " pathEditMode="relative" rAng="0" ptsTypes="fffffff">
                                      <p:cBhvr>
                                        <p:cTn id="9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78" y="-1499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4" grpId="1" animBg="1"/>
      <p:bldP spid="37" grpId="0" animBg="1" autoUpdateAnimBg="0"/>
      <p:bldP spid="37" grpId="1" animBg="1"/>
      <p:bldP spid="37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1" grpId="0" animBg="1"/>
      <p:bldP spid="34" grpId="0" animBg="1" autoUpdateAnimBg="0"/>
      <p:bldP spid="34" grpId="1" animBg="1"/>
      <p:bldP spid="34" grpId="2" animBg="1"/>
      <p:bldP spid="35" grpId="0" animBg="1" autoUpdateAnimBg="0"/>
      <p:bldP spid="35" grpId="1" animBg="1"/>
      <p:bldP spid="35" grpId="2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67544" y="121196"/>
            <a:ext cx="7315200" cy="1225550"/>
          </a:xfrm>
        </p:spPr>
        <p:txBody>
          <a:bodyPr/>
          <a:lstStyle/>
          <a:p>
            <a:r>
              <a:rPr lang="en-US" sz="3600" i="1" smtClean="0"/>
              <a:t>Stupid Ideas </a:t>
            </a:r>
            <a:r>
              <a:rPr lang="en-US" sz="3600" i="1" dirty="0" smtClean="0"/>
              <a:t>?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5496" y="1057300"/>
            <a:ext cx="8856984" cy="3888432"/>
          </a:xfrm>
        </p:spPr>
        <p:txBody>
          <a:bodyPr/>
          <a:lstStyle/>
          <a:p>
            <a:pPr marL="457200" indent="-457200"/>
            <a:r>
              <a:rPr lang="en-IN" dirty="0" smtClean="0"/>
              <a:t>     </a:t>
            </a:r>
            <a:r>
              <a:rPr lang="en-IN" sz="2400" dirty="0" smtClean="0">
                <a:solidFill>
                  <a:srgbClr val="0000FF"/>
                </a:solidFill>
                <a:latin typeface="Comic Sans MS" pitchFamily="66" charset="0"/>
              </a:rPr>
              <a:t>Yes!  Extremely stupid! </a:t>
            </a:r>
          </a:p>
          <a:p>
            <a:pPr marL="457200" indent="-457200"/>
            <a:r>
              <a:rPr lang="en-IN" sz="2400" smtClean="0">
                <a:solidFill>
                  <a:srgbClr val="0000FF"/>
                </a:solidFill>
                <a:latin typeface="Comic Sans MS" pitchFamily="66" charset="0"/>
              </a:rPr>
              <a:t>     </a:t>
            </a:r>
          </a:p>
          <a:p>
            <a:pPr marL="457200" indent="-457200"/>
            <a:r>
              <a:rPr lang="en-IN" sz="2400" smtClean="0">
                <a:solidFill>
                  <a:srgbClr val="0000FF"/>
                </a:solidFill>
                <a:latin typeface="Comic Sans MS" pitchFamily="66" charset="0"/>
              </a:rPr>
              <a:t>     We </a:t>
            </a:r>
            <a:r>
              <a:rPr lang="en-IN" sz="2400" dirty="0" smtClean="0">
                <a:solidFill>
                  <a:srgbClr val="0000FF"/>
                </a:solidFill>
                <a:latin typeface="Comic Sans MS" pitchFamily="66" charset="0"/>
              </a:rPr>
              <a:t>are expending lots and lots of wasted effort at </a:t>
            </a:r>
            <a:r>
              <a:rPr lang="en-IN" sz="2400" smtClean="0">
                <a:solidFill>
                  <a:srgbClr val="0000FF"/>
                </a:solidFill>
                <a:latin typeface="Comic Sans MS" pitchFamily="66" charset="0"/>
              </a:rPr>
              <a:t>both 1) planning </a:t>
            </a:r>
            <a:r>
              <a:rPr lang="en-IN" sz="2400" dirty="0" smtClean="0">
                <a:solidFill>
                  <a:srgbClr val="0000FF"/>
                </a:solidFill>
                <a:latin typeface="Comic Sans MS" pitchFamily="66" charset="0"/>
              </a:rPr>
              <a:t>time  </a:t>
            </a:r>
            <a:r>
              <a:rPr lang="en-IN" sz="2400" dirty="0" smtClean="0">
                <a:solidFill>
                  <a:schemeClr val="tx1"/>
                </a:solidFill>
                <a:latin typeface="Comic Sans MS" pitchFamily="66" charset="0"/>
              </a:rPr>
              <a:t>(producing POSP  cost profile</a:t>
            </a:r>
            <a:r>
              <a:rPr lang="en-IN" sz="2400" smtClean="0">
                <a:solidFill>
                  <a:schemeClr val="tx1"/>
                </a:solidFill>
                <a:latin typeface="Comic Sans MS" pitchFamily="66" charset="0"/>
              </a:rPr>
              <a:t>) </a:t>
            </a:r>
            <a:r>
              <a:rPr lang="en-IN" sz="2400" smtClean="0">
                <a:solidFill>
                  <a:srgbClr val="0000FF"/>
                </a:solidFill>
                <a:latin typeface="Comic Sans MS" pitchFamily="66" charset="0"/>
              </a:rPr>
              <a:t>and</a:t>
            </a:r>
          </a:p>
          <a:p>
            <a:pPr marL="457200" indent="-457200"/>
            <a:r>
              <a:rPr lang="en-IN" sz="2400" smtClean="0">
                <a:solidFill>
                  <a:srgbClr val="0000FF"/>
                </a:solidFill>
                <a:latin typeface="Comic Sans MS" pitchFamily="66" charset="0"/>
              </a:rPr>
              <a:t>     2) execution </a:t>
            </a:r>
            <a:r>
              <a:rPr lang="en-IN" sz="2400" dirty="0" smtClean="0">
                <a:solidFill>
                  <a:srgbClr val="0000FF"/>
                </a:solidFill>
                <a:latin typeface="Comic Sans MS" pitchFamily="66" charset="0"/>
              </a:rPr>
              <a:t>time </a:t>
            </a:r>
            <a:r>
              <a:rPr lang="en-IN" sz="2400" dirty="0" smtClean="0">
                <a:solidFill>
                  <a:schemeClr val="tx1"/>
                </a:solidFill>
                <a:latin typeface="Comic Sans MS" pitchFamily="66" charset="0"/>
              </a:rPr>
              <a:t>(repeatedly throwing away work) </a:t>
            </a:r>
            <a:r>
              <a:rPr lang="en-IN" sz="2400" dirty="0" smtClean="0">
                <a:solidFill>
                  <a:srgbClr val="0000FF"/>
                </a:solidFill>
                <a:latin typeface="Comic Sans MS" pitchFamily="66" charset="0"/>
              </a:rPr>
              <a:t>! </a:t>
            </a:r>
          </a:p>
          <a:p>
            <a:pPr marL="457200" indent="-457200"/>
            <a:r>
              <a:rPr lang="en-IN" sz="2400" dirty="0" smtClean="0">
                <a:solidFill>
                  <a:srgbClr val="0000FF"/>
                </a:solidFill>
                <a:latin typeface="Comic Sans MS" pitchFamily="66" charset="0"/>
              </a:rPr>
              <a:t>     </a:t>
            </a:r>
            <a:r>
              <a:rPr lang="en-IN" sz="2400" dirty="0" smtClean="0">
                <a:solidFill>
                  <a:srgbClr val="FF0000"/>
                </a:solidFill>
                <a:latin typeface="Comic Sans MS" pitchFamily="66" charset="0"/>
              </a:rPr>
              <a:t>Certainly a recipe for disaster …</a:t>
            </a:r>
          </a:p>
          <a:p>
            <a:pPr marL="457200" indent="-457200"/>
            <a:endParaRPr lang="en-IN" sz="2400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 marL="457200" indent="-457200"/>
            <a:r>
              <a:rPr lang="en-IN" sz="2400" dirty="0" smtClean="0">
                <a:solidFill>
                  <a:srgbClr val="0000FF"/>
                </a:solidFill>
                <a:latin typeface="Comic Sans MS" pitchFamily="66" charset="0"/>
              </a:rPr>
              <a:t>     </a:t>
            </a:r>
            <a:r>
              <a:rPr lang="en-IN" sz="2400" dirty="0" smtClean="0">
                <a:solidFill>
                  <a:schemeClr val="tx1"/>
                </a:solidFill>
                <a:latin typeface="Comic Sans MS" pitchFamily="66" charset="0"/>
              </a:rPr>
              <a:t>But</a:t>
            </a:r>
            <a:r>
              <a:rPr lang="en-IN" sz="2400" smtClean="0">
                <a:solidFill>
                  <a:schemeClr val="tx1"/>
                </a:solidFill>
                <a:latin typeface="Comic Sans MS" pitchFamily="66" charset="0"/>
              </a:rPr>
              <a:t>, actually works </a:t>
            </a:r>
            <a:r>
              <a:rPr lang="en-IN" sz="2400" dirty="0" smtClean="0">
                <a:solidFill>
                  <a:schemeClr val="tx1"/>
                </a:solidFill>
                <a:latin typeface="Comic Sans MS" pitchFamily="66" charset="0"/>
              </a:rPr>
              <a:t>surprisingly well </a:t>
            </a:r>
            <a:r>
              <a:rPr lang="en-IN" sz="2400" dirty="0" smtClean="0">
                <a:solidFill>
                  <a:schemeClr val="tx1"/>
                </a:solidFill>
                <a:latin typeface="Arial"/>
                <a:cs typeface="Arial"/>
              </a:rPr>
              <a:t>→</a:t>
            </a:r>
            <a:r>
              <a:rPr lang="en-IN" sz="2400" dirty="0" smtClean="0">
                <a:solidFill>
                  <a:schemeClr val="tx1"/>
                </a:solidFill>
                <a:latin typeface="Comic Sans MS" pitchFamily="66" charset="0"/>
              </a:rPr>
              <a:t> rest </a:t>
            </a:r>
            <a:r>
              <a:rPr lang="en-IN" sz="2400" smtClean="0">
                <a:solidFill>
                  <a:schemeClr val="tx1"/>
                </a:solidFill>
                <a:latin typeface="Comic Sans MS" pitchFamily="66" charset="0"/>
              </a:rPr>
              <a:t>of talk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95B88C-1411-437D-8BF4-BAC5A9D3F58B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IASc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27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C:\Documents and Settings\Anshuman\Desktop\ppt_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907504"/>
            <a:ext cx="5903342" cy="466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79512" y="-22820"/>
            <a:ext cx="8856984" cy="649808"/>
          </a:xfrm>
        </p:spPr>
        <p:txBody>
          <a:bodyPr/>
          <a:lstStyle/>
          <a:p>
            <a:r>
              <a:rPr lang="en-US" dirty="0" smtClean="0"/>
              <a:t>Bouquet Execution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412031" y="4233863"/>
            <a:ext cx="76200" cy="76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677144" y="3924300"/>
            <a:ext cx="76200" cy="76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10544" y="3598863"/>
            <a:ext cx="76200" cy="76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624881" y="3287713"/>
            <a:ext cx="76200" cy="76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172569" y="2954338"/>
            <a:ext cx="76200" cy="76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164756" y="2668588"/>
            <a:ext cx="76200" cy="76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580112" y="2339975"/>
            <a:ext cx="76200" cy="76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71" name="TextBox 13"/>
          <p:cNvSpPr txBox="1">
            <a:spLocks noChangeArrowheads="1"/>
          </p:cNvSpPr>
          <p:nvPr/>
        </p:nvSpPr>
        <p:spPr bwMode="auto">
          <a:xfrm>
            <a:off x="5266928" y="2447354"/>
            <a:ext cx="457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 dirty="0" err="1">
                <a:solidFill>
                  <a:srgbClr val="00642D"/>
                </a:solidFill>
              </a:rPr>
              <a:t>P5</a:t>
            </a:r>
            <a:endParaRPr lang="en-US" b="1" dirty="0">
              <a:solidFill>
                <a:srgbClr val="00642D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96506" y="2630489"/>
            <a:ext cx="4572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C00000"/>
                </a:solidFill>
              </a:rPr>
              <a:t>P3</a:t>
            </a:r>
          </a:p>
        </p:txBody>
      </p:sp>
      <p:sp>
        <p:nvSpPr>
          <p:cNvPr id="15373" name="TextBox 15"/>
          <p:cNvSpPr txBox="1">
            <a:spLocks noChangeArrowheads="1"/>
          </p:cNvSpPr>
          <p:nvPr/>
        </p:nvSpPr>
        <p:spPr bwMode="auto">
          <a:xfrm>
            <a:off x="3210669" y="2949575"/>
            <a:ext cx="457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 dirty="0" err="1">
                <a:solidFill>
                  <a:srgbClr val="0000FF"/>
                </a:solidFill>
              </a:rPr>
              <a:t>P2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5374" name="TextBox 19"/>
          <p:cNvSpPr txBox="1">
            <a:spLocks noChangeArrowheads="1"/>
          </p:cNvSpPr>
          <p:nvPr/>
        </p:nvSpPr>
        <p:spPr bwMode="auto">
          <a:xfrm>
            <a:off x="1446956" y="4171950"/>
            <a:ext cx="4635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P1</a:t>
            </a:r>
          </a:p>
        </p:txBody>
      </p:sp>
      <p:sp>
        <p:nvSpPr>
          <p:cNvPr id="15376" name="TextBox 22"/>
          <p:cNvSpPr txBox="1">
            <a:spLocks noChangeArrowheads="1"/>
          </p:cNvSpPr>
          <p:nvPr/>
        </p:nvSpPr>
        <p:spPr bwMode="auto">
          <a:xfrm>
            <a:off x="5649609" y="2195113"/>
            <a:ext cx="454025" cy="2273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35000"/>
              </a:lnSpc>
            </a:pPr>
            <a:r>
              <a:rPr lang="en-US" sz="1500" b="1" dirty="0" err="1"/>
              <a:t>IC7</a:t>
            </a:r>
            <a:endParaRPr lang="en-US" sz="1500" b="1" dirty="0"/>
          </a:p>
          <a:p>
            <a:pPr eaLnBrk="1" hangingPunct="1">
              <a:lnSpc>
                <a:spcPct val="135000"/>
              </a:lnSpc>
            </a:pPr>
            <a:r>
              <a:rPr lang="en-US" sz="1500" b="1" dirty="0" err="1"/>
              <a:t>IC6</a:t>
            </a:r>
            <a:endParaRPr lang="en-US" sz="1500" b="1" dirty="0"/>
          </a:p>
          <a:p>
            <a:pPr eaLnBrk="1" hangingPunct="1">
              <a:lnSpc>
                <a:spcPct val="135000"/>
              </a:lnSpc>
            </a:pPr>
            <a:r>
              <a:rPr lang="en-US" sz="1500" b="1" dirty="0" err="1"/>
              <a:t>IC5</a:t>
            </a:r>
            <a:endParaRPr lang="en-US" sz="1500" b="1" dirty="0"/>
          </a:p>
          <a:p>
            <a:pPr eaLnBrk="1" hangingPunct="1">
              <a:lnSpc>
                <a:spcPct val="135000"/>
              </a:lnSpc>
            </a:pPr>
            <a:r>
              <a:rPr lang="en-US" sz="1500" b="1" dirty="0" err="1"/>
              <a:t>IC4</a:t>
            </a:r>
            <a:endParaRPr lang="en-US" sz="1500" b="1" dirty="0"/>
          </a:p>
          <a:p>
            <a:pPr eaLnBrk="1" hangingPunct="1">
              <a:lnSpc>
                <a:spcPct val="135000"/>
              </a:lnSpc>
            </a:pPr>
            <a:r>
              <a:rPr lang="en-US" sz="1500" b="1" dirty="0" err="1"/>
              <a:t>IC3</a:t>
            </a:r>
            <a:endParaRPr lang="en-US" sz="1500" b="1" dirty="0"/>
          </a:p>
          <a:p>
            <a:pPr eaLnBrk="1" hangingPunct="1">
              <a:lnSpc>
                <a:spcPct val="135000"/>
              </a:lnSpc>
            </a:pPr>
            <a:r>
              <a:rPr lang="en-US" sz="1500" b="1" dirty="0" err="1"/>
              <a:t>IC2</a:t>
            </a:r>
            <a:endParaRPr lang="en-US" sz="1500" b="1" dirty="0"/>
          </a:p>
          <a:p>
            <a:pPr eaLnBrk="1" hangingPunct="1">
              <a:lnSpc>
                <a:spcPct val="135000"/>
              </a:lnSpc>
            </a:pPr>
            <a:r>
              <a:rPr lang="en-US" sz="1500" b="1" dirty="0" err="1"/>
              <a:t>IC1</a:t>
            </a:r>
            <a:endParaRPr lang="en-US" sz="1500" b="1" dirty="0"/>
          </a:p>
        </p:txBody>
      </p:sp>
      <p:sp>
        <p:nvSpPr>
          <p:cNvPr id="4" name="5-Point Star 3"/>
          <p:cNvSpPr/>
          <p:nvPr/>
        </p:nvSpPr>
        <p:spPr>
          <a:xfrm>
            <a:off x="1187624" y="4441676"/>
            <a:ext cx="133912" cy="144016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5-Point Star 36"/>
          <p:cNvSpPr/>
          <p:nvPr/>
        </p:nvSpPr>
        <p:spPr>
          <a:xfrm>
            <a:off x="1406980" y="4148991"/>
            <a:ext cx="133912" cy="144016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5-Point Star 38"/>
          <p:cNvSpPr/>
          <p:nvPr/>
        </p:nvSpPr>
        <p:spPr>
          <a:xfrm>
            <a:off x="2596025" y="3231030"/>
            <a:ext cx="133912" cy="144016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5-Point Star 39"/>
          <p:cNvSpPr/>
          <p:nvPr/>
        </p:nvSpPr>
        <p:spPr>
          <a:xfrm>
            <a:off x="3143713" y="2920430"/>
            <a:ext cx="133912" cy="144016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5-Point Star 40"/>
          <p:cNvSpPr/>
          <p:nvPr/>
        </p:nvSpPr>
        <p:spPr>
          <a:xfrm>
            <a:off x="3984310" y="2634680"/>
            <a:ext cx="133912" cy="144016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6156176" y="121209"/>
            <a:ext cx="2880320" cy="5223549"/>
          </a:xfrm>
          <a:prstGeom prst="roundRect">
            <a:avLst/>
          </a:prstGeom>
          <a:solidFill>
            <a:srgbClr val="FFFF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just"/>
            <a:r>
              <a:rPr lang="en-US" sz="2000" b="1" dirty="0" smtClean="0">
                <a:solidFill>
                  <a:srgbClr val="C00000"/>
                </a:solidFill>
              </a:rPr>
              <a:t>Let </a:t>
            </a:r>
            <a:r>
              <a:rPr lang="en-US" sz="2000" b="1" dirty="0" err="1" smtClean="0">
                <a:solidFill>
                  <a:srgbClr val="C00000"/>
                </a:solidFill>
              </a:rPr>
              <a:t>q</a:t>
            </a:r>
            <a:r>
              <a:rPr lang="en-US" sz="2000" b="1" baseline="-25000" dirty="0" err="1" smtClean="0">
                <a:solidFill>
                  <a:srgbClr val="C00000"/>
                </a:solidFill>
              </a:rPr>
              <a:t>a</a:t>
            </a:r>
            <a:r>
              <a:rPr lang="en-US" sz="2000" b="1" dirty="0" smtClean="0">
                <a:solidFill>
                  <a:srgbClr val="C00000"/>
                </a:solidFill>
              </a:rPr>
              <a:t> = 5%</a:t>
            </a:r>
          </a:p>
          <a:p>
            <a:pPr algn="just"/>
            <a:r>
              <a:rPr lang="en-US" b="1" dirty="0" smtClean="0">
                <a:solidFill>
                  <a:srgbClr val="00642D"/>
                </a:solidFill>
              </a:rPr>
              <a:t>(1) Execute </a:t>
            </a:r>
            <a:r>
              <a:rPr lang="en-US" b="1" dirty="0" err="1" smtClean="0">
                <a:solidFill>
                  <a:srgbClr val="FF0000"/>
                </a:solidFill>
              </a:rPr>
              <a:t>P1</a:t>
            </a:r>
            <a:r>
              <a:rPr lang="en-US" b="1" dirty="0" smtClean="0">
                <a:solidFill>
                  <a:srgbClr val="00642D"/>
                </a:solidFill>
              </a:rPr>
              <a:t> </a:t>
            </a:r>
          </a:p>
          <a:p>
            <a:pPr algn="just"/>
            <a:r>
              <a:rPr lang="en-US" b="1" dirty="0" smtClean="0">
                <a:solidFill>
                  <a:srgbClr val="00642D"/>
                </a:solidFill>
              </a:rPr>
              <a:t>with budget </a:t>
            </a:r>
            <a:r>
              <a:rPr lang="en-US" b="1" dirty="0" err="1" smtClean="0">
                <a:solidFill>
                  <a:srgbClr val="7030A0"/>
                </a:solidFill>
              </a:rPr>
              <a:t>IC1</a:t>
            </a:r>
            <a:r>
              <a:rPr lang="en-US" b="1" dirty="0" smtClean="0">
                <a:solidFill>
                  <a:srgbClr val="7030A0"/>
                </a:solidFill>
              </a:rPr>
              <a:t>(</a:t>
            </a:r>
            <a:r>
              <a:rPr lang="en-US" b="1" dirty="0" err="1" smtClean="0">
                <a:solidFill>
                  <a:srgbClr val="7030A0"/>
                </a:solidFill>
              </a:rPr>
              <a:t>1.2E4</a:t>
            </a:r>
            <a:r>
              <a:rPr lang="en-US" b="1" dirty="0" smtClean="0">
                <a:solidFill>
                  <a:srgbClr val="7030A0"/>
                </a:solidFill>
              </a:rPr>
              <a:t>)</a:t>
            </a:r>
          </a:p>
          <a:p>
            <a:pPr algn="just"/>
            <a:r>
              <a:rPr lang="en-US" b="1" dirty="0" smtClean="0">
                <a:solidFill>
                  <a:srgbClr val="00642D"/>
                </a:solidFill>
              </a:rPr>
              <a:t>(2)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 Throw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away results of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</a:rPr>
              <a:t>P1</a:t>
            </a:r>
            <a:endParaRPr lang="en-US" b="1" i="1" dirty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r>
              <a:rPr lang="en-US" b="1" dirty="0" smtClean="0">
                <a:solidFill>
                  <a:srgbClr val="00642D"/>
                </a:solidFill>
              </a:rPr>
              <a:t> Execute </a:t>
            </a:r>
            <a:r>
              <a:rPr lang="en-US" b="1" dirty="0" err="1" smtClean="0">
                <a:solidFill>
                  <a:srgbClr val="FF0000"/>
                </a:solidFill>
              </a:rPr>
              <a:t>P1</a:t>
            </a:r>
            <a:r>
              <a:rPr lang="en-US" b="1" dirty="0" smtClean="0">
                <a:solidFill>
                  <a:srgbClr val="00642D"/>
                </a:solidFill>
              </a:rPr>
              <a:t> </a:t>
            </a:r>
          </a:p>
          <a:p>
            <a:pPr algn="just"/>
            <a:r>
              <a:rPr lang="en-US" b="1" dirty="0" smtClean="0">
                <a:solidFill>
                  <a:srgbClr val="00642D"/>
                </a:solidFill>
              </a:rPr>
              <a:t>with budget </a:t>
            </a:r>
            <a:r>
              <a:rPr lang="en-US" b="1" dirty="0" err="1" smtClean="0">
                <a:solidFill>
                  <a:srgbClr val="7030A0"/>
                </a:solidFill>
              </a:rPr>
              <a:t>IC2</a:t>
            </a:r>
            <a:r>
              <a:rPr lang="en-US" b="1" dirty="0" smtClean="0">
                <a:solidFill>
                  <a:srgbClr val="7030A0"/>
                </a:solidFill>
              </a:rPr>
              <a:t>(</a:t>
            </a:r>
            <a:r>
              <a:rPr lang="en-US" b="1" dirty="0" err="1" smtClean="0">
                <a:solidFill>
                  <a:srgbClr val="7030A0"/>
                </a:solidFill>
              </a:rPr>
              <a:t>2.4E4</a:t>
            </a:r>
            <a:r>
              <a:rPr lang="en-US" b="1" dirty="0" smtClean="0">
                <a:solidFill>
                  <a:srgbClr val="7030A0"/>
                </a:solidFill>
              </a:rPr>
              <a:t>)</a:t>
            </a:r>
          </a:p>
          <a:p>
            <a:pPr algn="just"/>
            <a:r>
              <a:rPr lang="en-US" b="1" dirty="0" smtClean="0">
                <a:solidFill>
                  <a:srgbClr val="00642D"/>
                </a:solidFill>
              </a:rPr>
              <a:t>(3)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Throw away results of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</a:rPr>
              <a:t>P1</a:t>
            </a:r>
            <a:endParaRPr lang="en-US" b="1" i="1" dirty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r>
              <a:rPr lang="en-US" b="1" dirty="0">
                <a:solidFill>
                  <a:srgbClr val="00642D"/>
                </a:solidFill>
              </a:rPr>
              <a:t> Execute </a:t>
            </a:r>
            <a:r>
              <a:rPr lang="en-US" b="1" dirty="0" err="1">
                <a:solidFill>
                  <a:srgbClr val="FF0000"/>
                </a:solidFill>
              </a:rPr>
              <a:t>P1</a:t>
            </a:r>
            <a:r>
              <a:rPr lang="en-US" b="1" dirty="0">
                <a:solidFill>
                  <a:srgbClr val="00642D"/>
                </a:solidFill>
              </a:rPr>
              <a:t> </a:t>
            </a:r>
          </a:p>
          <a:p>
            <a:pPr algn="just"/>
            <a:r>
              <a:rPr lang="en-US" b="1" dirty="0">
                <a:solidFill>
                  <a:srgbClr val="00642D"/>
                </a:solidFill>
              </a:rPr>
              <a:t>with budget </a:t>
            </a:r>
            <a:r>
              <a:rPr lang="en-US" b="1" dirty="0" err="1" smtClean="0">
                <a:solidFill>
                  <a:srgbClr val="7030A0"/>
                </a:solidFill>
              </a:rPr>
              <a:t>IC3</a:t>
            </a:r>
            <a:r>
              <a:rPr lang="en-US" b="1" dirty="0" smtClean="0">
                <a:solidFill>
                  <a:srgbClr val="7030A0"/>
                </a:solidFill>
              </a:rPr>
              <a:t>(</a:t>
            </a:r>
            <a:r>
              <a:rPr lang="en-US" b="1" dirty="0" err="1" smtClean="0">
                <a:solidFill>
                  <a:srgbClr val="7030A0"/>
                </a:solidFill>
              </a:rPr>
              <a:t>4.8E4</a:t>
            </a:r>
            <a:r>
              <a:rPr lang="en-US" b="1" dirty="0">
                <a:solidFill>
                  <a:srgbClr val="7030A0"/>
                </a:solidFill>
              </a:rPr>
              <a:t>)</a:t>
            </a:r>
          </a:p>
          <a:p>
            <a:pPr algn="just"/>
            <a:r>
              <a:rPr lang="en-US" b="1" dirty="0" smtClean="0">
                <a:solidFill>
                  <a:srgbClr val="00642D"/>
                </a:solidFill>
              </a:rPr>
              <a:t>(4)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Throw away results of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</a:rPr>
              <a:t>P1</a:t>
            </a:r>
            <a:endParaRPr lang="en-US" b="1" i="1" dirty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r>
              <a:rPr lang="en-US" b="1" dirty="0">
                <a:solidFill>
                  <a:srgbClr val="00642D"/>
                </a:solidFill>
              </a:rPr>
              <a:t> Execute </a:t>
            </a:r>
            <a:r>
              <a:rPr lang="en-US" b="1" dirty="0" err="1">
                <a:solidFill>
                  <a:srgbClr val="FF0000"/>
                </a:solidFill>
              </a:rPr>
              <a:t>P1</a:t>
            </a:r>
            <a:r>
              <a:rPr lang="en-US" b="1" dirty="0">
                <a:solidFill>
                  <a:srgbClr val="00642D"/>
                </a:solidFill>
              </a:rPr>
              <a:t> </a:t>
            </a:r>
          </a:p>
          <a:p>
            <a:pPr algn="just"/>
            <a:r>
              <a:rPr lang="en-US" b="1" dirty="0">
                <a:solidFill>
                  <a:srgbClr val="00642D"/>
                </a:solidFill>
              </a:rPr>
              <a:t>with budget </a:t>
            </a:r>
            <a:r>
              <a:rPr lang="en-US" b="1" dirty="0" err="1" smtClean="0">
                <a:solidFill>
                  <a:srgbClr val="7030A0"/>
                </a:solidFill>
              </a:rPr>
              <a:t>IC2</a:t>
            </a:r>
            <a:r>
              <a:rPr lang="en-US" b="1" dirty="0" smtClean="0">
                <a:solidFill>
                  <a:srgbClr val="7030A0"/>
                </a:solidFill>
              </a:rPr>
              <a:t>(</a:t>
            </a:r>
            <a:r>
              <a:rPr lang="en-US" b="1" dirty="0" err="1" smtClean="0">
                <a:solidFill>
                  <a:srgbClr val="7030A0"/>
                </a:solidFill>
              </a:rPr>
              <a:t>9.6E4</a:t>
            </a:r>
            <a:r>
              <a:rPr lang="en-US" b="1" dirty="0">
                <a:solidFill>
                  <a:srgbClr val="7030A0"/>
                </a:solidFill>
              </a:rPr>
              <a:t>)</a:t>
            </a:r>
          </a:p>
          <a:p>
            <a:pPr algn="just"/>
            <a:r>
              <a:rPr lang="en-US" b="1" dirty="0" smtClean="0">
                <a:solidFill>
                  <a:srgbClr val="00642D"/>
                </a:solidFill>
              </a:rPr>
              <a:t>(5)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Throw away results of </a:t>
            </a:r>
            <a:r>
              <a:rPr lang="en-US" b="1" i="1" dirty="0" err="1" smtClean="0">
                <a:solidFill>
                  <a:schemeClr val="accent6">
                    <a:lumMod val="75000"/>
                  </a:schemeClr>
                </a:solidFill>
              </a:rPr>
              <a:t>P1</a:t>
            </a:r>
            <a:endParaRPr lang="en-US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r>
              <a:rPr lang="en-US" b="1" dirty="0" smtClean="0">
                <a:solidFill>
                  <a:srgbClr val="00642D"/>
                </a:solidFill>
              </a:rPr>
              <a:t>Execute </a:t>
            </a:r>
            <a:r>
              <a:rPr lang="en-US" b="1" dirty="0" err="1" smtClean="0">
                <a:solidFill>
                  <a:srgbClr val="0000FF"/>
                </a:solidFill>
              </a:rPr>
              <a:t>P2</a:t>
            </a:r>
            <a:endParaRPr lang="en-US" b="1" dirty="0">
              <a:solidFill>
                <a:srgbClr val="0000FF"/>
              </a:solidFill>
            </a:endParaRPr>
          </a:p>
          <a:p>
            <a:pPr algn="just"/>
            <a:r>
              <a:rPr lang="en-US" b="1" dirty="0" smtClean="0">
                <a:solidFill>
                  <a:srgbClr val="00642D"/>
                </a:solidFill>
              </a:rPr>
              <a:t>with budget </a:t>
            </a:r>
            <a:r>
              <a:rPr lang="en-US" b="1" dirty="0" err="1" smtClean="0">
                <a:solidFill>
                  <a:srgbClr val="7030A0"/>
                </a:solidFill>
              </a:rPr>
              <a:t>IC5</a:t>
            </a:r>
            <a:r>
              <a:rPr lang="en-US" b="1" dirty="0" smtClean="0">
                <a:solidFill>
                  <a:srgbClr val="7030A0"/>
                </a:solidFill>
              </a:rPr>
              <a:t>(</a:t>
            </a:r>
            <a:r>
              <a:rPr lang="en-US" b="1" dirty="0" err="1" smtClean="0">
                <a:solidFill>
                  <a:srgbClr val="7030A0"/>
                </a:solidFill>
              </a:rPr>
              <a:t>1.9E5</a:t>
            </a:r>
            <a:r>
              <a:rPr lang="en-US" b="1" dirty="0" smtClean="0">
                <a:solidFill>
                  <a:srgbClr val="7030A0"/>
                </a:solidFill>
              </a:rPr>
              <a:t>)</a:t>
            </a:r>
          </a:p>
          <a:p>
            <a:pPr algn="just"/>
            <a:r>
              <a:rPr lang="en-US" b="1" dirty="0" smtClean="0">
                <a:solidFill>
                  <a:srgbClr val="00642D"/>
                </a:solidFill>
              </a:rPr>
              <a:t>(6)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Throw away results of </a:t>
            </a:r>
            <a:r>
              <a:rPr lang="en-US" b="1" i="1" dirty="0" err="1" smtClean="0">
                <a:solidFill>
                  <a:schemeClr val="accent6">
                    <a:lumMod val="75000"/>
                  </a:schemeClr>
                </a:solidFill>
              </a:rPr>
              <a:t>P2</a:t>
            </a:r>
            <a:endParaRPr lang="en-US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r>
              <a:rPr lang="en-US" b="1" dirty="0" smtClean="0">
                <a:solidFill>
                  <a:srgbClr val="00642D"/>
                </a:solidFill>
              </a:rPr>
              <a:t>Execute </a:t>
            </a:r>
            <a:r>
              <a:rPr lang="en-US" b="1" dirty="0" err="1" smtClean="0">
                <a:solidFill>
                  <a:srgbClr val="C00000"/>
                </a:solidFill>
              </a:rPr>
              <a:t>P3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</a:p>
          <a:p>
            <a:pPr algn="just"/>
            <a:r>
              <a:rPr lang="en-US" b="1" dirty="0" smtClean="0">
                <a:solidFill>
                  <a:srgbClr val="00642D"/>
                </a:solidFill>
              </a:rPr>
              <a:t>with budget </a:t>
            </a:r>
            <a:r>
              <a:rPr lang="en-US" b="1" dirty="0" err="1" smtClean="0">
                <a:solidFill>
                  <a:srgbClr val="7030A0"/>
                </a:solidFill>
              </a:rPr>
              <a:t>IC6</a:t>
            </a:r>
            <a:r>
              <a:rPr lang="en-US" b="1" dirty="0" smtClean="0">
                <a:solidFill>
                  <a:srgbClr val="7030A0"/>
                </a:solidFill>
              </a:rPr>
              <a:t>(</a:t>
            </a:r>
            <a:r>
              <a:rPr lang="en-US" b="1" dirty="0" err="1" smtClean="0">
                <a:solidFill>
                  <a:srgbClr val="7030A0"/>
                </a:solidFill>
              </a:rPr>
              <a:t>3.8E5</a:t>
            </a:r>
            <a:r>
              <a:rPr lang="en-US" b="1" dirty="0" smtClean="0">
                <a:solidFill>
                  <a:srgbClr val="7030A0"/>
                </a:solidFill>
              </a:rPr>
              <a:t>)</a:t>
            </a:r>
            <a:r>
              <a:rPr lang="en-US" b="1" dirty="0" smtClean="0">
                <a:solidFill>
                  <a:srgbClr val="00642D"/>
                </a:solidFill>
              </a:rPr>
              <a:t> </a:t>
            </a:r>
          </a:p>
          <a:p>
            <a:pPr algn="just"/>
            <a:r>
              <a:rPr lang="en-US" b="1" u="sng" dirty="0" err="1" smtClean="0">
                <a:solidFill>
                  <a:schemeClr val="accent2">
                    <a:lumMod val="75000"/>
                  </a:schemeClr>
                </a:solidFill>
              </a:rPr>
              <a:t>P3</a:t>
            </a:r>
            <a:r>
              <a:rPr lang="en-US" b="1" u="sng" dirty="0" smtClean="0">
                <a:solidFill>
                  <a:schemeClr val="accent2">
                    <a:lumMod val="75000"/>
                  </a:schemeClr>
                </a:solidFill>
              </a:rPr>
              <a:t> completes with cost </a:t>
            </a:r>
            <a:r>
              <a:rPr lang="en-US" b="1" u="sng" dirty="0" err="1" smtClean="0">
                <a:solidFill>
                  <a:schemeClr val="accent2">
                    <a:lumMod val="75000"/>
                  </a:schemeClr>
                </a:solidFill>
              </a:rPr>
              <a:t>3.4E5</a:t>
            </a:r>
            <a:r>
              <a:rPr lang="en-US" b="1" u="sng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algn="just"/>
            <a:endParaRPr lang="en-US" b="1" dirty="0">
              <a:solidFill>
                <a:srgbClr val="00642D"/>
              </a:solidFill>
            </a:endParaRPr>
          </a:p>
        </p:txBody>
      </p:sp>
      <p:sp>
        <p:nvSpPr>
          <p:cNvPr id="34" name="5-Point Star 33"/>
          <p:cNvSpPr/>
          <p:nvPr/>
        </p:nvSpPr>
        <p:spPr>
          <a:xfrm>
            <a:off x="1677144" y="3856484"/>
            <a:ext cx="133912" cy="144016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5-Point Star 34"/>
          <p:cNvSpPr/>
          <p:nvPr/>
        </p:nvSpPr>
        <p:spPr>
          <a:xfrm>
            <a:off x="2210544" y="3564955"/>
            <a:ext cx="133912" cy="144016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5643587" y="642922"/>
            <a:ext cx="3244027" cy="379875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just"/>
            <a:r>
              <a:rPr lang="en-US" sz="1800" b="1" dirty="0" smtClean="0">
                <a:solidFill>
                  <a:srgbClr val="002060"/>
                </a:solidFill>
              </a:rPr>
              <a:t>Bouquet Cost = </a:t>
            </a:r>
            <a:r>
              <a:rPr lang="en-US" sz="1800" b="1" dirty="0" smtClean="0">
                <a:solidFill>
                  <a:srgbClr val="C00000"/>
                </a:solidFill>
              </a:rPr>
              <a:t>3.4   E5 (P3)</a:t>
            </a:r>
            <a:r>
              <a:rPr lang="en-US" sz="1800" dirty="0" smtClean="0">
                <a:solidFill>
                  <a:srgbClr val="C00000"/>
                </a:solidFill>
              </a:rPr>
              <a:t> + </a:t>
            </a:r>
          </a:p>
          <a:p>
            <a:pPr algn="just"/>
            <a:r>
              <a:rPr lang="en-US" sz="1800" b="1" dirty="0" smtClean="0">
                <a:solidFill>
                  <a:srgbClr val="C00000"/>
                </a:solidFill>
              </a:rPr>
              <a:t>                            </a:t>
            </a:r>
            <a:r>
              <a:rPr lang="en-US" sz="1800" b="1" dirty="0" smtClean="0">
                <a:solidFill>
                  <a:srgbClr val="0000FF"/>
                </a:solidFill>
              </a:rPr>
              <a:t>1.92   E5 (P2)</a:t>
            </a:r>
            <a:r>
              <a:rPr lang="en-US" sz="1800" dirty="0" smtClean="0">
                <a:solidFill>
                  <a:srgbClr val="C00000"/>
                </a:solidFill>
              </a:rPr>
              <a:t> + </a:t>
            </a:r>
          </a:p>
          <a:p>
            <a:pPr algn="just"/>
            <a:r>
              <a:rPr lang="en-US" sz="1800" b="1" dirty="0" smtClean="0">
                <a:solidFill>
                  <a:srgbClr val="C00000"/>
                </a:solidFill>
              </a:rPr>
              <a:t>                            </a:t>
            </a:r>
            <a:r>
              <a:rPr lang="en-US" sz="1800" b="1" dirty="0" smtClean="0">
                <a:solidFill>
                  <a:srgbClr val="FF0000"/>
                </a:solidFill>
              </a:rPr>
              <a:t>0.96 E5 (P1) + </a:t>
            </a:r>
          </a:p>
          <a:p>
            <a:pPr algn="just"/>
            <a:r>
              <a:rPr lang="en-US" sz="1800" b="1" dirty="0" smtClean="0">
                <a:solidFill>
                  <a:srgbClr val="FF0000"/>
                </a:solidFill>
              </a:rPr>
              <a:t>                            0.48 E5 (P1) + </a:t>
            </a:r>
          </a:p>
          <a:p>
            <a:pPr algn="just"/>
            <a:r>
              <a:rPr lang="en-US" sz="1800" b="1" dirty="0" smtClean="0">
                <a:solidFill>
                  <a:srgbClr val="FF0000"/>
                </a:solidFill>
              </a:rPr>
              <a:t>                            0.24 E5 (P1) + </a:t>
            </a:r>
          </a:p>
          <a:p>
            <a:pPr algn="just"/>
            <a:r>
              <a:rPr lang="en-US" sz="1800" b="1" dirty="0" smtClean="0">
                <a:solidFill>
                  <a:srgbClr val="FF0000"/>
                </a:solidFill>
              </a:rPr>
              <a:t>                            0.12 E5 (P1)</a:t>
            </a:r>
            <a:endParaRPr lang="en-US" sz="1800" b="1" dirty="0" smtClean="0">
              <a:solidFill>
                <a:srgbClr val="C00000"/>
              </a:solidFill>
            </a:endParaRPr>
          </a:p>
          <a:p>
            <a:pPr algn="just"/>
            <a:r>
              <a:rPr lang="en-US" sz="1800" b="1" dirty="0" smtClean="0">
                <a:solidFill>
                  <a:srgbClr val="C00000"/>
                </a:solidFill>
              </a:rPr>
              <a:t>                        =  7.1  E5</a:t>
            </a:r>
          </a:p>
          <a:p>
            <a:pPr algn="just"/>
            <a:endParaRPr lang="en-US" sz="1800" b="1" dirty="0" smtClean="0">
              <a:solidFill>
                <a:srgbClr val="C00000"/>
              </a:solidFill>
            </a:endParaRPr>
          </a:p>
          <a:p>
            <a:pPr algn="just"/>
            <a:r>
              <a:rPr lang="en-US" sz="1800" b="1" dirty="0" err="1" smtClean="0">
                <a:solidFill>
                  <a:srgbClr val="002060"/>
                </a:solidFill>
              </a:rPr>
              <a:t>SubOpt</a:t>
            </a:r>
            <a:r>
              <a:rPr lang="en-US" sz="1800" b="1" dirty="0" smtClean="0">
                <a:solidFill>
                  <a:srgbClr val="002060"/>
                </a:solidFill>
              </a:rPr>
              <a:t> (*, 5%) =  7.1/3.4 = 2.1</a:t>
            </a:r>
          </a:p>
          <a:p>
            <a:pPr algn="just"/>
            <a:endParaRPr lang="en-US" sz="1800" b="1" dirty="0">
              <a:solidFill>
                <a:srgbClr val="002060"/>
              </a:solidFill>
            </a:endParaRPr>
          </a:p>
          <a:p>
            <a:pPr algn="just"/>
            <a:r>
              <a:rPr lang="en-US" sz="1800" b="1" dirty="0" smtClean="0">
                <a:solidFill>
                  <a:srgbClr val="002060"/>
                </a:solidFill>
              </a:rPr>
              <a:t>With obvious optimization</a:t>
            </a:r>
          </a:p>
          <a:p>
            <a:pPr algn="just"/>
            <a:r>
              <a:rPr lang="en-US" sz="1800" b="1" dirty="0" err="1" smtClean="0">
                <a:solidFill>
                  <a:srgbClr val="002060"/>
                </a:solidFill>
              </a:rPr>
              <a:t>SubOpt</a:t>
            </a:r>
            <a:r>
              <a:rPr lang="en-US" sz="1800" b="1" dirty="0" smtClean="0">
                <a:solidFill>
                  <a:srgbClr val="002060"/>
                </a:solidFill>
              </a:rPr>
              <a:t>(*, 5%) = 6.3/3.4 = 1.8</a:t>
            </a:r>
            <a:endParaRPr lang="en-US" sz="1800" dirty="0" smtClean="0">
              <a:solidFill>
                <a:srgbClr val="00206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4082196" y="2706691"/>
            <a:ext cx="0" cy="1879004"/>
          </a:xfrm>
          <a:prstGeom prst="line">
            <a:avLst/>
          </a:prstGeom>
          <a:ln w="28575">
            <a:solidFill>
              <a:srgbClr val="9933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098975" y="4185330"/>
            <a:ext cx="968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chemeClr val="accent2"/>
                </a:solidFill>
              </a:rPr>
              <a:t>q</a:t>
            </a:r>
            <a:r>
              <a:rPr lang="en-US" sz="2000" b="1" baseline="-25000" dirty="0" err="1" smtClean="0">
                <a:solidFill>
                  <a:schemeClr val="accent2"/>
                </a:solidFill>
              </a:rPr>
              <a:t>a</a:t>
            </a:r>
            <a:r>
              <a:rPr lang="en-US" sz="2000" b="1" dirty="0" smtClean="0">
                <a:solidFill>
                  <a:schemeClr val="accent2"/>
                </a:solidFill>
              </a:rPr>
              <a:t> = 5%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2017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IASc Meeting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4035535" y="4510088"/>
            <a:ext cx="82709" cy="14761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7FBC4-E9C5-46EF-B980-654DA18B9F15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7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media\Backups\bouquet_project\project_docs\18_m5_2014_may\SIGMOD_practice\figures\ebo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96" y="769270"/>
            <a:ext cx="5707856" cy="4507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49188"/>
            <a:ext cx="8229600" cy="571500"/>
          </a:xfrm>
        </p:spPr>
        <p:txBody>
          <a:bodyPr/>
          <a:lstStyle/>
          <a:p>
            <a:r>
              <a:rPr lang="en-US" dirty="0" smtClean="0"/>
              <a:t>Bouquet Performance (</a:t>
            </a:r>
            <a:r>
              <a:rPr lang="en-US" dirty="0" err="1" smtClean="0"/>
              <a:t>EQ</a:t>
            </a:r>
            <a:r>
              <a:rPr lang="en-US" dirty="0" smtClean="0"/>
              <a:t>)</a:t>
            </a:r>
          </a:p>
        </p:txBody>
      </p:sp>
      <p:sp>
        <p:nvSpPr>
          <p:cNvPr id="18438" name="TextBox 7"/>
          <p:cNvSpPr txBox="1">
            <a:spLocks noChangeArrowheads="1"/>
          </p:cNvSpPr>
          <p:nvPr/>
        </p:nvSpPr>
        <p:spPr bwMode="auto">
          <a:xfrm>
            <a:off x="6653334" y="2889045"/>
            <a:ext cx="19224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800" b="1" dirty="0" err="1">
                <a:solidFill>
                  <a:srgbClr val="002060"/>
                </a:solidFill>
              </a:rPr>
              <a:t>MaxSubOpt</a:t>
            </a:r>
            <a:r>
              <a:rPr lang="en-US" sz="1800" b="1" dirty="0">
                <a:solidFill>
                  <a:srgbClr val="002060"/>
                </a:solidFill>
              </a:rPr>
              <a:t> = </a:t>
            </a:r>
            <a:r>
              <a:rPr lang="en-US" sz="1800" b="1" dirty="0" smtClean="0">
                <a:solidFill>
                  <a:srgbClr val="002060"/>
                </a:solidFill>
              </a:rPr>
              <a:t>3.1</a:t>
            </a:r>
            <a:endParaRPr lang="en-US" sz="1800" b="1" dirty="0">
              <a:solidFill>
                <a:srgbClr val="002060"/>
              </a:solidFill>
            </a:endParaRPr>
          </a:p>
        </p:txBody>
      </p:sp>
      <p:sp>
        <p:nvSpPr>
          <p:cNvPr id="18440" name="TextBox 9"/>
          <p:cNvSpPr txBox="1">
            <a:spLocks noChangeArrowheads="1"/>
          </p:cNvSpPr>
          <p:nvPr/>
        </p:nvSpPr>
        <p:spPr bwMode="auto">
          <a:xfrm>
            <a:off x="6588230" y="2476295"/>
            <a:ext cx="10966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000" b="1" u="sng" dirty="0" smtClean="0">
                <a:solidFill>
                  <a:srgbClr val="002060"/>
                </a:solidFill>
              </a:rPr>
              <a:t>Bouquet</a:t>
            </a:r>
            <a:endParaRPr lang="en-US" sz="2000" b="1" u="sng" dirty="0">
              <a:solidFill>
                <a:srgbClr val="00206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337231" y="2313335"/>
            <a:ext cx="0" cy="415603"/>
          </a:xfrm>
          <a:prstGeom prst="line">
            <a:avLst/>
          </a:prstGeom>
          <a:ln w="28575">
            <a:solidFill>
              <a:srgbClr val="002060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6672521" y="1207410"/>
            <a:ext cx="19224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800" b="1" dirty="0" err="1">
                <a:solidFill>
                  <a:srgbClr val="C00000"/>
                </a:solidFill>
              </a:rPr>
              <a:t>MaxSubOpt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smtClean="0">
                <a:solidFill>
                  <a:srgbClr val="C00000"/>
                </a:solidFill>
              </a:rPr>
              <a:t>= </a:t>
            </a:r>
            <a:r>
              <a:rPr lang="en-US" sz="1800" b="1" dirty="0">
                <a:solidFill>
                  <a:srgbClr val="C00000"/>
                </a:solidFill>
              </a:rPr>
              <a:t>100 </a:t>
            </a:r>
          </a:p>
        </p:txBody>
      </p:sp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6588224" y="843270"/>
            <a:ext cx="19855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000" b="1" u="sng" dirty="0" smtClean="0">
                <a:solidFill>
                  <a:srgbClr val="C00000"/>
                </a:solidFill>
              </a:rPr>
              <a:t>Native Optimizer</a:t>
            </a:r>
            <a:endParaRPr lang="en-US" sz="2000" b="1" u="sng" dirty="0">
              <a:solidFill>
                <a:srgbClr val="C00000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1453832" y="2281437"/>
            <a:ext cx="0" cy="1955797"/>
          </a:xfrm>
          <a:prstGeom prst="line">
            <a:avLst/>
          </a:prstGeom>
          <a:ln w="28575">
            <a:solidFill>
              <a:srgbClr val="FF0000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IASc Meeting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7FBC4-E9C5-46EF-B980-654DA18B9F15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/>
          <p:nvPr/>
        </p:nvGrpSpPr>
        <p:grpSpPr>
          <a:xfrm>
            <a:off x="1219200" y="791939"/>
            <a:ext cx="5791200" cy="4441825"/>
            <a:chOff x="1219200" y="936625"/>
            <a:chExt cx="5791200" cy="4441825"/>
          </a:xfrm>
        </p:grpSpPr>
        <p:pic>
          <p:nvPicPr>
            <p:cNvPr id="20485" name="Picture 7" descr="\\Vboxsvr\root\media\Backups\bouquet_project\project_docs\m6_June\slides_paper\figs\1D_contours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936625"/>
              <a:ext cx="5791200" cy="4441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3131840" y="1129308"/>
              <a:ext cx="2196627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Bouquet (upper bound)</a:t>
              </a:r>
            </a:p>
            <a:p>
              <a:r>
                <a:rPr lang="en-US" b="1" dirty="0" smtClean="0"/>
                <a:t>Optimal (lower bound)</a:t>
              </a:r>
              <a:endParaRPr lang="en-US" b="1" dirty="0"/>
            </a:p>
          </p:txBody>
        </p:sp>
      </p:grpSp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0" y="111671"/>
            <a:ext cx="9144000" cy="571500"/>
          </a:xfrm>
        </p:spPr>
        <p:txBody>
          <a:bodyPr/>
          <a:lstStyle/>
          <a:p>
            <a:r>
              <a:rPr lang="en-US" dirty="0" smtClean="0"/>
              <a:t>  Worst Case Cost Analysis </a:t>
            </a:r>
          </a:p>
        </p:txBody>
      </p:sp>
      <p:sp>
        <p:nvSpPr>
          <p:cNvPr id="9" name="Oval Callout 8"/>
          <p:cNvSpPr/>
          <p:nvPr/>
        </p:nvSpPr>
        <p:spPr>
          <a:xfrm>
            <a:off x="5328479" y="2569470"/>
            <a:ext cx="3564013" cy="1584176"/>
          </a:xfrm>
          <a:prstGeom prst="wedgeEllipseCallout">
            <a:avLst>
              <a:gd name="adj1" fmla="val -68791"/>
              <a:gd name="adj2" fmla="val 31234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</a:rPr>
              <a:t>P</a:t>
            </a:r>
            <a:r>
              <a:rPr lang="en-US" sz="2400" baseline="-25000" dirty="0" err="1" smtClean="0">
                <a:solidFill>
                  <a:srgbClr val="C00000"/>
                </a:solidFill>
              </a:rPr>
              <a:t>k</a:t>
            </a:r>
            <a:r>
              <a:rPr lang="en-US" sz="2400" dirty="0" smtClean="0">
                <a:solidFill>
                  <a:srgbClr val="C00000"/>
                </a:solidFill>
              </a:rPr>
              <a:t> would complete within its budget when </a:t>
            </a:r>
            <a:r>
              <a:rPr lang="en-US" sz="2400" dirty="0" err="1" smtClean="0">
                <a:solidFill>
                  <a:srgbClr val="C00000"/>
                </a:solidFill>
              </a:rPr>
              <a:t>q</a:t>
            </a:r>
            <a:r>
              <a:rPr lang="en-US" sz="2400" baseline="-25000" dirty="0" err="1" smtClean="0">
                <a:solidFill>
                  <a:srgbClr val="C00000"/>
                </a:solidFill>
              </a:rPr>
              <a:t>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l-GR" sz="2400" dirty="0" smtClean="0">
                <a:solidFill>
                  <a:srgbClr val="C00000"/>
                </a:solidFill>
              </a:rPr>
              <a:t>ϵ</a:t>
            </a:r>
            <a:r>
              <a:rPr lang="en-US" sz="2400" dirty="0" smtClean="0">
                <a:solidFill>
                  <a:srgbClr val="C00000"/>
                </a:solidFill>
              </a:rPr>
              <a:t> (</a:t>
            </a:r>
            <a:r>
              <a:rPr lang="en-US" sz="2400" dirty="0" err="1" smtClean="0">
                <a:solidFill>
                  <a:srgbClr val="C00000"/>
                </a:solidFill>
              </a:rPr>
              <a:t>q</a:t>
            </a:r>
            <a:r>
              <a:rPr lang="en-US" sz="2400" baseline="-25000" dirty="0" err="1" smtClean="0">
                <a:solidFill>
                  <a:srgbClr val="C00000"/>
                </a:solidFill>
              </a:rPr>
              <a:t>k</a:t>
            </a:r>
            <a:r>
              <a:rPr lang="en-US" sz="2400" baseline="-25000" dirty="0" smtClean="0">
                <a:solidFill>
                  <a:srgbClr val="C00000"/>
                </a:solidFill>
              </a:rPr>
              <a:t>-1</a:t>
            </a:r>
            <a:r>
              <a:rPr lang="en-US" sz="2400" dirty="0" smtClean="0">
                <a:solidFill>
                  <a:srgbClr val="C00000"/>
                </a:solidFill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</a:rPr>
              <a:t>q</a:t>
            </a:r>
            <a:r>
              <a:rPr lang="en-US" sz="2400" baseline="-25000" dirty="0" err="1" smtClean="0">
                <a:solidFill>
                  <a:srgbClr val="C00000"/>
                </a:solidFill>
              </a:rPr>
              <a:t>k</a:t>
            </a:r>
            <a:r>
              <a:rPr lang="en-US" sz="2400" dirty="0" smtClean="0">
                <a:solidFill>
                  <a:srgbClr val="C00000"/>
                </a:solidFill>
              </a:rPr>
              <a:t>]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99992" y="2609577"/>
            <a:ext cx="432048" cy="2160240"/>
          </a:xfrm>
          <a:prstGeom prst="rect">
            <a:avLst/>
          </a:prstGeom>
          <a:solidFill>
            <a:srgbClr val="FFFFCC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IASc Meeting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7FBC4-E9C5-46EF-B980-654DA18B9F15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83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1D</a:t>
            </a:r>
            <a:r>
              <a:rPr lang="en-US" dirty="0" smtClean="0"/>
              <a:t> Performance Bound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1920" y="2425454"/>
            <a:ext cx="2736370" cy="44951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(Implication of </a:t>
            </a:r>
            <a:r>
              <a:rPr lang="en-US" dirty="0" err="1" smtClean="0"/>
              <a:t>PCM</a:t>
            </a:r>
            <a:r>
              <a:rPr lang="en-US" dirty="0" smtClean="0"/>
              <a:t>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5496" y="769268"/>
                <a:ext cx="8877430" cy="427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𝐂</m:t>
                          </m:r>
                        </m:e>
                        <m:sub>
                          <m:r>
                            <a:rPr lang="en-US" sz="2000" b="1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𝐛𝐨𝐮𝐪𝐮𝐞𝐭</m:t>
                          </m:r>
                        </m:sub>
                      </m:sSub>
                      <m:d>
                        <m:dPr>
                          <m:endChr m:val="]"/>
                          <m:ctrlPr>
                            <a:rPr lang="en-US" sz="20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0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𝐪</m:t>
                              </m:r>
                            </m:e>
                            <m:sub>
                              <m:r>
                                <a:rPr lang="en-US" sz="2000" b="1" i="0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𝐤</m:t>
                              </m:r>
                              <m:r>
                                <a:rPr lang="en-US" sz="2000" b="1" i="0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1" i="0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000" b="1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0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𝐪</m:t>
                              </m:r>
                            </m:e>
                            <m:sub>
                              <m:r>
                                <a:rPr lang="en-US" sz="2000" b="1" i="0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𝐤</m:t>
                              </m:r>
                            </m:sub>
                          </m:sSub>
                        </m:e>
                      </m:d>
                      <m:r>
                        <a:rPr lang="en-US" sz="2000" b="1" i="0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1" i="0" smtClean="0">
                          <a:solidFill>
                            <a:srgbClr val="0000CC"/>
                          </a:solidFill>
                          <a:latin typeface="Cambria Math"/>
                        </a:rPr>
                        <m:t>𝐜𝐨𝐬𝐭</m:t>
                      </m:r>
                      <m:d>
                        <m:dPr>
                          <m:ctrlPr>
                            <a:rPr lang="en-US" sz="20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𝐈</m:t>
                          </m:r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0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𝐂</m:t>
                              </m:r>
                            </m:e>
                            <m:sub>
                              <m:r>
                                <a:rPr lang="en-US" sz="2000" b="1" i="0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sz="2000" b="1" i="0" smtClean="0">
                          <a:solidFill>
                            <a:srgbClr val="0000CC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000" b="1" i="0" smtClean="0">
                          <a:solidFill>
                            <a:srgbClr val="0000CC"/>
                          </a:solidFill>
                          <a:latin typeface="Cambria Math"/>
                        </a:rPr>
                        <m:t>𝐜𝐨𝐬𝐭</m:t>
                      </m:r>
                      <m:d>
                        <m:dPr>
                          <m:ctrlPr>
                            <a:rPr lang="en-US" sz="20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𝐈</m:t>
                          </m:r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0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𝐂</m:t>
                              </m:r>
                            </m:e>
                            <m:sub>
                              <m:r>
                                <a:rPr lang="en-US" sz="2000" b="1" i="0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US" sz="2000" b="1" i="0" smtClean="0">
                          <a:solidFill>
                            <a:srgbClr val="0000CC"/>
                          </a:solidFill>
                          <a:latin typeface="Cambria Math"/>
                        </a:rPr>
                        <m:t>+ …+</m:t>
                      </m:r>
                      <m:r>
                        <a:rPr lang="en-US" sz="2000" b="1" i="0" smtClean="0">
                          <a:solidFill>
                            <a:srgbClr val="0000CC"/>
                          </a:solidFill>
                          <a:latin typeface="Cambria Math"/>
                        </a:rPr>
                        <m:t>𝐜𝐨𝐬𝐭</m:t>
                      </m:r>
                      <m:d>
                        <m:dPr>
                          <m:ctrlPr>
                            <a:rPr lang="en-US" sz="20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𝐈</m:t>
                          </m:r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0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𝐂</m:t>
                              </m:r>
                            </m:e>
                            <m:sub>
                              <m:r>
                                <a:rPr lang="en-US" sz="2000" b="1" i="0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𝐤</m:t>
                              </m:r>
                              <m:r>
                                <a:rPr lang="en-US" sz="2000" b="1" i="0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1" i="0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sz="2000" b="1" i="0" smtClean="0">
                          <a:solidFill>
                            <a:srgbClr val="0000CC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000" b="1" i="0" smtClean="0">
                          <a:solidFill>
                            <a:srgbClr val="0000CC"/>
                          </a:solidFill>
                          <a:latin typeface="Cambria Math"/>
                        </a:rPr>
                        <m:t>𝐜𝐨𝐬𝐭</m:t>
                      </m:r>
                      <m:r>
                        <a:rPr lang="en-US" sz="2000" b="1" i="0" smtClean="0">
                          <a:solidFill>
                            <a:srgbClr val="0000CC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000" b="1" i="0" smtClean="0">
                          <a:solidFill>
                            <a:srgbClr val="0000CC"/>
                          </a:solidFill>
                          <a:latin typeface="Cambria Math"/>
                        </a:rPr>
                        <m:t>𝐈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𝐂</m:t>
                          </m:r>
                        </m:e>
                        <m:sub>
                          <m:r>
                            <a:rPr lang="en-US" sz="2000" b="1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𝐤</m:t>
                          </m:r>
                        </m:sub>
                      </m:sSub>
                      <m:r>
                        <a:rPr lang="en-US" sz="2000" b="1" i="0" smtClean="0">
                          <a:solidFill>
                            <a:srgbClr val="0000CC"/>
                          </a:solidFill>
                          <a:latin typeface="Cambria Math"/>
                        </a:rPr>
                        <m:t>) </m:t>
                      </m:r>
                    </m:oMath>
                  </m:oMathPara>
                </a14:m>
                <a:endParaRPr lang="en-US" sz="2000" b="1" dirty="0">
                  <a:solidFill>
                    <a:srgbClr val="0000CC"/>
                  </a:solidFill>
                  <a:latin typeface="Georgia" pitchFamily="18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769270"/>
                <a:ext cx="8877430" cy="427746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t="-8571"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238268" y="1139941"/>
                <a:ext cx="6440096" cy="4117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       </m:t>
                      </m:r>
                      <m:r>
                        <a:rPr lang="en-US" sz="2000" b="1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sz="2000" b="1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        +        </m:t>
                      </m:r>
                      <m:r>
                        <a:rPr lang="en-US" sz="2000" b="1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𝒂𝒓</m:t>
                      </m:r>
                      <m:r>
                        <a:rPr lang="en-US" sz="2000" b="1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       + …+     </m:t>
                      </m:r>
                      <m:r>
                        <a:rPr lang="en-US" sz="2000" b="1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𝒂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𝒓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𝒌</m:t>
                          </m:r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 </m:t>
                          </m:r>
                        </m:sup>
                      </m:sSup>
                      <m:r>
                        <a:rPr lang="en-US" sz="2000" b="1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      +    </m:t>
                      </m:r>
                      <m:r>
                        <a:rPr lang="en-US" sz="2000" b="1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𝒂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𝒓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𝒌</m:t>
                          </m:r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US" sz="20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8268" y="1139954"/>
                <a:ext cx="6440096" cy="411779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38268" y="1504364"/>
                <a:ext cx="2047676" cy="7770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      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𝒂</m:t>
                          </m:r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𝒌</m:t>
                              </m:r>
                            </m:sup>
                          </m:sSup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 −</m:t>
                          </m:r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𝒓</m:t>
                          </m:r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8268" y="1504364"/>
                <a:ext cx="2047676" cy="777072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r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79512" y="2428561"/>
                <a:ext cx="3359446" cy="4464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00642D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solidFill>
                                <a:srgbClr val="00642D"/>
                              </a:solidFill>
                              <a:latin typeface="Cambria Math"/>
                            </a:rPr>
                            <m:t>𝐂</m:t>
                          </m:r>
                        </m:e>
                        <m:sub>
                          <m:r>
                            <a:rPr lang="en-US" sz="2000" b="1" i="0" smtClean="0">
                              <a:solidFill>
                                <a:srgbClr val="00642D"/>
                              </a:solidFill>
                              <a:latin typeface="Cambria Math"/>
                            </a:rPr>
                            <m:t>𝐨𝐩𝐭𝐢𝐦𝐚𝐥</m:t>
                          </m:r>
                        </m:sub>
                      </m:sSub>
                      <m:d>
                        <m:dPr>
                          <m:endChr m:val="]"/>
                          <m:ctrlPr>
                            <a:rPr lang="en-US" sz="2000" b="1" i="1" smtClean="0">
                              <a:solidFill>
                                <a:srgbClr val="00642D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rgbClr val="00642D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0" smtClean="0">
                                  <a:solidFill>
                                    <a:srgbClr val="00642D"/>
                                  </a:solidFill>
                                  <a:latin typeface="Cambria Math"/>
                                </a:rPr>
                                <m:t>𝐪</m:t>
                              </m:r>
                            </m:e>
                            <m:sub>
                              <m:r>
                                <a:rPr lang="en-US" sz="2000" b="1" i="0" smtClean="0">
                                  <a:solidFill>
                                    <a:srgbClr val="00642D"/>
                                  </a:solidFill>
                                  <a:latin typeface="Cambria Math"/>
                                </a:rPr>
                                <m:t>𝐤</m:t>
                              </m:r>
                              <m:r>
                                <a:rPr lang="en-US" sz="2000" b="1" i="0" smtClean="0">
                                  <a:solidFill>
                                    <a:srgbClr val="00642D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1" i="0" smtClean="0">
                                  <a:solidFill>
                                    <a:srgbClr val="00642D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000" b="1" i="0" smtClean="0">
                              <a:solidFill>
                                <a:srgbClr val="00642D"/>
                              </a:solidFill>
                              <a:latin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rgbClr val="00642D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0" smtClean="0">
                                  <a:solidFill>
                                    <a:srgbClr val="00642D"/>
                                  </a:solidFill>
                                  <a:latin typeface="Cambria Math"/>
                                </a:rPr>
                                <m:t>𝐪</m:t>
                              </m:r>
                            </m:e>
                            <m:sub>
                              <m:r>
                                <a:rPr lang="en-US" sz="2000" b="1" i="0" smtClean="0">
                                  <a:solidFill>
                                    <a:srgbClr val="00642D"/>
                                  </a:solidFill>
                                  <a:latin typeface="Cambria Math"/>
                                </a:rPr>
                                <m:t>𝐤</m:t>
                              </m:r>
                            </m:sub>
                          </m:sSub>
                        </m:e>
                      </m:d>
                      <m:r>
                        <a:rPr lang="en-US" sz="2000" b="1" i="0" smtClean="0">
                          <a:solidFill>
                            <a:srgbClr val="00642D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1" i="0" smtClean="0">
                          <a:solidFill>
                            <a:srgbClr val="00642D"/>
                          </a:solidFill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sz="2000" b="1" i="0" smtClean="0">
                          <a:solidFill>
                            <a:srgbClr val="00642D"/>
                          </a:solidFill>
                          <a:latin typeface="Cambria Math"/>
                          <a:ea typeface="Cambria Math"/>
                        </a:rPr>
                        <m:t>𝐚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00642D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b="1" i="0" smtClean="0">
                              <a:solidFill>
                                <a:srgbClr val="00642D"/>
                              </a:solidFill>
                              <a:latin typeface="Cambria Math"/>
                              <a:ea typeface="Cambria Math"/>
                            </a:rPr>
                            <m:t>𝐫</m:t>
                          </m:r>
                        </m:e>
                        <m:sup>
                          <m:r>
                            <a:rPr lang="en-US" sz="2000" b="1" i="0" smtClean="0">
                              <a:solidFill>
                                <a:srgbClr val="00642D"/>
                              </a:solidFill>
                              <a:latin typeface="Cambria Math"/>
                              <a:ea typeface="Cambria Math"/>
                            </a:rPr>
                            <m:t>𝐤</m:t>
                          </m:r>
                          <m:r>
                            <a:rPr lang="en-US" sz="2000" b="1" i="0" smtClean="0">
                              <a:solidFill>
                                <a:srgbClr val="00642D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000" b="1" i="0" smtClean="0">
                              <a:solidFill>
                                <a:srgbClr val="00642D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000" b="1" i="0" smtClean="0">
                          <a:solidFill>
                            <a:srgbClr val="00642D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000" b="1" dirty="0">
                  <a:solidFill>
                    <a:srgbClr val="00642D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428561"/>
                <a:ext cx="3359446" cy="446404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t="-1351" r="-1087" b="-17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5824663" y="3979805"/>
            <a:ext cx="3287438" cy="85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6" tIns="40818" rIns="81636" bIns="40818" numCol="1" anchor="t" anchorCtr="0" compatLnSpc="1">
            <a:prstTxWarp prst="textNoShape">
              <a:avLst/>
            </a:prstTxWarp>
          </a:bodyPr>
          <a:lstStyle>
            <a:lvl1pPr marL="304800" indent="-304800" algn="l" defTabSz="8159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lang="en-US" sz="2200" kern="1200" dirty="0" smtClean="0">
                <a:solidFill>
                  <a:srgbClr val="0000CC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61988" indent="-254000" algn="l" defTabSz="8159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19175" indent="-203200" algn="l" defTabSz="8159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00B05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427163" indent="-203200" algn="l" defTabSz="8159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35150" indent="-203200" algn="l" defTabSz="8159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44988" indent="-204090" algn="l" defTabSz="81635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3168" indent="-204090" algn="l" defTabSz="81635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348" indent="-204090" algn="l" defTabSz="81635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527" indent="-204090" algn="l" defTabSz="81635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Reaches minima at r = 2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 </a:t>
            </a:r>
            <a:r>
              <a:rPr lang="en-US" dirty="0" err="1" smtClean="0">
                <a:solidFill>
                  <a:srgbClr val="FF0000"/>
                </a:solidFill>
              </a:rPr>
              <a:t>MSO</a:t>
            </a:r>
            <a:r>
              <a:rPr lang="en-US" dirty="0" smtClean="0">
                <a:solidFill>
                  <a:srgbClr val="FF0000"/>
                </a:solidFill>
              </a:rPr>
              <a:t> = 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1759" y="4481785"/>
            <a:ext cx="4082249" cy="707886"/>
          </a:xfrm>
          <a:prstGeom prst="rect">
            <a:avLst/>
          </a:prstGeom>
          <a:solidFill>
            <a:srgbClr val="FFFFE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  <a:latin typeface="+mn-lt"/>
                <a:cs typeface="Arial" pitchFamily="34" charset="0"/>
              </a:rPr>
              <a:t>Best performance achievable by </a:t>
            </a:r>
            <a:r>
              <a:rPr lang="en-US" sz="2000" b="1" u="sng" dirty="0" smtClean="0">
                <a:solidFill>
                  <a:srgbClr val="00B050"/>
                </a:solidFill>
                <a:latin typeface="+mn-lt"/>
                <a:cs typeface="Arial" pitchFamily="34" charset="0"/>
              </a:rPr>
              <a:t>any</a:t>
            </a:r>
            <a:r>
              <a:rPr lang="en-US" sz="2000" b="1" dirty="0" smtClean="0">
                <a:solidFill>
                  <a:srgbClr val="00B050"/>
                </a:solidFill>
                <a:latin typeface="+mn-lt"/>
                <a:cs typeface="Arial" pitchFamily="34" charset="0"/>
              </a:rPr>
              <a:t> deterministic online algorithm!</a:t>
            </a:r>
            <a:endParaRPr lang="en-IN" sz="2000" b="1" dirty="0">
              <a:solidFill>
                <a:srgbClr val="00B050"/>
              </a:solidFill>
              <a:latin typeface="+mn-lt"/>
              <a:cs typeface="Arial" pitchFamily="34" charset="0"/>
            </a:endParaRPr>
          </a:p>
        </p:txBody>
      </p:sp>
      <p:sp>
        <p:nvSpPr>
          <p:cNvPr id="12" name="TextBox 1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79512" y="3138289"/>
            <a:ext cx="8847678" cy="771045"/>
          </a:xfrm>
          <a:prstGeom prst="rect">
            <a:avLst/>
          </a:prstGeom>
          <a:blipFill rotWithShape="1">
            <a:blip r:embed="rId7" cstate="print"/>
            <a:stretch>
              <a:fillRect r="-758"/>
            </a:stretch>
          </a:blipFill>
        </p:spPr>
        <p:txBody>
          <a:bodyPr/>
          <a:lstStyle/>
          <a:p>
            <a:r>
              <a:rPr lang="en-US">
                <a:solidFill>
                  <a:srgbClr val="0000FF"/>
                </a:solidFill>
              </a:rPr>
              <a:t> 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IASc Meeting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7FBC4-E9C5-46EF-B980-654DA18B9F15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7260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8" grpId="0" animBg="1"/>
      <p:bldP spid="9" grpId="0" animBg="1"/>
      <p:bldP spid="10" grpId="0"/>
      <p:bldP spid="11" grpId="0" animBg="1"/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on </a:t>
            </a:r>
            <a:r>
              <a:rPr lang="en-US" dirty="0" err="1" smtClean="0"/>
              <a:t>PostgreSQL</a:t>
            </a: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9" y="1561356"/>
            <a:ext cx="4502865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6588224" y="1345332"/>
            <a:ext cx="1296144" cy="576064"/>
          </a:xfrm>
          <a:prstGeom prst="wedgeEllipseCallout">
            <a:avLst>
              <a:gd name="adj1" fmla="val -99983"/>
              <a:gd name="adj2" fmla="val 103046"/>
            </a:avLst>
          </a:prstGeom>
          <a:solidFill>
            <a:srgbClr val="FFFF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C00000"/>
                </a:solidFill>
              </a:rPr>
              <a:t>Plan</a:t>
            </a:r>
          </a:p>
          <a:p>
            <a:pPr algn="ctr"/>
            <a:r>
              <a:rPr lang="en-US" b="1" smtClean="0">
                <a:solidFill>
                  <a:srgbClr val="C00000"/>
                </a:solidFill>
              </a:rPr>
              <a:t>Bouquet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3923928" y="1273324"/>
            <a:ext cx="1459344" cy="573677"/>
          </a:xfrm>
          <a:prstGeom prst="wedgeEllipseCallout">
            <a:avLst>
              <a:gd name="adj1" fmla="val 11731"/>
              <a:gd name="adj2" fmla="val 112012"/>
            </a:avLst>
          </a:prstGeom>
          <a:solidFill>
            <a:srgbClr val="FFFF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Native Optimizer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467544" y="2497460"/>
            <a:ext cx="1459344" cy="573677"/>
          </a:xfrm>
          <a:prstGeom prst="wedgeEllipseCallout">
            <a:avLst>
              <a:gd name="adj1" fmla="val 67775"/>
              <a:gd name="adj2" fmla="val 2865"/>
            </a:avLst>
          </a:prstGeom>
          <a:solidFill>
            <a:srgbClr val="FFFF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Log-scale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IASc Meeting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3031723" y="3382802"/>
            <a:ext cx="2988787" cy="215165"/>
            <a:chOff x="1087486" y="2475881"/>
            <a:chExt cx="2988787" cy="215165"/>
          </a:xfrm>
        </p:grpSpPr>
        <p:sp>
          <p:nvSpPr>
            <p:cNvPr id="8" name="Rectangle 7"/>
            <p:cNvSpPr/>
            <p:nvPr/>
          </p:nvSpPr>
          <p:spPr>
            <a:xfrm>
              <a:off x="1087486" y="2536294"/>
              <a:ext cx="80337" cy="154752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735113" y="2485406"/>
              <a:ext cx="80337" cy="200446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423894" y="2535560"/>
              <a:ext cx="80337" cy="154752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058963" y="2475881"/>
              <a:ext cx="80337" cy="200446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377852" y="2532102"/>
              <a:ext cx="80337" cy="154752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714260" y="2531368"/>
              <a:ext cx="80337" cy="154752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031257" y="2528226"/>
              <a:ext cx="80337" cy="161036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366914" y="2475881"/>
              <a:ext cx="80337" cy="200446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995936" y="2475881"/>
              <a:ext cx="80337" cy="200446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683521" y="2508828"/>
              <a:ext cx="80337" cy="172652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066546" y="3116347"/>
            <a:ext cx="737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rgbClr val="002060"/>
                </a:solidFill>
              </a:rPr>
              <a:t>MSO</a:t>
            </a:r>
            <a:r>
              <a:rPr lang="en-US" sz="1400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en-US" sz="1400" b="1" dirty="0" smtClean="0">
                <a:solidFill>
                  <a:srgbClr val="002060"/>
                </a:solidFill>
              </a:rPr>
              <a:t>bounds</a:t>
            </a:r>
            <a:endParaRPr lang="en-US" sz="1400" b="1" dirty="0">
              <a:solidFill>
                <a:srgbClr val="00206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7FBC4-E9C5-46EF-B980-654DA18B9F15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395536" y="711709"/>
            <a:ext cx="8229424" cy="4495799"/>
          </a:xfrm>
        </p:spPr>
        <p:txBody>
          <a:bodyPr/>
          <a:lstStyle/>
          <a:p>
            <a:r>
              <a:rPr lang="en-US" sz="2400" dirty="0" smtClean="0">
                <a:latin typeface="Arial" charset="0"/>
                <a:cs typeface="Arial" charset="0"/>
              </a:rPr>
              <a:t>Plan bouquet approach achieves</a:t>
            </a:r>
          </a:p>
          <a:p>
            <a:pPr lvl="1"/>
            <a:r>
              <a:rPr lang="en-US" sz="2000" dirty="0" smtClean="0">
                <a:solidFill>
                  <a:srgbClr val="00642D"/>
                </a:solidFill>
                <a:latin typeface="Arial" charset="0"/>
                <a:cs typeface="Arial" charset="0"/>
              </a:rPr>
              <a:t>bounded performance sub-optimality</a:t>
            </a:r>
          </a:p>
          <a:p>
            <a:pPr lvl="2"/>
            <a:r>
              <a:rPr lang="en-US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using a (cost-limited) plan execution sequence guided by </a:t>
            </a:r>
            <a:r>
              <a:rPr lang="en-US" sz="18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isocost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contours defined over the optimal performance curve</a:t>
            </a:r>
          </a:p>
          <a:p>
            <a:pPr lvl="1"/>
            <a:r>
              <a:rPr lang="en-US" sz="2000" dirty="0">
                <a:solidFill>
                  <a:srgbClr val="00642D"/>
                </a:solidFill>
                <a:latin typeface="Arial" charset="0"/>
                <a:cs typeface="Arial" charset="0"/>
              </a:rPr>
              <a:t>robust to changes in data distribution</a:t>
            </a:r>
          </a:p>
          <a:p>
            <a:pPr lvl="2"/>
            <a:r>
              <a:rPr lang="en-US" sz="1800" dirty="0">
                <a:solidFill>
                  <a:schemeClr val="tx1"/>
                </a:solidFill>
                <a:latin typeface="Arial" charset="0"/>
                <a:cs typeface="Arial" charset="0"/>
              </a:rPr>
              <a:t>only </a:t>
            </a:r>
            <a:r>
              <a:rPr lang="en-US" sz="1800" dirty="0" err="1">
                <a:solidFill>
                  <a:schemeClr val="tx1"/>
                </a:solidFill>
                <a:latin typeface="Arial" charset="0"/>
                <a:cs typeface="Arial" charset="0"/>
              </a:rPr>
              <a:t>q</a:t>
            </a:r>
            <a:r>
              <a:rPr lang="en-US" sz="1800" baseline="-25000" dirty="0" err="1">
                <a:solidFill>
                  <a:schemeClr val="tx1"/>
                </a:solidFill>
                <a:latin typeface="Arial" charset="0"/>
                <a:cs typeface="Arial" charset="0"/>
              </a:rPr>
              <a:t>a</a:t>
            </a:r>
            <a:r>
              <a:rPr lang="en-US" sz="1800" dirty="0">
                <a:solidFill>
                  <a:schemeClr val="tx1"/>
                </a:solidFill>
                <a:latin typeface="Arial" charset="0"/>
                <a:cs typeface="Arial" charset="0"/>
              </a:rPr>
              <a:t> changes – bouquet remains same</a:t>
            </a:r>
          </a:p>
          <a:p>
            <a:pPr lvl="1"/>
            <a:r>
              <a:rPr lang="en-US" sz="2000" dirty="0" smtClean="0">
                <a:solidFill>
                  <a:srgbClr val="00642D"/>
                </a:solidFill>
                <a:latin typeface="Arial" charset="0"/>
                <a:cs typeface="Arial" charset="0"/>
              </a:rPr>
              <a:t>easy to deploy</a:t>
            </a:r>
          </a:p>
          <a:p>
            <a:pPr lvl="2"/>
            <a:r>
              <a:rPr lang="en-US" sz="1800" dirty="0">
                <a:solidFill>
                  <a:schemeClr val="tx1"/>
                </a:solidFill>
                <a:latin typeface="Arial" charset="0"/>
                <a:cs typeface="Arial" charset="0"/>
              </a:rPr>
              <a:t>bouquet layer on top of the database 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engine</a:t>
            </a:r>
            <a:endParaRPr lang="en-US" sz="18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lvl="1"/>
            <a:r>
              <a:rPr lang="en-US" sz="2000" dirty="0" smtClean="0">
                <a:solidFill>
                  <a:srgbClr val="00642D"/>
                </a:solidFill>
                <a:latin typeface="Arial" charset="0"/>
                <a:cs typeface="Arial" charset="0"/>
              </a:rPr>
              <a:t>repeatability in execution strategy (important for industry)</a:t>
            </a:r>
          </a:p>
          <a:p>
            <a:pPr lvl="2"/>
            <a:r>
              <a:rPr lang="en-US" sz="18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q</a:t>
            </a:r>
            <a:r>
              <a:rPr lang="en-US" sz="1800" baseline="-250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e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Arial" charset="0"/>
                <a:cs typeface="Arial" charset="0"/>
              </a:rPr>
              <a:t>is always 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zero, depends only on </a:t>
            </a:r>
            <a:r>
              <a:rPr lang="en-US" sz="18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q</a:t>
            </a:r>
            <a:r>
              <a:rPr lang="en-US" sz="1800" baseline="-250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a</a:t>
            </a:r>
            <a:endParaRPr lang="en-US" sz="1800" baseline="-250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lvl="2"/>
            <a:r>
              <a:rPr lang="en-US" sz="1800" dirty="0">
                <a:solidFill>
                  <a:schemeClr val="tx1"/>
                </a:solidFill>
                <a:latin typeface="Arial" charset="0"/>
                <a:cs typeface="Arial" charset="0"/>
              </a:rPr>
              <a:t>independent of metadata 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contents</a:t>
            </a:r>
            <a:endParaRPr lang="en-US" sz="18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IASc Meeting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7FBC4-E9C5-46EF-B980-654DA18B9F15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56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90500"/>
            <a:ext cx="8686800" cy="508000"/>
          </a:xfrm>
          <a:noFill/>
        </p:spPr>
        <p:txBody>
          <a:bodyPr/>
          <a:lstStyle/>
          <a:p>
            <a:r>
              <a:rPr lang="en-US" altLang="en-US" sz="3600" dirty="0" smtClean="0"/>
              <a:t>Database Management Systems (DBMS)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5292"/>
            <a:ext cx="8382000" cy="4176464"/>
          </a:xfrm>
          <a:noFill/>
        </p:spPr>
        <p:txBody>
          <a:bodyPr/>
          <a:lstStyle/>
          <a:p>
            <a:r>
              <a:rPr lang="en-US" altLang="en-US" sz="2800" dirty="0" smtClean="0">
                <a:solidFill>
                  <a:srgbClr val="0000FF"/>
                </a:solidFill>
              </a:rPr>
              <a:t>Large and complex </a:t>
            </a:r>
            <a:r>
              <a:rPr lang="en-US" altLang="en-US" sz="2800" smtClean="0">
                <a:solidFill>
                  <a:srgbClr val="0000FF"/>
                </a:solidFill>
              </a:rPr>
              <a:t>software systems</a:t>
            </a:r>
          </a:p>
          <a:p>
            <a:pPr lvl="1"/>
            <a:r>
              <a:rPr lang="en-US" altLang="en-US" sz="2000" smtClean="0"/>
              <a:t>millions of lines of code</a:t>
            </a:r>
          </a:p>
          <a:p>
            <a:r>
              <a:rPr lang="en-US" altLang="en-US" sz="2800" smtClean="0">
                <a:solidFill>
                  <a:srgbClr val="0000FF"/>
                </a:solidFill>
              </a:rPr>
              <a:t>Efficient </a:t>
            </a:r>
            <a:r>
              <a:rPr lang="en-US" altLang="en-US" sz="2800" dirty="0" smtClean="0">
                <a:solidFill>
                  <a:srgbClr val="0000FF"/>
                </a:solidFill>
              </a:rPr>
              <a:t>and convenient mechanisms for capturing, storing, querying, maintenance of  </a:t>
            </a:r>
            <a:r>
              <a:rPr lang="en-US" altLang="en-US" sz="2800" dirty="0" smtClean="0">
                <a:solidFill>
                  <a:srgbClr val="FF0000"/>
                </a:solidFill>
              </a:rPr>
              <a:t>enterprise data</a:t>
            </a:r>
            <a:r>
              <a:rPr lang="en-US" altLang="en-US" sz="2800" dirty="0" smtClean="0"/>
              <a:t> </a:t>
            </a:r>
          </a:p>
          <a:p>
            <a:r>
              <a:rPr lang="en-US" altLang="en-US" sz="2800" dirty="0" smtClean="0">
                <a:solidFill>
                  <a:srgbClr val="0000FF"/>
                </a:solidFill>
              </a:rPr>
              <a:t>Cornerstone of computer industry</a:t>
            </a:r>
          </a:p>
          <a:p>
            <a:pPr lvl="1"/>
            <a:r>
              <a:rPr lang="en-US" altLang="en-US" sz="2000" dirty="0" smtClean="0"/>
              <a:t>Uses &gt; </a:t>
            </a:r>
            <a:r>
              <a:rPr lang="en-US" altLang="en-US" sz="2000" dirty="0" smtClean="0">
                <a:solidFill>
                  <a:srgbClr val="008080"/>
                </a:solidFill>
              </a:rPr>
              <a:t>80 percent</a:t>
            </a:r>
            <a:r>
              <a:rPr lang="en-US" altLang="en-US" sz="2000" dirty="0" smtClean="0"/>
              <a:t> of computers worldwide</a:t>
            </a:r>
          </a:p>
          <a:p>
            <a:pPr lvl="1"/>
            <a:r>
              <a:rPr lang="en-US" altLang="en-US" sz="2000" dirty="0" smtClean="0"/>
              <a:t>Employs &gt; </a:t>
            </a:r>
            <a:r>
              <a:rPr lang="en-US" altLang="en-US" sz="2000" dirty="0" smtClean="0">
                <a:solidFill>
                  <a:srgbClr val="008080"/>
                </a:solidFill>
              </a:rPr>
              <a:t>70 percent</a:t>
            </a:r>
            <a:r>
              <a:rPr lang="en-US" altLang="en-US" sz="2000" dirty="0" smtClean="0"/>
              <a:t> of computer professionals</a:t>
            </a:r>
          </a:p>
          <a:p>
            <a:pPr lvl="1"/>
            <a:r>
              <a:rPr lang="en-US" altLang="en-US" sz="2000" dirty="0" smtClean="0">
                <a:solidFill>
                  <a:srgbClr val="008080"/>
                </a:solidFill>
              </a:rPr>
              <a:t>Largest</a:t>
            </a:r>
            <a:r>
              <a:rPr lang="en-US" altLang="en-US" sz="2000" dirty="0" smtClean="0"/>
              <a:t> monetary sector of computer business</a:t>
            </a:r>
            <a:endParaRPr lang="en-US" altLang="en-US" sz="2000" b="1" dirty="0" smtClean="0"/>
          </a:p>
          <a:p>
            <a:pPr lvl="1"/>
            <a:endParaRPr lang="en-US" altLang="en-US" sz="3200" dirty="0" smtClean="0"/>
          </a:p>
          <a:p>
            <a:endParaRPr lang="en-US" alt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June 2017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254321-0E10-4B21-94B9-5B8AE40885D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IASc Meeting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0401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67544" y="1129311"/>
            <a:ext cx="7448872" cy="1503784"/>
          </a:xfrm>
        </p:spPr>
        <p:txBody>
          <a:bodyPr/>
          <a:lstStyle/>
          <a:p>
            <a:r>
              <a:rPr lang="en-US" dirty="0" smtClean="0"/>
              <a:t>For more details, visit project website:</a:t>
            </a:r>
          </a:p>
          <a:p>
            <a:r>
              <a:rPr lang="en-US" b="1" dirty="0" smtClean="0">
                <a:solidFill>
                  <a:srgbClr val="00642D"/>
                </a:solidFill>
              </a:rPr>
              <a:t>dsl.serc.iisc.ernet.in/projects/QUEST</a:t>
            </a:r>
          </a:p>
          <a:p>
            <a:endParaRPr lang="en-US" b="1" dirty="0" smtClean="0">
              <a:solidFill>
                <a:srgbClr val="00642D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 Concepts paper: </a:t>
            </a:r>
            <a:r>
              <a:rPr lang="en-US" sz="2400" b="1" smtClean="0">
                <a:solidFill>
                  <a:schemeClr val="tx1"/>
                </a:solidFill>
              </a:rPr>
              <a:t>ACM SIGMOD </a:t>
            </a:r>
            <a:r>
              <a:rPr lang="en-US" sz="2400" b="1" dirty="0" smtClean="0">
                <a:solidFill>
                  <a:schemeClr val="tx1"/>
                </a:solidFill>
              </a:rPr>
              <a:t>2014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 Demo paper: VLDB 2014   (Best Demo Award)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 Concepts + Implementation:  ACM </a:t>
            </a:r>
            <a:r>
              <a:rPr lang="en-US" sz="2400" b="1" smtClean="0">
                <a:solidFill>
                  <a:schemeClr val="tx1"/>
                </a:solidFill>
              </a:rPr>
              <a:t>TODS  (June 2016)</a:t>
            </a:r>
            <a:endParaRPr lang="en-US" sz="2400" b="1" dirty="0" smtClean="0">
              <a:solidFill>
                <a:schemeClr val="tx1"/>
              </a:solidFill>
            </a:endParaRPr>
          </a:p>
          <a:p>
            <a:endParaRPr lang="en-US" b="1" dirty="0">
              <a:solidFill>
                <a:srgbClr val="00642D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2017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95B88C-1411-437D-8BF4-BAC5A9D3F58B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IASc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48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80528" y="2065414"/>
            <a:ext cx="3309654" cy="2336033"/>
            <a:chOff x="3716133" y="669220"/>
            <a:chExt cx="3309654" cy="2336033"/>
          </a:xfrm>
        </p:grpSpPr>
        <p:pic>
          <p:nvPicPr>
            <p:cNvPr id="1027" name="Picture 3" descr="E:\media\Backups\bouquet_project\project_docs\m5_2014_may\Google_ppt\Bouquet_PNG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874573">
              <a:off x="4411312" y="702177"/>
              <a:ext cx="1607897" cy="2998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4956382" y="669220"/>
              <a:ext cx="7713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rgbClr val="0000FF"/>
                  </a:solidFill>
                </a:rPr>
                <a:t>Plan 1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056323" y="838411"/>
              <a:ext cx="7713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rgbClr val="0000FF"/>
                  </a:solidFill>
                </a:rPr>
                <a:t>Plan 2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667448" y="1558491"/>
              <a:ext cx="7713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>
                  <a:solidFill>
                    <a:srgbClr val="0000FF"/>
                  </a:solidFill>
                </a:rPr>
                <a:t>Plan </a:t>
              </a:r>
              <a:r>
                <a:rPr lang="en-US" sz="1800" b="1" smtClean="0">
                  <a:solidFill>
                    <a:srgbClr val="0000FF"/>
                  </a:solidFill>
                </a:rPr>
                <a:t>5</a:t>
              </a:r>
              <a:endParaRPr lang="en-US" sz="1800" b="1" dirty="0">
                <a:solidFill>
                  <a:srgbClr val="0000FF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840299" y="1990539"/>
              <a:ext cx="7713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>
                  <a:solidFill>
                    <a:srgbClr val="0000FF"/>
                  </a:solidFill>
                </a:rPr>
                <a:t>Plan </a:t>
              </a:r>
              <a:r>
                <a:rPr lang="en-US" sz="1800" b="1" smtClean="0">
                  <a:solidFill>
                    <a:srgbClr val="0000FF"/>
                  </a:solidFill>
                </a:rPr>
                <a:t>4</a:t>
              </a:r>
              <a:endParaRPr lang="en-US" sz="1800" b="1" dirty="0">
                <a:solidFill>
                  <a:srgbClr val="0000FF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254422" y="1490371"/>
              <a:ext cx="7713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>
                  <a:solidFill>
                    <a:srgbClr val="0000FF"/>
                  </a:solidFill>
                </a:rPr>
                <a:t>Plan </a:t>
              </a:r>
              <a:r>
                <a:rPr lang="en-US" sz="1800" b="1" smtClean="0">
                  <a:solidFill>
                    <a:srgbClr val="0000FF"/>
                  </a:solidFill>
                </a:rPr>
                <a:t>3</a:t>
              </a:r>
              <a:endParaRPr lang="en-US" sz="18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-1620688" y="1564046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N" dirty="0"/>
          </a:p>
        </p:txBody>
      </p:sp>
      <p:pic>
        <p:nvPicPr>
          <p:cNvPr id="1028" name="Picture 4" descr="C:\Users\dsl\Desktop\1622996-demon_gfx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8" y="1885733"/>
            <a:ext cx="2686869" cy="255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040317" y="2497460"/>
            <a:ext cx="206819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Optimal </a:t>
            </a:r>
          </a:p>
          <a:p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Query </a:t>
            </a:r>
          </a:p>
          <a:p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Execution</a:t>
            </a:r>
          </a:p>
          <a:p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Performance</a:t>
            </a:r>
            <a:endParaRPr lang="en-IN" sz="2400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4281254" y="4539620"/>
            <a:ext cx="2880320" cy="550141"/>
          </a:xfrm>
          <a:prstGeom prst="wedgeRoundRectCallout">
            <a:avLst>
              <a:gd name="adj1" fmla="val -35515"/>
              <a:gd name="adj2" fmla="val -257406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3333FF"/>
                </a:solidFill>
                <a:latin typeface="Comic Sans MS" pitchFamily="66" charset="0"/>
              </a:rPr>
              <a:t>Do </a:t>
            </a:r>
            <a:r>
              <a:rPr lang="en-US" sz="1800" b="1" dirty="0" smtClean="0">
                <a:solidFill>
                  <a:srgbClr val="3333FF"/>
                </a:solidFill>
                <a:latin typeface="Comic Sans MS" pitchFamily="66" charset="0"/>
              </a:rPr>
              <a:t>you know the </a:t>
            </a:r>
            <a:br>
              <a:rPr lang="en-US" sz="1800" b="1" dirty="0" smtClean="0">
                <a:solidFill>
                  <a:srgbClr val="3333FF"/>
                </a:solidFill>
                <a:latin typeface="Comic Sans MS" pitchFamily="66" charset="0"/>
              </a:rPr>
            </a:br>
            <a:r>
              <a:rPr lang="en-US" sz="1800" b="1" dirty="0" smtClean="0">
                <a:solidFill>
                  <a:srgbClr val="3333FF"/>
                </a:solidFill>
                <a:latin typeface="Comic Sans MS" pitchFamily="66" charset="0"/>
              </a:rPr>
              <a:t>correct </a:t>
            </a:r>
            <a:r>
              <a:rPr lang="en-US" sz="1800" b="1" dirty="0" err="1" smtClean="0">
                <a:solidFill>
                  <a:srgbClr val="3333FF"/>
                </a:solidFill>
                <a:latin typeface="Comic Sans MS" pitchFamily="66" charset="0"/>
              </a:rPr>
              <a:t>selectivities</a:t>
            </a:r>
            <a:r>
              <a:rPr lang="en-US" sz="1800" b="1" dirty="0" smtClean="0">
                <a:solidFill>
                  <a:srgbClr val="3333FF"/>
                </a:solidFill>
                <a:latin typeface="Comic Sans MS" pitchFamily="66" charset="0"/>
              </a:rPr>
              <a:t> ?</a:t>
            </a:r>
            <a:endParaRPr lang="en-IN" sz="1800" b="1" dirty="0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15818" y="2929521"/>
            <a:ext cx="10743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SQL </a:t>
            </a:r>
          </a:p>
          <a:p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Query</a:t>
            </a:r>
            <a:endParaRPr lang="en-IN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7058395" y="2137433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smtClean="0">
                <a:solidFill>
                  <a:srgbClr val="00642D"/>
                </a:solidFill>
                <a:latin typeface="Arial" pitchFamily="34" charset="0"/>
                <a:cs typeface="Arial" pitchFamily="34" charset="0"/>
              </a:rPr>
              <a:t>Near</a:t>
            </a:r>
            <a:endParaRPr lang="en-US" sz="2400" b="1" i="1" dirty="0" smtClean="0">
              <a:solidFill>
                <a:srgbClr val="00642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71600" y="409244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omic Sans MS" pitchFamily="66" charset="0"/>
                <a:cs typeface="Arial" pitchFamily="34" charset="0"/>
              </a:rPr>
              <a:t>Take Away</a:t>
            </a:r>
            <a:endParaRPr lang="en-IN" sz="3600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2017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95B88C-1411-437D-8BF4-BAC5A9D3F58B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IASc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81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33333E-6 L 0.42552 -0.002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67" y="-13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4" grpId="0" animBg="1"/>
      <p:bldP spid="14" grpId="1" animBg="1"/>
      <p:bldP spid="22" grpId="0"/>
      <p:bldP spid="23" grpId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 to Online Bidding Problem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IASc Meeting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7FBC4-E9C5-46EF-B980-654DA18B9F15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39552" y="697265"/>
            <a:ext cx="8229424" cy="4495799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There is an object </a:t>
            </a:r>
            <a:r>
              <a:rPr lang="en-US" dirty="0" smtClean="0">
                <a:solidFill>
                  <a:schemeClr val="tx1"/>
                </a:solidFill>
              </a:rPr>
              <a:t>D</a:t>
            </a:r>
            <a:r>
              <a:rPr lang="en-US" dirty="0" smtClean="0">
                <a:solidFill>
                  <a:srgbClr val="0000FF"/>
                </a:solidFill>
              </a:rPr>
              <a:t> with hidden value </a:t>
            </a:r>
            <a:r>
              <a:rPr lang="en-US" dirty="0" smtClean="0">
                <a:solidFill>
                  <a:schemeClr val="tx1"/>
                </a:solidFill>
              </a:rPr>
              <a:t>V</a:t>
            </a:r>
            <a:r>
              <a:rPr lang="en-US" dirty="0" smtClean="0">
                <a:solidFill>
                  <a:srgbClr val="0000FF"/>
                </a:solidFill>
              </a:rPr>
              <a:t> in range </a:t>
            </a:r>
            <a:r>
              <a:rPr lang="en-US" dirty="0" smtClean="0">
                <a:solidFill>
                  <a:schemeClr val="tx1"/>
                </a:solidFill>
              </a:rPr>
              <a:t>(1, 100)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Your task is to bid for </a:t>
            </a:r>
            <a:r>
              <a:rPr lang="en-US" dirty="0" smtClean="0">
                <a:solidFill>
                  <a:schemeClr val="tx1"/>
                </a:solidFill>
              </a:rPr>
              <a:t>D</a:t>
            </a:r>
            <a:r>
              <a:rPr lang="en-US" dirty="0" smtClean="0">
                <a:solidFill>
                  <a:srgbClr val="0000FF"/>
                </a:solidFill>
              </a:rPr>
              <a:t> until you acquire it under the following rules: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If the bid  B &lt;  V, then you forfeit B, and bid again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If the bid  B ≥  V, then you pay B and acquire D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Your goal is to minimize the worst-case ratio of your total payment  to the object value, i.e.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                </a:t>
            </a:r>
            <a:r>
              <a:rPr lang="en-US" smtClean="0">
                <a:solidFill>
                  <a:schemeClr val="tx1"/>
                </a:solidFill>
              </a:rPr>
              <a:t>min ((</a:t>
            </a:r>
            <a:r>
              <a:rPr lang="en-US" dirty="0" smtClean="0">
                <a:solidFill>
                  <a:schemeClr val="tx1"/>
                </a:solidFill>
              </a:rPr>
              <a:t>B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 + B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 + … + B</a:t>
            </a:r>
            <a:r>
              <a:rPr lang="en-US" baseline="-25000" dirty="0" smtClean="0">
                <a:solidFill>
                  <a:schemeClr val="tx1"/>
                </a:solidFill>
              </a:rPr>
              <a:t>k</a:t>
            </a:r>
            <a:r>
              <a:rPr lang="en-US" dirty="0" smtClean="0">
                <a:solidFill>
                  <a:schemeClr val="tx1"/>
                </a:solidFill>
              </a:rPr>
              <a:t>) / V)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Bid doubling algorithm is best possible choice</a:t>
            </a:r>
            <a:endParaRPr lang="en-IN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7260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ctrTitle"/>
          </p:nvPr>
        </p:nvSpPr>
        <p:spPr>
          <a:xfrm>
            <a:off x="685800" y="1333500"/>
            <a:ext cx="7315200" cy="1225550"/>
          </a:xfrm>
        </p:spPr>
        <p:txBody>
          <a:bodyPr/>
          <a:lstStyle/>
          <a:p>
            <a:r>
              <a:rPr lang="en-US" sz="3600" i="1" dirty="0" smtClean="0"/>
              <a:t>Bouquet Approach in </a:t>
            </a:r>
            <a:r>
              <a:rPr lang="en-US" sz="3600" i="1" u="sng" dirty="0" smtClean="0"/>
              <a:t>2D SS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95B88C-1411-437D-8BF4-BAC5A9D3F58B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IASc Meeting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nshuman\Desktop\PCM2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8218"/>
            <a:ext cx="4019550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689" y="1451662"/>
            <a:ext cx="4038600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2D</a:t>
            </a:r>
            <a:r>
              <a:rPr lang="en-US" dirty="0" smtClean="0"/>
              <a:t> Bouquet Identification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0" y="668538"/>
            <a:ext cx="1691680" cy="783125"/>
          </a:xfrm>
          <a:prstGeom prst="wedgeEllipseCallout">
            <a:avLst>
              <a:gd name="adj1" fmla="val -13079"/>
              <a:gd name="adj2" fmla="val 118015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Cost</a:t>
            </a:r>
          </a:p>
          <a:p>
            <a:pPr algn="ctr"/>
            <a:r>
              <a:rPr lang="en-US" sz="1400" b="1" dirty="0" smtClean="0">
                <a:solidFill>
                  <a:srgbClr val="C00000"/>
                </a:solidFill>
              </a:rPr>
              <a:t>(normalized)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-1" y="4729708"/>
            <a:ext cx="1259633" cy="569700"/>
          </a:xfrm>
          <a:prstGeom prst="wedgeEllipseCallout">
            <a:avLst>
              <a:gd name="adj1" fmla="val 98992"/>
              <a:gd name="adj2" fmla="val -24534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</a:rPr>
              <a:t>sel</a:t>
            </a:r>
            <a:r>
              <a:rPr lang="en-US" sz="2400" b="1" dirty="0" smtClean="0">
                <a:solidFill>
                  <a:srgbClr val="C00000"/>
                </a:solidFill>
              </a:rPr>
              <a:t>-X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3851946" y="4933241"/>
            <a:ext cx="1259633" cy="569700"/>
          </a:xfrm>
          <a:prstGeom prst="wedgeEllipseCallout">
            <a:avLst>
              <a:gd name="adj1" fmla="val -65854"/>
              <a:gd name="adj2" fmla="val -109803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</a:rPr>
              <a:t>sel</a:t>
            </a:r>
            <a:r>
              <a:rPr lang="en-US" sz="2400" b="1" dirty="0" smtClean="0">
                <a:solidFill>
                  <a:srgbClr val="C00000"/>
                </a:solidFill>
              </a:rPr>
              <a:t>-Y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2297373" y="785615"/>
            <a:ext cx="1044624" cy="529678"/>
          </a:xfrm>
          <a:prstGeom prst="wedgeEllipseCallout">
            <a:avLst>
              <a:gd name="adj1" fmla="val 9001"/>
              <a:gd name="adj2" fmla="val 39298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Cost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2051746" y="785615"/>
            <a:ext cx="1290277" cy="529678"/>
          </a:xfrm>
          <a:prstGeom prst="wedgeEllipseCallout">
            <a:avLst>
              <a:gd name="adj1" fmla="val 62798"/>
              <a:gd name="adj2" fmla="val 21675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Plans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6" name="Oval Callout 15"/>
          <p:cNvSpPr/>
          <p:nvPr/>
        </p:nvSpPr>
        <p:spPr>
          <a:xfrm>
            <a:off x="2062536" y="786855"/>
            <a:ext cx="1290277" cy="529678"/>
          </a:xfrm>
          <a:prstGeom prst="wedgeEllipseCallout">
            <a:avLst>
              <a:gd name="adj1" fmla="val -50149"/>
              <a:gd name="adj2" fmla="val 608771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Plans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7" name="Oval Callout 16"/>
          <p:cNvSpPr/>
          <p:nvPr/>
        </p:nvSpPr>
        <p:spPr>
          <a:xfrm>
            <a:off x="5177434" y="720650"/>
            <a:ext cx="3292126" cy="529678"/>
          </a:xfrm>
          <a:prstGeom prst="wedgeEllipseCallout">
            <a:avLst>
              <a:gd name="adj1" fmla="val -36476"/>
              <a:gd name="adj2" fmla="val 191574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</a:rPr>
              <a:t>Isocost</a:t>
            </a:r>
            <a:r>
              <a:rPr lang="en-US" sz="2400" b="1" dirty="0" smtClean="0">
                <a:solidFill>
                  <a:srgbClr val="C00000"/>
                </a:solidFill>
              </a:rPr>
              <a:t> Contours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8" name="Oval Callout 17"/>
          <p:cNvSpPr/>
          <p:nvPr/>
        </p:nvSpPr>
        <p:spPr>
          <a:xfrm>
            <a:off x="5177434" y="720650"/>
            <a:ext cx="3292126" cy="529678"/>
          </a:xfrm>
          <a:prstGeom prst="wedgeEllipseCallout">
            <a:avLst>
              <a:gd name="adj1" fmla="val -31268"/>
              <a:gd name="adj2" fmla="val 41276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</a:rPr>
              <a:t>Isocost</a:t>
            </a:r>
            <a:r>
              <a:rPr lang="en-US" sz="2400" b="1" dirty="0" smtClean="0">
                <a:solidFill>
                  <a:srgbClr val="C00000"/>
                </a:solidFill>
              </a:rPr>
              <a:t> Planes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6062775" y="3838892"/>
            <a:ext cx="1330430" cy="234077"/>
          </a:xfrm>
          <a:custGeom>
            <a:avLst/>
            <a:gdLst>
              <a:gd name="connsiteX0" fmla="*/ 1330430 w 1330430"/>
              <a:gd name="connsiteY0" fmla="*/ 234077 h 234077"/>
              <a:gd name="connsiteX1" fmla="*/ 1248091 w 1330430"/>
              <a:gd name="connsiteY1" fmla="*/ 225410 h 234077"/>
              <a:gd name="connsiteX2" fmla="*/ 1230756 w 1330430"/>
              <a:gd name="connsiteY2" fmla="*/ 221076 h 234077"/>
              <a:gd name="connsiteX3" fmla="*/ 1217755 w 1330430"/>
              <a:gd name="connsiteY3" fmla="*/ 216743 h 234077"/>
              <a:gd name="connsiteX4" fmla="*/ 1144083 w 1330430"/>
              <a:gd name="connsiteY4" fmla="*/ 212409 h 234077"/>
              <a:gd name="connsiteX5" fmla="*/ 1087746 w 1330430"/>
              <a:gd name="connsiteY5" fmla="*/ 208075 h 234077"/>
              <a:gd name="connsiteX6" fmla="*/ 1057410 w 1330430"/>
              <a:gd name="connsiteY6" fmla="*/ 203742 h 234077"/>
              <a:gd name="connsiteX7" fmla="*/ 983738 w 1330430"/>
              <a:gd name="connsiteY7" fmla="*/ 199408 h 234077"/>
              <a:gd name="connsiteX8" fmla="*/ 949069 w 1330430"/>
              <a:gd name="connsiteY8" fmla="*/ 195074 h 234077"/>
              <a:gd name="connsiteX9" fmla="*/ 905733 w 1330430"/>
              <a:gd name="connsiteY9" fmla="*/ 186407 h 234077"/>
              <a:gd name="connsiteX10" fmla="*/ 853729 w 1330430"/>
              <a:gd name="connsiteY10" fmla="*/ 182073 h 234077"/>
              <a:gd name="connsiteX11" fmla="*/ 819060 w 1330430"/>
              <a:gd name="connsiteY11" fmla="*/ 177740 h 234077"/>
              <a:gd name="connsiteX12" fmla="*/ 771390 w 1330430"/>
              <a:gd name="connsiteY12" fmla="*/ 173406 h 234077"/>
              <a:gd name="connsiteX13" fmla="*/ 745388 w 1330430"/>
              <a:gd name="connsiteY13" fmla="*/ 164739 h 234077"/>
              <a:gd name="connsiteX14" fmla="*/ 637046 w 1330430"/>
              <a:gd name="connsiteY14" fmla="*/ 156072 h 234077"/>
              <a:gd name="connsiteX15" fmla="*/ 489702 w 1330430"/>
              <a:gd name="connsiteY15" fmla="*/ 151738 h 234077"/>
              <a:gd name="connsiteX16" fmla="*/ 364027 w 1330430"/>
              <a:gd name="connsiteY16" fmla="*/ 143071 h 234077"/>
              <a:gd name="connsiteX17" fmla="*/ 294688 w 1330430"/>
              <a:gd name="connsiteY17" fmla="*/ 134403 h 234077"/>
              <a:gd name="connsiteX18" fmla="*/ 281687 w 1330430"/>
              <a:gd name="connsiteY18" fmla="*/ 130070 h 234077"/>
              <a:gd name="connsiteX19" fmla="*/ 264353 w 1330430"/>
              <a:gd name="connsiteY19" fmla="*/ 121402 h 234077"/>
              <a:gd name="connsiteX20" fmla="*/ 186347 w 1330430"/>
              <a:gd name="connsiteY20" fmla="*/ 108401 h 234077"/>
              <a:gd name="connsiteX21" fmla="*/ 169012 w 1330430"/>
              <a:gd name="connsiteY21" fmla="*/ 104068 h 234077"/>
              <a:gd name="connsiteX22" fmla="*/ 147344 w 1330430"/>
              <a:gd name="connsiteY22" fmla="*/ 99734 h 234077"/>
              <a:gd name="connsiteX23" fmla="*/ 134343 w 1330430"/>
              <a:gd name="connsiteY23" fmla="*/ 95400 h 234077"/>
              <a:gd name="connsiteX24" fmla="*/ 104008 w 1330430"/>
              <a:gd name="connsiteY24" fmla="*/ 91067 h 234077"/>
              <a:gd name="connsiteX25" fmla="*/ 91007 w 1330430"/>
              <a:gd name="connsiteY25" fmla="*/ 86733 h 234077"/>
              <a:gd name="connsiteX26" fmla="*/ 60671 w 1330430"/>
              <a:gd name="connsiteY26" fmla="*/ 78066 h 234077"/>
              <a:gd name="connsiteX27" fmla="*/ 4334 w 1330430"/>
              <a:gd name="connsiteY27" fmla="*/ 78066 h 234077"/>
              <a:gd name="connsiteX28" fmla="*/ 0 w 1330430"/>
              <a:gd name="connsiteY28" fmla="*/ 47730 h 234077"/>
              <a:gd name="connsiteX29" fmla="*/ 8667 w 1330430"/>
              <a:gd name="connsiteY29" fmla="*/ 17395 h 234077"/>
              <a:gd name="connsiteX30" fmla="*/ 17335 w 1330430"/>
              <a:gd name="connsiteY30" fmla="*/ 4394 h 234077"/>
              <a:gd name="connsiteX31" fmla="*/ 39003 w 1330430"/>
              <a:gd name="connsiteY31" fmla="*/ 60 h 234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330430" h="234077">
                <a:moveTo>
                  <a:pt x="1330430" y="234077"/>
                </a:moveTo>
                <a:lnTo>
                  <a:pt x="1248091" y="225410"/>
                </a:lnTo>
                <a:cubicBezTo>
                  <a:pt x="1242204" y="224504"/>
                  <a:pt x="1236483" y="222712"/>
                  <a:pt x="1230756" y="221076"/>
                </a:cubicBezTo>
                <a:cubicBezTo>
                  <a:pt x="1226364" y="219821"/>
                  <a:pt x="1222300" y="217198"/>
                  <a:pt x="1217755" y="216743"/>
                </a:cubicBezTo>
                <a:cubicBezTo>
                  <a:pt x="1193277" y="214295"/>
                  <a:pt x="1168628" y="214045"/>
                  <a:pt x="1144083" y="212409"/>
                </a:cubicBezTo>
                <a:cubicBezTo>
                  <a:pt x="1125290" y="211156"/>
                  <a:pt x="1106487" y="209949"/>
                  <a:pt x="1087746" y="208075"/>
                </a:cubicBezTo>
                <a:cubicBezTo>
                  <a:pt x="1077582" y="207059"/>
                  <a:pt x="1067589" y="204590"/>
                  <a:pt x="1057410" y="203742"/>
                </a:cubicBezTo>
                <a:cubicBezTo>
                  <a:pt x="1032895" y="201699"/>
                  <a:pt x="1008295" y="200853"/>
                  <a:pt x="983738" y="199408"/>
                </a:cubicBezTo>
                <a:cubicBezTo>
                  <a:pt x="972182" y="197963"/>
                  <a:pt x="960557" y="196989"/>
                  <a:pt x="949069" y="195074"/>
                </a:cubicBezTo>
                <a:cubicBezTo>
                  <a:pt x="934538" y="192652"/>
                  <a:pt x="920414" y="187630"/>
                  <a:pt x="905733" y="186407"/>
                </a:cubicBezTo>
                <a:lnTo>
                  <a:pt x="853729" y="182073"/>
                </a:lnTo>
                <a:cubicBezTo>
                  <a:pt x="842141" y="180914"/>
                  <a:pt x="830642" y="178959"/>
                  <a:pt x="819060" y="177740"/>
                </a:cubicBezTo>
                <a:cubicBezTo>
                  <a:pt x="803192" y="176070"/>
                  <a:pt x="787280" y="174851"/>
                  <a:pt x="771390" y="173406"/>
                </a:cubicBezTo>
                <a:cubicBezTo>
                  <a:pt x="762723" y="170517"/>
                  <a:pt x="754432" y="166031"/>
                  <a:pt x="745388" y="164739"/>
                </a:cubicBezTo>
                <a:cubicBezTo>
                  <a:pt x="694934" y="157531"/>
                  <a:pt x="710816" y="158909"/>
                  <a:pt x="637046" y="156072"/>
                </a:cubicBezTo>
                <a:lnTo>
                  <a:pt x="489702" y="151738"/>
                </a:lnTo>
                <a:cubicBezTo>
                  <a:pt x="447810" y="148849"/>
                  <a:pt x="405694" y="148280"/>
                  <a:pt x="364027" y="143071"/>
                </a:cubicBezTo>
                <a:lnTo>
                  <a:pt x="294688" y="134403"/>
                </a:lnTo>
                <a:cubicBezTo>
                  <a:pt x="290354" y="132959"/>
                  <a:pt x="285886" y="131869"/>
                  <a:pt x="281687" y="130070"/>
                </a:cubicBezTo>
                <a:cubicBezTo>
                  <a:pt x="275749" y="127525"/>
                  <a:pt x="270527" y="123302"/>
                  <a:pt x="264353" y="121402"/>
                </a:cubicBezTo>
                <a:cubicBezTo>
                  <a:pt x="235095" y="112399"/>
                  <a:pt x="216473" y="111749"/>
                  <a:pt x="186347" y="108401"/>
                </a:cubicBezTo>
                <a:cubicBezTo>
                  <a:pt x="180569" y="106957"/>
                  <a:pt x="174826" y="105360"/>
                  <a:pt x="169012" y="104068"/>
                </a:cubicBezTo>
                <a:cubicBezTo>
                  <a:pt x="161822" y="102470"/>
                  <a:pt x="154490" y="101521"/>
                  <a:pt x="147344" y="99734"/>
                </a:cubicBezTo>
                <a:cubicBezTo>
                  <a:pt x="142912" y="98626"/>
                  <a:pt x="138822" y="96296"/>
                  <a:pt x="134343" y="95400"/>
                </a:cubicBezTo>
                <a:cubicBezTo>
                  <a:pt x="124327" y="93397"/>
                  <a:pt x="114120" y="92511"/>
                  <a:pt x="104008" y="91067"/>
                </a:cubicBezTo>
                <a:cubicBezTo>
                  <a:pt x="99674" y="89622"/>
                  <a:pt x="95399" y="87988"/>
                  <a:pt x="91007" y="86733"/>
                </a:cubicBezTo>
                <a:cubicBezTo>
                  <a:pt x="52915" y="75850"/>
                  <a:pt x="91843" y="88457"/>
                  <a:pt x="60671" y="78066"/>
                </a:cubicBezTo>
                <a:cubicBezTo>
                  <a:pt x="49263" y="79967"/>
                  <a:pt x="14690" y="88423"/>
                  <a:pt x="4334" y="78066"/>
                </a:cubicBezTo>
                <a:cubicBezTo>
                  <a:pt x="-2889" y="70843"/>
                  <a:pt x="1445" y="57842"/>
                  <a:pt x="0" y="47730"/>
                </a:cubicBezTo>
                <a:cubicBezTo>
                  <a:pt x="1387" y="42183"/>
                  <a:pt x="5561" y="23607"/>
                  <a:pt x="8667" y="17395"/>
                </a:cubicBezTo>
                <a:cubicBezTo>
                  <a:pt x="10996" y="12736"/>
                  <a:pt x="13268" y="7648"/>
                  <a:pt x="17335" y="4394"/>
                </a:cubicBezTo>
                <a:cubicBezTo>
                  <a:pt x="23895" y="-854"/>
                  <a:pt x="31575" y="60"/>
                  <a:pt x="39003" y="60"/>
                </a:cubicBezTo>
              </a:path>
            </a:pathLst>
          </a:custGeom>
          <a:ln w="28575">
            <a:solidFill>
              <a:srgbClr val="99FF6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Callout 19"/>
          <p:cNvSpPr/>
          <p:nvPr/>
        </p:nvSpPr>
        <p:spPr>
          <a:xfrm>
            <a:off x="5329834" y="4585692"/>
            <a:ext cx="3292126" cy="810864"/>
          </a:xfrm>
          <a:prstGeom prst="wedgeEllipseCallout">
            <a:avLst>
              <a:gd name="adj1" fmla="val -17019"/>
              <a:gd name="adj2" fmla="val -126011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Multiple Plans per contour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IASc Meeting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7FBC4-E9C5-46EF-B980-654DA18B9F15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05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7" grpId="0" animBg="1"/>
      <p:bldP spid="2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nshuman\Desktop\2Dcontour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23" y="830643"/>
            <a:ext cx="7972425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102146"/>
            <a:ext cx="8229600" cy="571500"/>
          </a:xfrm>
        </p:spPr>
        <p:txBody>
          <a:bodyPr/>
          <a:lstStyle/>
          <a:p>
            <a:r>
              <a:rPr lang="en-US" dirty="0" smtClean="0"/>
              <a:t>Characteristics of 2D Contours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35696" y="3981053"/>
            <a:ext cx="93610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00" b="1" dirty="0" err="1" smtClean="0"/>
              <a:t>sel</a:t>
            </a:r>
            <a:r>
              <a:rPr lang="en-US" sz="1800" b="1" dirty="0" smtClean="0"/>
              <a:t> - X</a:t>
            </a:r>
            <a:endParaRPr lang="en-US" sz="1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26207" y="1489348"/>
            <a:ext cx="351656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s</a:t>
            </a:r>
          </a:p>
          <a:p>
            <a:r>
              <a:rPr lang="en-US" sz="1800" b="1" dirty="0" smtClean="0"/>
              <a:t>e</a:t>
            </a:r>
          </a:p>
          <a:p>
            <a:r>
              <a:rPr lang="en-US" sz="1800" b="1" dirty="0" smtClean="0"/>
              <a:t>l</a:t>
            </a:r>
          </a:p>
          <a:p>
            <a:r>
              <a:rPr lang="en-US" sz="1800" b="1" dirty="0" smtClean="0"/>
              <a:t> -</a:t>
            </a:r>
          </a:p>
          <a:p>
            <a:r>
              <a:rPr lang="en-US" sz="1800" b="1" dirty="0" smtClean="0"/>
              <a:t>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24400" y="1478249"/>
            <a:ext cx="351656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s</a:t>
            </a:r>
          </a:p>
          <a:p>
            <a:r>
              <a:rPr lang="en-US" sz="1800" b="1" dirty="0" smtClean="0"/>
              <a:t>e</a:t>
            </a:r>
          </a:p>
          <a:p>
            <a:r>
              <a:rPr lang="en-US" sz="1800" b="1" dirty="0" smtClean="0"/>
              <a:t>l</a:t>
            </a:r>
          </a:p>
          <a:p>
            <a:r>
              <a:rPr lang="en-US" sz="1800" b="1" dirty="0" smtClean="0"/>
              <a:t> -</a:t>
            </a:r>
          </a:p>
          <a:p>
            <a:r>
              <a:rPr lang="en-US" sz="1800" b="1" dirty="0" smtClean="0"/>
              <a:t>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31210" y="3967579"/>
            <a:ext cx="84504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00" b="1" dirty="0" err="1" smtClean="0"/>
              <a:t>sel</a:t>
            </a:r>
            <a:r>
              <a:rPr lang="en-US" sz="1800" b="1" dirty="0" smtClean="0"/>
              <a:t> - X</a:t>
            </a:r>
            <a:endParaRPr lang="en-US" sz="1800" b="1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4139952" y="4528042"/>
            <a:ext cx="4896544" cy="781455"/>
          </a:xfrm>
          <a:prstGeom prst="wedgeRoundRectCallout">
            <a:avLst>
              <a:gd name="adj1" fmla="val -25740"/>
              <a:gd name="adj2" fmla="val -147101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002060"/>
                </a:solidFill>
              </a:rPr>
              <a:t>Third quadrant coverage (due to </a:t>
            </a:r>
            <a:r>
              <a:rPr lang="en-US" b="1" dirty="0" err="1">
                <a:solidFill>
                  <a:srgbClr val="002060"/>
                </a:solidFill>
              </a:rPr>
              <a:t>PCM</a:t>
            </a:r>
            <a:r>
              <a:rPr lang="en-US" b="1" dirty="0">
                <a:solidFill>
                  <a:srgbClr val="002060"/>
                </a:solidFill>
              </a:rPr>
              <a:t>)</a:t>
            </a:r>
            <a:endParaRPr lang="en-US" b="1" dirty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P</a:t>
            </a:r>
            <a:r>
              <a:rPr lang="en-US" b="1" baseline="-25000" dirty="0" smtClean="0">
                <a:solidFill>
                  <a:srgbClr val="C00000"/>
                </a:solidFill>
              </a:rPr>
              <a:t>2</a:t>
            </a:r>
            <a:r>
              <a:rPr lang="en-US" b="1" baseline="30000" dirty="0" smtClean="0">
                <a:solidFill>
                  <a:srgbClr val="C00000"/>
                </a:solidFill>
              </a:rPr>
              <a:t>k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can </a:t>
            </a:r>
            <a:r>
              <a:rPr lang="en-US" b="1" dirty="0" smtClean="0">
                <a:solidFill>
                  <a:srgbClr val="C00000"/>
                </a:solidFill>
              </a:rPr>
              <a:t>complete </a:t>
            </a:r>
            <a:r>
              <a:rPr lang="en-US" b="1" dirty="0">
                <a:solidFill>
                  <a:srgbClr val="C00000"/>
                </a:solidFill>
              </a:rPr>
              <a:t>any query with actual </a:t>
            </a:r>
            <a:r>
              <a:rPr lang="en-US" b="1" dirty="0" err="1">
                <a:solidFill>
                  <a:srgbClr val="C00000"/>
                </a:solidFill>
              </a:rPr>
              <a:t>selectivities</a:t>
            </a:r>
            <a:r>
              <a:rPr lang="en-US" b="1" dirty="0">
                <a:solidFill>
                  <a:srgbClr val="C00000"/>
                </a:solidFill>
              </a:rPr>
              <a:t>(</a:t>
            </a:r>
            <a:r>
              <a:rPr lang="en-US" b="1" dirty="0" err="1">
                <a:solidFill>
                  <a:srgbClr val="C00000"/>
                </a:solidFill>
              </a:rPr>
              <a:t>q</a:t>
            </a:r>
            <a:r>
              <a:rPr lang="en-US" b="1" baseline="-25000" dirty="0" err="1">
                <a:solidFill>
                  <a:srgbClr val="C00000"/>
                </a:solidFill>
              </a:rPr>
              <a:t>a</a:t>
            </a:r>
            <a:r>
              <a:rPr lang="en-US" b="1" dirty="0">
                <a:solidFill>
                  <a:srgbClr val="C00000"/>
                </a:solidFill>
              </a:rPr>
              <a:t>) in the shaded region within cost(</a:t>
            </a:r>
            <a:r>
              <a:rPr lang="en-US" b="1" dirty="0" err="1">
                <a:solidFill>
                  <a:srgbClr val="C00000"/>
                </a:solidFill>
              </a:rPr>
              <a:t>IC</a:t>
            </a:r>
            <a:r>
              <a:rPr lang="en-US" b="1" baseline="-25000" dirty="0" err="1">
                <a:solidFill>
                  <a:srgbClr val="C00000"/>
                </a:solidFill>
              </a:rPr>
              <a:t>k</a:t>
            </a:r>
            <a:r>
              <a:rPr lang="en-US" b="1" dirty="0">
                <a:solidFill>
                  <a:srgbClr val="C00000"/>
                </a:solidFill>
              </a:rPr>
              <a:t>)</a:t>
            </a:r>
            <a:endParaRPr lang="en-US" b="1" baseline="-25000" dirty="0">
              <a:solidFill>
                <a:srgbClr val="C00000"/>
              </a:solidFill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781675" y="4503051"/>
            <a:ext cx="2854221" cy="792088"/>
          </a:xfrm>
          <a:prstGeom prst="wedgeRoundRectCallout">
            <a:avLst>
              <a:gd name="adj1" fmla="val 46974"/>
              <a:gd name="adj2" fmla="val -173752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>
                <a:solidFill>
                  <a:srgbClr val="002060"/>
                </a:solidFill>
              </a:rPr>
              <a:t>2D</a:t>
            </a:r>
            <a:r>
              <a:rPr lang="en-US" b="1" dirty="0">
                <a:solidFill>
                  <a:srgbClr val="002060"/>
                </a:solidFill>
              </a:rPr>
              <a:t> contours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>
                <a:solidFill>
                  <a:srgbClr val="C00000"/>
                </a:solidFill>
              </a:rPr>
              <a:t>Hyperbolic curves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>
                <a:solidFill>
                  <a:srgbClr val="C00000"/>
                </a:solidFill>
              </a:rPr>
              <a:t>Multiple plans per </a:t>
            </a:r>
            <a:r>
              <a:rPr lang="en-US" b="1" dirty="0" smtClean="0">
                <a:solidFill>
                  <a:srgbClr val="C00000"/>
                </a:solidFill>
              </a:rPr>
              <a:t>contour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IASc Meeting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472533" y="803779"/>
            <a:ext cx="3962400" cy="3678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7FBC4-E9C5-46EF-B980-654DA18B9F15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20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678417"/>
            <a:ext cx="4324350" cy="379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102146"/>
            <a:ext cx="8229600" cy="571500"/>
          </a:xfrm>
        </p:spPr>
        <p:txBody>
          <a:bodyPr/>
          <a:lstStyle/>
          <a:p>
            <a:r>
              <a:rPr lang="en-US" dirty="0" smtClean="0"/>
              <a:t>Crossing 2D Contours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52199" y="4720036"/>
            <a:ext cx="7367593" cy="513728"/>
          </a:xfrm>
          <a:prstGeom prst="roundRect">
            <a:avLst/>
          </a:prstGeom>
          <a:solidFill>
            <a:srgbClr val="FFFF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108000" bIns="108000" rtlCol="0" anchor="b" anchorCtr="0">
            <a:spAutoFit/>
          </a:bodyPr>
          <a:lstStyle/>
          <a:p>
            <a:pPr algn="ctr"/>
            <a:r>
              <a:rPr lang="en-US" b="1" smtClean="0">
                <a:solidFill>
                  <a:srgbClr val="0000FF"/>
                </a:solidFill>
                <a:sym typeface="Symbol"/>
              </a:rPr>
              <a:t>   </a:t>
            </a:r>
            <a:r>
              <a:rPr lang="en-US" b="1" smtClean="0">
                <a:solidFill>
                  <a:srgbClr val="0000FF"/>
                </a:solidFill>
              </a:rPr>
              <a:t>Entire set of </a:t>
            </a:r>
            <a:r>
              <a:rPr lang="en-US" b="1" dirty="0">
                <a:solidFill>
                  <a:srgbClr val="0000FF"/>
                </a:solidFill>
              </a:rPr>
              <a:t>contour plans must be executed to </a:t>
            </a:r>
            <a:r>
              <a:rPr lang="en-US" b="1">
                <a:solidFill>
                  <a:srgbClr val="0000FF"/>
                </a:solidFill>
              </a:rPr>
              <a:t>fully </a:t>
            </a:r>
            <a:r>
              <a:rPr lang="en-US" b="1" smtClean="0">
                <a:solidFill>
                  <a:srgbClr val="0000FF"/>
                </a:solidFill>
              </a:rPr>
              <a:t>cover all locations </a:t>
            </a:r>
            <a:r>
              <a:rPr lang="en-US" b="1">
                <a:solidFill>
                  <a:srgbClr val="0000FF"/>
                </a:solidFill>
              </a:rPr>
              <a:t>under </a:t>
            </a:r>
            <a:r>
              <a:rPr lang="en-US" b="1" smtClean="0">
                <a:solidFill>
                  <a:srgbClr val="0000FF"/>
                </a:solidFill>
              </a:rPr>
              <a:t>IC</a:t>
            </a:r>
            <a:r>
              <a:rPr lang="en-US" b="1" baseline="-25000" smtClean="0">
                <a:solidFill>
                  <a:srgbClr val="0000FF"/>
                </a:solidFill>
              </a:rPr>
              <a:t>k</a:t>
            </a:r>
            <a:endParaRPr lang="en-US" b="1" dirty="0" smtClean="0">
              <a:solidFill>
                <a:srgbClr val="0000FF"/>
              </a:solidFill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5907050" y="1273324"/>
            <a:ext cx="2121334" cy="1008112"/>
          </a:xfrm>
          <a:prstGeom prst="wedgeEllipseCallout">
            <a:avLst>
              <a:gd name="adj1" fmla="val -147350"/>
              <a:gd name="adj2" fmla="val 64744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Covered by only one plan in contour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60329" y="4218920"/>
            <a:ext cx="79970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00" b="1" dirty="0" err="1" smtClean="0"/>
              <a:t>sel</a:t>
            </a:r>
            <a:r>
              <a:rPr lang="en-US" sz="1800" b="1" dirty="0" smtClean="0"/>
              <a:t> - X</a:t>
            </a:r>
            <a:endParaRPr lang="en-US" sz="1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517490" y="1508141"/>
            <a:ext cx="351656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s</a:t>
            </a:r>
          </a:p>
          <a:p>
            <a:r>
              <a:rPr lang="en-US" sz="1800" b="1" dirty="0" smtClean="0"/>
              <a:t>e</a:t>
            </a:r>
          </a:p>
          <a:p>
            <a:r>
              <a:rPr lang="en-US" sz="1800" b="1" dirty="0" smtClean="0"/>
              <a:t>l</a:t>
            </a:r>
          </a:p>
          <a:p>
            <a:r>
              <a:rPr lang="en-US" sz="1800" b="1" dirty="0" smtClean="0"/>
              <a:t> -</a:t>
            </a:r>
          </a:p>
          <a:p>
            <a:r>
              <a:rPr lang="en-US" sz="1800" b="1" smtClean="0"/>
              <a:t>Y</a:t>
            </a:r>
            <a:endParaRPr lang="en-US" sz="1800" b="1" dirty="0"/>
          </a:p>
        </p:txBody>
      </p:sp>
      <p:sp>
        <p:nvSpPr>
          <p:cNvPr id="5" name="Oval Callout 4"/>
          <p:cNvSpPr/>
          <p:nvPr/>
        </p:nvSpPr>
        <p:spPr>
          <a:xfrm>
            <a:off x="786483" y="1584623"/>
            <a:ext cx="1654249" cy="1008112"/>
          </a:xfrm>
          <a:prstGeom prst="wedgeEllipseCallout">
            <a:avLst>
              <a:gd name="adj1" fmla="val 89124"/>
              <a:gd name="adj2" fmla="val 63799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Covered by all plans in contour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" name="Flowchart: Process 1"/>
          <p:cNvSpPr/>
          <p:nvPr/>
        </p:nvSpPr>
        <p:spPr>
          <a:xfrm>
            <a:off x="2899419" y="2622324"/>
            <a:ext cx="792623" cy="768821"/>
          </a:xfrm>
          <a:prstGeom prst="flowChartProcess">
            <a:avLst/>
          </a:prstGeom>
          <a:solidFill>
            <a:srgbClr val="FFFF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2017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IASc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7FBC4-E9C5-46EF-B980-654DA18B9F15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5" grpId="0" animBg="1"/>
      <p:bldP spid="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2D</a:t>
            </a:r>
            <a:r>
              <a:rPr lang="en-US" dirty="0" smtClean="0"/>
              <a:t> Performance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When </a:t>
            </a:r>
            <a:r>
              <a:rPr lang="en-US" b="1" dirty="0" err="1" smtClean="0"/>
              <a:t>q</a:t>
            </a:r>
            <a:r>
              <a:rPr lang="en-US" b="1" baseline="-25000" dirty="0" err="1" smtClean="0"/>
              <a:t>a</a:t>
            </a:r>
            <a:r>
              <a:rPr lang="en-US" b="1" dirty="0" smtClean="0"/>
              <a:t> </a:t>
            </a:r>
            <a:r>
              <a:rPr lang="el-GR" b="1" dirty="0" smtClean="0">
                <a:latin typeface="Calibri"/>
                <a:cs typeface="Calibri"/>
              </a:rPr>
              <a:t>ϵ</a:t>
            </a:r>
            <a:r>
              <a:rPr lang="en-US" b="1" dirty="0" smtClean="0">
                <a:latin typeface="Calibri"/>
                <a:cs typeface="Calibri"/>
              </a:rPr>
              <a:t> (</a:t>
            </a:r>
            <a:r>
              <a:rPr lang="en-US" b="1" dirty="0" err="1" smtClean="0">
                <a:latin typeface="Calibri"/>
                <a:cs typeface="Calibri"/>
              </a:rPr>
              <a:t>IC</a:t>
            </a:r>
            <a:r>
              <a:rPr lang="en-US" b="1" baseline="-25000" dirty="0" err="1" smtClean="0">
                <a:latin typeface="Calibri"/>
                <a:cs typeface="Calibri"/>
              </a:rPr>
              <a:t>k</a:t>
            </a:r>
            <a:r>
              <a:rPr lang="en-US" b="1" baseline="-25000" dirty="0" smtClean="0">
                <a:latin typeface="Calibri"/>
                <a:cs typeface="Calibri"/>
              </a:rPr>
              <a:t>-1</a:t>
            </a:r>
            <a:r>
              <a:rPr lang="en-US" b="1" dirty="0" smtClean="0">
                <a:latin typeface="Calibri"/>
                <a:cs typeface="Calibri"/>
              </a:rPr>
              <a:t>, </a:t>
            </a:r>
            <a:r>
              <a:rPr lang="en-US" b="1" dirty="0" err="1" smtClean="0">
                <a:latin typeface="Calibri"/>
                <a:cs typeface="Calibri"/>
              </a:rPr>
              <a:t>IC</a:t>
            </a:r>
            <a:r>
              <a:rPr lang="en-US" b="1" baseline="-25000" dirty="0" err="1" smtClean="0">
                <a:latin typeface="Calibri"/>
                <a:cs typeface="Calibri"/>
              </a:rPr>
              <a:t>k</a:t>
            </a:r>
            <a:r>
              <a:rPr lang="en-US" b="1" dirty="0" smtClean="0">
                <a:latin typeface="Calibri"/>
                <a:cs typeface="Calibri"/>
              </a:rPr>
              <a:t>]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123728" y="1195335"/>
                <a:ext cx="5049909" cy="11453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𝒃𝒐𝒖𝒒𝒖𝒆𝒕</m:t>
                          </m:r>
                        </m:sub>
                      </m:sSub>
                      <m:d>
                        <m:d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0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𝐪</m:t>
                              </m:r>
                            </m:e>
                            <m:sub>
                              <m:r>
                                <a:rPr lang="en-US" sz="2400" b="1" i="0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𝐚</m:t>
                              </m:r>
                            </m:sub>
                          </m:sSub>
                        </m:e>
                      </m:d>
                      <m:r>
                        <a:rPr lang="en-US" sz="2400" b="1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𝒊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𝒌</m:t>
                          </m:r>
                        </m:sup>
                        <m:e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𝒄𝒐𝒔𝒕</m:t>
                          </m:r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𝑰</m:t>
                              </m:r>
                              <m:sSub>
                                <m:sSubPr>
                                  <m:ctrlPr>
                                    <a:rPr lang="en-US" sz="24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𝑪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1195335"/>
                <a:ext cx="5049909" cy="1145378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r="-1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>
            <a:endCxn id="10" idx="1"/>
          </p:cNvCxnSpPr>
          <p:nvPr/>
        </p:nvCxnSpPr>
        <p:spPr>
          <a:xfrm flipV="1">
            <a:off x="5076056" y="1041447"/>
            <a:ext cx="351259" cy="663925"/>
          </a:xfrm>
          <a:prstGeom prst="straightConnector1">
            <a:avLst/>
          </a:prstGeom>
          <a:ln w="25400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427315" y="856781"/>
            <a:ext cx="3123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Number of plans on </a:t>
            </a:r>
            <a:r>
              <a:rPr lang="en-US" sz="1800" b="1" dirty="0" err="1" smtClean="0"/>
              <a:t>i</a:t>
            </a:r>
            <a:r>
              <a:rPr lang="en-US" sz="1800" b="1" baseline="30000" dirty="0" err="1" smtClean="0"/>
              <a:t>th</a:t>
            </a:r>
            <a:r>
              <a:rPr lang="en-US" sz="1800" b="1" dirty="0" smtClean="0"/>
              <a:t> contour</a:t>
            </a:r>
            <a:endParaRPr lang="en-US" sz="1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123728" y="2533659"/>
                <a:ext cx="4851200" cy="11453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𝒃𝒐𝒖𝒒𝒖𝒆𝒕</m:t>
                          </m:r>
                        </m:sub>
                      </m:sSub>
                      <m:d>
                        <m:d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0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𝐪</m:t>
                              </m:r>
                            </m:e>
                            <m:sub>
                              <m:r>
                                <a:rPr lang="en-US" sz="2400" b="1" i="0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𝐚</m:t>
                              </m:r>
                            </m:sub>
                          </m:sSub>
                        </m:e>
                      </m:d>
                      <m:r>
                        <a:rPr lang="en-US" sz="2400" b="1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2400" b="1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 </m:t>
                      </m:r>
                      <m:r>
                        <a:rPr lang="el-GR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𝝆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nary>
                        <m:naryPr>
                          <m:chr m:val="∑"/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𝒊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𝒌</m:t>
                          </m:r>
                        </m:sup>
                        <m:e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𝒄𝒐𝒔𝒕</m:t>
                          </m:r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𝑰</m:t>
                              </m:r>
                              <m:sSub>
                                <m:sSubPr>
                                  <m:ctrlPr>
                                    <a:rPr lang="en-US" sz="24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𝑪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2533659"/>
                <a:ext cx="4851200" cy="1145378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r="-2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H="1" flipV="1">
            <a:off x="2051720" y="2361922"/>
            <a:ext cx="2497608" cy="639594"/>
          </a:xfrm>
          <a:prstGeom prst="straightConnector1">
            <a:avLst/>
          </a:prstGeom>
          <a:ln w="25400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68036" y="2140658"/>
            <a:ext cx="13556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>
                <a:solidFill>
                  <a:srgbClr val="00642D"/>
                </a:solidFill>
              </a:rPr>
              <a:t>ρ</a:t>
            </a:r>
            <a:r>
              <a:rPr lang="en-US" sz="2000" b="1" dirty="0" smtClean="0">
                <a:solidFill>
                  <a:srgbClr val="00642D"/>
                </a:solidFill>
              </a:rPr>
              <a:t> = max(</a:t>
            </a:r>
            <a:r>
              <a:rPr lang="en-US" sz="2000" b="1" dirty="0" err="1" smtClean="0">
                <a:solidFill>
                  <a:srgbClr val="00642D"/>
                </a:solidFill>
              </a:rPr>
              <a:t>n</a:t>
            </a:r>
            <a:r>
              <a:rPr lang="en-US" sz="2000" b="1" baseline="-25000" dirty="0" err="1" smtClean="0">
                <a:solidFill>
                  <a:srgbClr val="00642D"/>
                </a:solidFill>
              </a:rPr>
              <a:t>i</a:t>
            </a:r>
            <a:r>
              <a:rPr lang="en-US" sz="2000" b="1" dirty="0" smtClean="0">
                <a:solidFill>
                  <a:srgbClr val="00642D"/>
                </a:solidFill>
              </a:rPr>
              <a:t>)</a:t>
            </a:r>
            <a:endParaRPr lang="en-US" sz="2000" b="1" dirty="0">
              <a:solidFill>
                <a:srgbClr val="00642D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411760" y="3827810"/>
                <a:ext cx="3635803" cy="4948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642D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00642D"/>
                              </a:solidFill>
                              <a:latin typeface="Cambria Math"/>
                            </a:rPr>
                            <m:t>𝑺𝒖𝒃𝑶𝒑𝒕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00642D"/>
                              </a:solidFill>
                              <a:latin typeface="Cambria Math"/>
                            </a:rPr>
                            <m:t>𝒃𝒐𝒖𝒒𝒖𝒆𝒕</m:t>
                          </m:r>
                        </m:sub>
                      </m:sSub>
                      <m:d>
                        <m:dPr>
                          <m:ctrlPr>
                            <a:rPr lang="en-US" sz="2400" b="1" i="1" smtClean="0">
                              <a:solidFill>
                                <a:srgbClr val="00642D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00642D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0" smtClean="0">
                                  <a:solidFill>
                                    <a:srgbClr val="00642D"/>
                                  </a:solidFill>
                                  <a:latin typeface="Cambria Math"/>
                                </a:rPr>
                                <m:t>𝐪</m:t>
                              </m:r>
                            </m:e>
                            <m:sub>
                              <m:r>
                                <a:rPr lang="en-US" sz="2400" b="1" i="0" smtClean="0">
                                  <a:solidFill>
                                    <a:srgbClr val="00642D"/>
                                  </a:solidFill>
                                  <a:latin typeface="Cambria Math"/>
                                </a:rPr>
                                <m:t>𝐚</m:t>
                              </m:r>
                            </m:sub>
                          </m:sSub>
                        </m:e>
                      </m:d>
                      <m:r>
                        <a:rPr lang="en-US" sz="2400" b="1" i="0" smtClean="0">
                          <a:solidFill>
                            <a:srgbClr val="00642D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642D"/>
                          </a:solidFill>
                          <a:latin typeface="Cambria Math"/>
                        </a:rPr>
                        <m:t>𝟒</m:t>
                      </m:r>
                      <m:r>
                        <a:rPr lang="el-GR" sz="2400" b="1" i="1" smtClean="0">
                          <a:solidFill>
                            <a:srgbClr val="00642D"/>
                          </a:solidFill>
                          <a:latin typeface="Cambria Math"/>
                        </a:rPr>
                        <m:t>𝝆</m:t>
                      </m:r>
                    </m:oMath>
                  </m:oMathPara>
                </a14:m>
                <a:endParaRPr lang="en-US" sz="2400" b="1" dirty="0">
                  <a:solidFill>
                    <a:srgbClr val="00642D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3827810"/>
                <a:ext cx="3635803" cy="494879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168" t="-8642" r="-2852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6156176" y="3817146"/>
            <a:ext cx="2736370" cy="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6" tIns="40818" rIns="81636" bIns="40818" numCol="1" anchor="t" anchorCtr="0" compatLnSpc="1">
            <a:prstTxWarp prst="textNoShape">
              <a:avLst/>
            </a:prstTxWarp>
          </a:bodyPr>
          <a:lstStyle>
            <a:lvl1pPr marL="304800" indent="-304800" algn="l" defTabSz="8159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lang="en-US" sz="2200" kern="1200" dirty="0" smtClean="0">
                <a:solidFill>
                  <a:srgbClr val="0000CC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61988" indent="-254000" algn="l" defTabSz="8159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19175" indent="-203200" algn="l" defTabSz="8159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00B05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427163" indent="-203200" algn="l" defTabSz="8159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35150" indent="-203200" algn="l" defTabSz="8159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44988" indent="-204090" algn="l" defTabSz="81635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3168" indent="-204090" algn="l" defTabSz="81635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348" indent="-204090" algn="l" defTabSz="81635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527" indent="-204090" algn="l" defTabSz="81635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dirty="0" smtClean="0"/>
              <a:t>(Using </a:t>
            </a:r>
            <a:r>
              <a:rPr lang="en-US" dirty="0" err="1" smtClean="0"/>
              <a:t>1D</a:t>
            </a:r>
            <a:r>
              <a:rPr lang="en-US" dirty="0" smtClean="0"/>
              <a:t> Analysis)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IASc Meeting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21449" y="4585692"/>
            <a:ext cx="8571097" cy="64807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Bound for N-dimensions: </a:t>
            </a:r>
            <a:endParaRPr lang="en-US" sz="24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585154" y="4672921"/>
                <a:ext cx="5298310" cy="5341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642D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00642D"/>
                              </a:solidFill>
                              <a:latin typeface="Cambria Math"/>
                            </a:rPr>
                            <m:t>𝑺𝒖𝒃𝑶𝒑𝒕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00642D"/>
                              </a:solidFill>
                              <a:latin typeface="Cambria Math"/>
                            </a:rPr>
                            <m:t>𝒃𝒐𝒖𝒒𝒖𝒆𝒕</m:t>
                          </m:r>
                        </m:sub>
                      </m:sSub>
                      <m:d>
                        <m:dPr>
                          <m:ctrlPr>
                            <a:rPr lang="en-US" sz="2400" b="1" i="1" smtClean="0">
                              <a:solidFill>
                                <a:srgbClr val="00642D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00642D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0" smtClean="0">
                                  <a:solidFill>
                                    <a:srgbClr val="00642D"/>
                                  </a:solidFill>
                                  <a:latin typeface="Cambria Math"/>
                                </a:rPr>
                                <m:t>𝐪</m:t>
                              </m:r>
                            </m:e>
                            <m:sub>
                              <m:r>
                                <a:rPr lang="en-US" sz="2400" b="1" i="0" smtClean="0">
                                  <a:solidFill>
                                    <a:srgbClr val="00642D"/>
                                  </a:solidFill>
                                  <a:latin typeface="Cambria Math"/>
                                </a:rPr>
                                <m:t>𝐚</m:t>
                              </m:r>
                            </m:sub>
                          </m:sSub>
                        </m:e>
                      </m:d>
                      <m:r>
                        <a:rPr lang="en-US" sz="2400" b="1" i="0" smtClean="0">
                          <a:solidFill>
                            <a:srgbClr val="00642D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642D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sz="2400" b="1" i="1" smtClean="0">
                          <a:solidFill>
                            <a:srgbClr val="00642D"/>
                          </a:solidFill>
                          <a:latin typeface="Cambria Math"/>
                        </a:rPr>
                        <m:t> × 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642D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b="1" i="1" smtClean="0">
                              <a:solidFill>
                                <a:srgbClr val="00642D"/>
                              </a:solidFill>
                              <a:latin typeface="Cambria Math"/>
                              <a:ea typeface="Cambria Math"/>
                            </a:rPr>
                            <m:t>ρ</m:t>
                          </m:r>
                        </m:e>
                        <m:sub>
                          <m:sSub>
                            <m:sSubPr>
                              <m:ctrlPr>
                                <a:rPr lang="el-GR" sz="2400" b="1" i="1" smtClean="0">
                                  <a:solidFill>
                                    <a:srgbClr val="00642D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00642D"/>
                                  </a:solidFill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00642D"/>
                                  </a:solidFill>
                                  <a:latin typeface="Cambria Math"/>
                                  <a:ea typeface="Cambria Math"/>
                                </a:rPr>
                                <m:t>𝑰𝑪𝒔𝒖𝒓𝒇𝒂𝒄𝒆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rgbClr val="00642D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rgbClr val="00642D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5154" y="4672921"/>
                <a:ext cx="5298310" cy="534121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l="-921" t="-8046"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7FBC4-E9C5-46EF-B980-654DA18B9F15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65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2" grpId="0" animBg="1"/>
      <p:bldP spid="15" grpId="0"/>
      <p:bldP spid="19" grpId="0" animBg="1"/>
      <p:bldP spid="21" grpId="0"/>
      <p:bldP spid="7" grpId="0" animBg="1"/>
      <p:bldP spid="1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MSO </a:t>
            </a:r>
            <a:r>
              <a:rPr lang="en-US" dirty="0" smtClean="0"/>
              <a:t>guarantees (compile time)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2022193"/>
              </p:ext>
            </p:extLst>
          </p:nvPr>
        </p:nvGraphicFramePr>
        <p:xfrm>
          <a:off x="3147877" y="1039684"/>
          <a:ext cx="2504243" cy="3928432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975111"/>
                <a:gridCol w="1529132"/>
              </a:tblGrid>
              <a:tr h="693336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Query (dim)</a:t>
                      </a:r>
                      <a:endParaRPr lang="en-US" baseline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8163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MSO</a:t>
                      </a:r>
                      <a:r>
                        <a:rPr lang="en-US" dirty="0" smtClean="0"/>
                        <a:t> </a:t>
                      </a:r>
                      <a:r>
                        <a:rPr lang="en-US" smtClean="0"/>
                        <a:t>Bound </a:t>
                      </a:r>
                      <a:endParaRPr lang="en-US" dirty="0" smtClean="0"/>
                    </a:p>
                  </a:txBody>
                  <a:tcPr/>
                </a:tc>
              </a:tr>
              <a:tr h="314776">
                <a:tc>
                  <a:txBody>
                    <a:bodyPr/>
                    <a:lstStyle/>
                    <a:p>
                      <a:pPr algn="ctr"/>
                      <a:r>
                        <a:rPr lang="en-US" sz="1500" b="1" baseline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Q5</a:t>
                      </a:r>
                      <a:r>
                        <a:rPr lang="en-US" sz="15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(</a:t>
                      </a:r>
                      <a:r>
                        <a:rPr lang="en-US" sz="1500" b="1" baseline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3D</a:t>
                      </a:r>
                      <a:r>
                        <a:rPr lang="en-US" sz="15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)</a:t>
                      </a:r>
                      <a:endParaRPr lang="en-US" sz="1500" b="1" baseline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00642D"/>
                          </a:solidFill>
                        </a:rPr>
                        <a:t>14.4</a:t>
                      </a:r>
                      <a:endParaRPr lang="en-US" sz="1500" b="1" dirty="0">
                        <a:solidFill>
                          <a:srgbClr val="00642D"/>
                        </a:solidFill>
                      </a:endParaRPr>
                    </a:p>
                  </a:txBody>
                  <a:tcPr/>
                </a:tc>
              </a:tr>
              <a:tr h="282768">
                <a:tc>
                  <a:txBody>
                    <a:bodyPr/>
                    <a:lstStyle/>
                    <a:p>
                      <a:pPr marL="0" marR="0" indent="0" algn="ctr" defTabSz="8163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baseline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Q7</a:t>
                      </a:r>
                      <a:r>
                        <a:rPr lang="en-US" sz="15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(</a:t>
                      </a:r>
                      <a:r>
                        <a:rPr lang="en-US" sz="1500" b="1" baseline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3D</a:t>
                      </a:r>
                      <a:r>
                        <a:rPr lang="en-US" sz="15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00642D"/>
                          </a:solidFill>
                        </a:rPr>
                        <a:t>14.4</a:t>
                      </a:r>
                      <a:endParaRPr lang="en-US" sz="1500" b="1" dirty="0">
                        <a:solidFill>
                          <a:srgbClr val="00642D"/>
                        </a:solidFill>
                      </a:endParaRPr>
                    </a:p>
                  </a:txBody>
                  <a:tcPr/>
                </a:tc>
              </a:tr>
              <a:tr h="322768">
                <a:tc>
                  <a:txBody>
                    <a:bodyPr/>
                    <a:lstStyle/>
                    <a:p>
                      <a:pPr marL="0" marR="0" indent="0" algn="ctr" defTabSz="8163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baseline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Q8</a:t>
                      </a:r>
                      <a:r>
                        <a:rPr lang="en-US" sz="15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(</a:t>
                      </a:r>
                      <a:r>
                        <a:rPr lang="en-US" sz="1500" b="1" baseline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4D</a:t>
                      </a:r>
                      <a:r>
                        <a:rPr lang="en-US" sz="15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00642D"/>
                          </a:solidFill>
                        </a:rPr>
                        <a:t>33.6</a:t>
                      </a:r>
                      <a:endParaRPr lang="en-US" sz="1500" b="1" dirty="0">
                        <a:solidFill>
                          <a:srgbClr val="00642D"/>
                        </a:solidFill>
                      </a:endParaRPr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ctr" defTabSz="8163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baseline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Q7</a:t>
                      </a:r>
                      <a:r>
                        <a:rPr lang="en-US" sz="15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(</a:t>
                      </a:r>
                      <a:r>
                        <a:rPr lang="en-US" sz="1500" b="1" baseline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5D</a:t>
                      </a:r>
                      <a:r>
                        <a:rPr lang="en-US" sz="15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00642D"/>
                          </a:solidFill>
                        </a:rPr>
                        <a:t>43.2</a:t>
                      </a:r>
                      <a:endParaRPr lang="en-US" sz="1500" b="1" dirty="0">
                        <a:solidFill>
                          <a:srgbClr val="00642D"/>
                        </a:solidFill>
                      </a:endParaRPr>
                    </a:p>
                  </a:txBody>
                  <a:tcPr/>
                </a:tc>
              </a:tr>
              <a:tr h="328032">
                <a:tc>
                  <a:txBody>
                    <a:bodyPr/>
                    <a:lstStyle/>
                    <a:p>
                      <a:pPr marL="0" marR="0" indent="0" algn="ctr" defTabSz="8163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baseline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Q15</a:t>
                      </a:r>
                      <a:r>
                        <a:rPr lang="en-US" sz="15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(</a:t>
                      </a:r>
                      <a:r>
                        <a:rPr lang="en-US" sz="1500" b="1" baseline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3D</a:t>
                      </a:r>
                      <a:r>
                        <a:rPr lang="en-US" sz="15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00642D"/>
                          </a:solidFill>
                        </a:rPr>
                        <a:t>14.4</a:t>
                      </a:r>
                      <a:endParaRPr lang="en-US" sz="1500" b="1" dirty="0">
                        <a:solidFill>
                          <a:srgbClr val="00642D"/>
                        </a:solidFill>
                      </a:endParaRPr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ctr" defTabSz="8163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baseline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Q96</a:t>
                      </a:r>
                      <a:r>
                        <a:rPr lang="en-US" sz="15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(</a:t>
                      </a:r>
                      <a:r>
                        <a:rPr lang="en-US" sz="1500" b="1" baseline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3D</a:t>
                      </a:r>
                      <a:r>
                        <a:rPr lang="en-US" sz="15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00642D"/>
                          </a:solidFill>
                        </a:rPr>
                        <a:t>14.4</a:t>
                      </a:r>
                      <a:endParaRPr lang="en-US" sz="1500" b="1" dirty="0">
                        <a:solidFill>
                          <a:srgbClr val="00642D"/>
                        </a:solidFill>
                      </a:endParaRPr>
                    </a:p>
                  </a:txBody>
                  <a:tcPr/>
                </a:tc>
              </a:tr>
              <a:tr h="328032">
                <a:tc>
                  <a:txBody>
                    <a:bodyPr/>
                    <a:lstStyle/>
                    <a:p>
                      <a:pPr marL="0" marR="0" indent="0" algn="ctr" defTabSz="8163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baseline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Q7</a:t>
                      </a:r>
                      <a:r>
                        <a:rPr lang="en-US" sz="15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(</a:t>
                      </a:r>
                      <a:r>
                        <a:rPr lang="en-US" sz="1500" b="1" baseline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4D</a:t>
                      </a:r>
                      <a:r>
                        <a:rPr lang="en-US" sz="15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)</a:t>
                      </a:r>
                      <a:endParaRPr lang="en-US" sz="1500" b="1" baseline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00642D"/>
                          </a:solidFill>
                        </a:rPr>
                        <a:t>19.2</a:t>
                      </a:r>
                      <a:endParaRPr lang="en-US" sz="1500" b="1" dirty="0">
                        <a:solidFill>
                          <a:srgbClr val="00642D"/>
                        </a:solidFill>
                      </a:endParaRPr>
                    </a:p>
                  </a:txBody>
                  <a:tcPr/>
                </a:tc>
              </a:tr>
              <a:tr h="328032">
                <a:tc>
                  <a:txBody>
                    <a:bodyPr/>
                    <a:lstStyle/>
                    <a:p>
                      <a:pPr marL="0" marR="0" indent="0" algn="ctr" defTabSz="8163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baseline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Q19</a:t>
                      </a:r>
                      <a:r>
                        <a:rPr lang="en-US" sz="15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(</a:t>
                      </a:r>
                      <a:r>
                        <a:rPr lang="en-US" sz="1500" b="1" baseline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5D</a:t>
                      </a:r>
                      <a:r>
                        <a:rPr lang="en-US" sz="15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00642D"/>
                          </a:solidFill>
                        </a:rPr>
                        <a:t>38.4</a:t>
                      </a:r>
                      <a:endParaRPr lang="en-US" sz="1500" b="1" dirty="0">
                        <a:solidFill>
                          <a:srgbClr val="00642D"/>
                        </a:solidFill>
                      </a:endParaRPr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ctr" defTabSz="8163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baseline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Q26</a:t>
                      </a:r>
                      <a:r>
                        <a:rPr lang="en-US" sz="15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(</a:t>
                      </a:r>
                      <a:r>
                        <a:rPr lang="en-US" sz="1500" b="1" baseline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4D</a:t>
                      </a:r>
                      <a:r>
                        <a:rPr lang="en-US" sz="15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00642D"/>
                          </a:solidFill>
                        </a:rPr>
                        <a:t>24.0</a:t>
                      </a:r>
                      <a:endParaRPr lang="en-US" sz="1500" b="1" dirty="0">
                        <a:solidFill>
                          <a:srgbClr val="00642D"/>
                        </a:solidFill>
                      </a:endParaRPr>
                    </a:p>
                  </a:txBody>
                  <a:tcPr/>
                </a:tc>
              </a:tr>
              <a:tr h="328032">
                <a:tc>
                  <a:txBody>
                    <a:bodyPr/>
                    <a:lstStyle/>
                    <a:p>
                      <a:pPr marL="0" marR="0" indent="0" algn="ctr" defTabSz="8163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baseline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Q91</a:t>
                      </a:r>
                      <a:r>
                        <a:rPr lang="en-US" sz="15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(</a:t>
                      </a:r>
                      <a:r>
                        <a:rPr lang="en-US" sz="1500" b="1" baseline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4D</a:t>
                      </a:r>
                      <a:r>
                        <a:rPr lang="en-US" sz="15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00642D"/>
                          </a:solidFill>
                        </a:rPr>
                        <a:t>43.2</a:t>
                      </a:r>
                      <a:endParaRPr lang="en-US" sz="1500" b="1" dirty="0">
                        <a:solidFill>
                          <a:srgbClr val="00642D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Left Bracket 2"/>
          <p:cNvSpPr/>
          <p:nvPr/>
        </p:nvSpPr>
        <p:spPr>
          <a:xfrm>
            <a:off x="2931853" y="1903780"/>
            <a:ext cx="216024" cy="1224136"/>
          </a:xfrm>
          <a:prstGeom prst="lef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ket 7"/>
          <p:cNvSpPr/>
          <p:nvPr/>
        </p:nvSpPr>
        <p:spPr>
          <a:xfrm>
            <a:off x="2931853" y="3199924"/>
            <a:ext cx="216024" cy="1872208"/>
          </a:xfrm>
          <a:prstGeom prst="lef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067757" y="2263820"/>
            <a:ext cx="720080" cy="25202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TPC</a:t>
            </a:r>
            <a:r>
              <a:rPr lang="en-US" b="1" dirty="0" smtClean="0">
                <a:solidFill>
                  <a:srgbClr val="FF0000"/>
                </a:solidFill>
              </a:rPr>
              <a:t>-H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995749" y="3884000"/>
            <a:ext cx="819074" cy="25202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TPC</a:t>
            </a:r>
            <a:r>
              <a:rPr lang="en-US" b="1" dirty="0" smtClean="0">
                <a:solidFill>
                  <a:srgbClr val="FF0000"/>
                </a:solidFill>
              </a:rPr>
              <a:t>-DS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IASc Meeting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7FBC4-E9C5-46EF-B980-654DA18B9F15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64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ctrTitle"/>
          </p:nvPr>
        </p:nvSpPr>
        <p:spPr>
          <a:xfrm>
            <a:off x="685800" y="1333500"/>
            <a:ext cx="7315200" cy="1225550"/>
          </a:xfrm>
        </p:spPr>
        <p:txBody>
          <a:bodyPr/>
          <a:lstStyle/>
          <a:p>
            <a:r>
              <a:rPr lang="en-US" sz="4800" i="1" dirty="0" smtClean="0"/>
              <a:t>Empirical Evaluation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95B88C-1411-437D-8BF4-BAC5A9D3F58B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IASc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3981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153400" cy="952500"/>
          </a:xfrm>
        </p:spPr>
        <p:txBody>
          <a:bodyPr/>
          <a:lstStyle/>
          <a:p>
            <a:r>
              <a:rPr lang="en-US" altLang="en-US" smtClean="0"/>
              <a:t>Current Database Systems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016000"/>
            <a:ext cx="8352928" cy="38735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altLang="en-US" sz="2800" dirty="0" smtClean="0"/>
          </a:p>
          <a:p>
            <a:pPr>
              <a:lnSpc>
                <a:spcPct val="80000"/>
              </a:lnSpc>
            </a:pPr>
            <a:r>
              <a:rPr lang="en-US" altLang="en-US" dirty="0" smtClean="0">
                <a:solidFill>
                  <a:srgbClr val="0000FF"/>
                </a:solidFill>
              </a:rPr>
              <a:t>Commercial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 </a:t>
            </a:r>
            <a:r>
              <a:rPr lang="en-US" altLang="en-US" smtClean="0"/>
              <a:t>IBM DB2, Microsoft SQL Server, HP SQL/MX </a:t>
            </a:r>
            <a:br>
              <a:rPr lang="en-US" altLang="en-US" smtClean="0"/>
            </a:br>
            <a:r>
              <a:rPr lang="en-US" altLang="en-US" smtClean="0"/>
              <a:t> Oracle Exadata, SAP Hana/Sybase </a:t>
            </a:r>
            <a:r>
              <a:rPr lang="en-US" altLang="en-US" dirty="0" smtClean="0"/>
              <a:t>IQ</a:t>
            </a:r>
          </a:p>
          <a:p>
            <a:pPr lvl="1">
              <a:lnSpc>
                <a:spcPct val="80000"/>
              </a:lnSpc>
            </a:pPr>
            <a:endParaRPr lang="en-US" altLang="en-US" dirty="0" smtClean="0"/>
          </a:p>
          <a:p>
            <a:pPr lvl="1">
              <a:lnSpc>
                <a:spcPct val="80000"/>
              </a:lnSpc>
            </a:pPr>
            <a:endParaRPr lang="en-US" altLang="en-US" dirty="0" smtClean="0"/>
          </a:p>
          <a:p>
            <a:pPr>
              <a:lnSpc>
                <a:spcPct val="80000"/>
              </a:lnSpc>
            </a:pPr>
            <a:r>
              <a:rPr lang="en-US" altLang="en-US" dirty="0" smtClean="0">
                <a:solidFill>
                  <a:srgbClr val="0000FF"/>
                </a:solidFill>
              </a:rPr>
              <a:t>Public-domain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 </a:t>
            </a:r>
            <a:r>
              <a:rPr lang="en-US" altLang="en-US" dirty="0" err="1" smtClean="0"/>
              <a:t>PostgreSQL</a:t>
            </a:r>
            <a:r>
              <a:rPr lang="en-US" altLang="en-US" dirty="0" smtClean="0"/>
              <a:t> / </a:t>
            </a:r>
            <a:r>
              <a:rPr lang="en-US" altLang="en-US" dirty="0" err="1" smtClean="0"/>
              <a:t>MySQL</a:t>
            </a:r>
            <a:r>
              <a:rPr lang="en-US" altLang="en-US" dirty="0" smtClean="0"/>
              <a:t> / Berkeley DB</a:t>
            </a:r>
            <a:endParaRPr lang="en-US" altLang="en-US" sz="1400" dirty="0" smtClean="0"/>
          </a:p>
          <a:p>
            <a:pPr lvl="1">
              <a:lnSpc>
                <a:spcPct val="80000"/>
              </a:lnSpc>
              <a:buFontTx/>
              <a:buNone/>
            </a:pPr>
            <a:endParaRPr lang="en-US" altLang="en-US" sz="900" dirty="0" smtClean="0"/>
          </a:p>
          <a:p>
            <a:pPr lvl="1">
              <a:lnSpc>
                <a:spcPct val="80000"/>
              </a:lnSpc>
            </a:pPr>
            <a:endParaRPr lang="en-US" altLang="en-US" sz="900" dirty="0" smtClean="0"/>
          </a:p>
          <a:p>
            <a:pPr lvl="1">
              <a:lnSpc>
                <a:spcPct val="80000"/>
              </a:lnSpc>
            </a:pPr>
            <a:endParaRPr lang="en-US" altLang="en-US" sz="900" dirty="0" smtClean="0"/>
          </a:p>
          <a:p>
            <a:pPr lvl="1">
              <a:lnSpc>
                <a:spcPct val="80000"/>
              </a:lnSpc>
            </a:pPr>
            <a:endParaRPr lang="en-US" altLang="en-US" sz="900" dirty="0" smtClean="0"/>
          </a:p>
          <a:p>
            <a:pPr lvl="1">
              <a:lnSpc>
                <a:spcPct val="80000"/>
              </a:lnSpc>
            </a:pPr>
            <a:endParaRPr lang="en-US" altLang="en-US" sz="1400" dirty="0" smtClean="0"/>
          </a:p>
          <a:p>
            <a:pPr lvl="1">
              <a:lnSpc>
                <a:spcPct val="80000"/>
              </a:lnSpc>
            </a:pPr>
            <a:endParaRPr lang="en-US" altLang="en-US" sz="1400" dirty="0" smtClean="0"/>
          </a:p>
          <a:p>
            <a:pPr lvl="1">
              <a:lnSpc>
                <a:spcPct val="80000"/>
              </a:lnSpc>
            </a:pPr>
            <a:endParaRPr lang="en-US" altLang="en-US" sz="1400" dirty="0" smtClean="0"/>
          </a:p>
          <a:p>
            <a:pPr lvl="1">
              <a:lnSpc>
                <a:spcPct val="80000"/>
              </a:lnSpc>
            </a:pPr>
            <a:endParaRPr lang="en-US" altLang="en-US" sz="1400" dirty="0" smtClean="0"/>
          </a:p>
          <a:p>
            <a:pPr lvl="1">
              <a:lnSpc>
                <a:spcPct val="80000"/>
              </a:lnSpc>
            </a:pPr>
            <a:endParaRPr lang="en-US" altLang="en-US" sz="1400" dirty="0" smtClean="0"/>
          </a:p>
          <a:p>
            <a:pPr algn="ctr">
              <a:lnSpc>
                <a:spcPct val="80000"/>
              </a:lnSpc>
            </a:pPr>
            <a:endParaRPr lang="en-US" altLang="en-US" sz="1600" dirty="0" smtClean="0"/>
          </a:p>
          <a:p>
            <a:pPr>
              <a:lnSpc>
                <a:spcPct val="80000"/>
              </a:lnSpc>
            </a:pPr>
            <a:endParaRPr lang="en-US" altLang="en-US" sz="1600" dirty="0" smtClean="0"/>
          </a:p>
          <a:p>
            <a:pPr>
              <a:lnSpc>
                <a:spcPct val="80000"/>
              </a:lnSpc>
            </a:pPr>
            <a:endParaRPr lang="en-US" altLang="en-US" sz="1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June 2017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254321-0E10-4B21-94B9-5B8AE40885D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IASc Meeting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2854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</a:t>
            </a:r>
            <a:r>
              <a:rPr lang="en-US" dirty="0" err="1" smtClean="0"/>
              <a:t>Testbed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48" y="841276"/>
            <a:ext cx="8711952" cy="4176464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Database Systems: </a:t>
            </a:r>
            <a:r>
              <a:rPr lang="en-US" dirty="0" err="1" smtClean="0">
                <a:solidFill>
                  <a:srgbClr val="0000FF"/>
                </a:solidFill>
              </a:rPr>
              <a:t>PostgreSQL</a:t>
            </a:r>
            <a:r>
              <a:rPr lang="en-US" dirty="0" smtClean="0">
                <a:solidFill>
                  <a:srgbClr val="0000FF"/>
                </a:solidFill>
              </a:rPr>
              <a:t> and COM (commercial engine)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Databases: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TPC-H and TPC-DS (standard benchmarks)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Physical Schema: </a:t>
            </a:r>
            <a:r>
              <a:rPr lang="en-US" dirty="0" smtClean="0">
                <a:solidFill>
                  <a:srgbClr val="0000FF"/>
                </a:solidFill>
              </a:rPr>
              <a:t>Indexes on all attributes present in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                             query predicates</a:t>
            </a:r>
            <a:endParaRPr lang="en-US" dirty="0">
              <a:solidFill>
                <a:srgbClr val="0000FF"/>
              </a:solidFill>
            </a:endParaRPr>
          </a:p>
          <a:p>
            <a:endParaRPr lang="en-US" dirty="0"/>
          </a:p>
          <a:p>
            <a:r>
              <a:rPr lang="en-US" dirty="0" smtClean="0">
                <a:solidFill>
                  <a:schemeClr val="tx1"/>
                </a:solidFill>
              </a:rPr>
              <a:t>Workload: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10 complex queries from TPC-H and TPC-DS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with SS having </a:t>
            </a:r>
            <a:r>
              <a:rPr lang="en-US" dirty="0" err="1" smtClean="0">
                <a:solidFill>
                  <a:schemeClr val="tx1"/>
                </a:solidFill>
              </a:rPr>
              <a:t>upto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5 error dimensions</a:t>
            </a:r>
          </a:p>
          <a:p>
            <a:pPr lvl="1"/>
            <a:endParaRPr lang="en-US" dirty="0"/>
          </a:p>
          <a:p>
            <a:r>
              <a:rPr lang="en-US" dirty="0" smtClean="0">
                <a:solidFill>
                  <a:schemeClr val="tx1"/>
                </a:solidFill>
              </a:rPr>
              <a:t>Metrics: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Computed MSO using Abstract Plan Costing over SS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IASc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7FBC4-E9C5-46EF-B980-654DA18B9F15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51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2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711709"/>
                <a:ext cx="8229424" cy="4495799"/>
              </a:xfrm>
            </p:spPr>
            <p:txBody>
              <a:bodyPr/>
              <a:lstStyle/>
              <a:p>
                <a:r>
                  <a:rPr lang="en-US" sz="2400" dirty="0" smtClean="0">
                    <a:latin typeface="Arial" charset="0"/>
                    <a:cs typeface="Arial" charset="0"/>
                  </a:rPr>
                  <a:t>Contour Identification Algorithms</a:t>
                </a:r>
              </a:p>
              <a:p>
                <a:pPr lvl="1"/>
                <a:r>
                  <a:rPr lang="en-US" sz="2000" dirty="0" smtClean="0">
                    <a:latin typeface="Arial" charset="0"/>
                    <a:cs typeface="Arial" charset="0"/>
                  </a:rPr>
                  <a:t>Don’t require full cost diagram, only contours</a:t>
                </a:r>
              </a:p>
              <a:p>
                <a:pPr lvl="1"/>
                <a:r>
                  <a:rPr lang="en-US" sz="2000" dirty="0" smtClean="0">
                    <a:solidFill>
                      <a:schemeClr val="tx1"/>
                    </a:solidFill>
                    <a:latin typeface="Arial" charset="0"/>
                    <a:cs typeface="Arial" charset="0"/>
                  </a:rPr>
                  <a:t>NEXUS</a:t>
                </a:r>
                <a:r>
                  <a:rPr lang="en-US" sz="2000" dirty="0" smtClean="0">
                    <a:latin typeface="Arial" charset="0"/>
                    <a:cs typeface="Arial" charset="0"/>
                  </a:rPr>
                  <a:t> algorithm (constant factor of optimal for contours)</a:t>
                </a:r>
              </a:p>
              <a:p>
                <a:endParaRPr lang="en-US" sz="2400" dirty="0">
                  <a:latin typeface="Arial" charset="0"/>
                  <a:cs typeface="Arial" charset="0"/>
                </a:endParaRPr>
              </a:p>
              <a:p>
                <a:r>
                  <a:rPr lang="en-US" sz="2400" dirty="0" smtClean="0">
                    <a:latin typeface="Arial" charset="0"/>
                    <a:cs typeface="Arial" charset="0"/>
                  </a:rPr>
                  <a:t>Randomized  Algorithms</a:t>
                </a:r>
              </a:p>
              <a:p>
                <a:pPr lvl="1"/>
                <a:r>
                  <a:rPr lang="en-US" sz="2000" dirty="0" smtClean="0">
                    <a:latin typeface="Arial" charset="0"/>
                    <a:cs typeface="Arial" charset="0"/>
                  </a:rPr>
                  <a:t>Intra-contour plan sequence permutation</a:t>
                </a:r>
              </a:p>
              <a:p>
                <a:pPr lvl="1"/>
                <a:r>
                  <a:rPr lang="en-US" sz="2000" dirty="0" smtClean="0">
                    <a:latin typeface="Arial" charset="0"/>
                    <a:cs typeface="Arial" charset="0"/>
                  </a:rPr>
                  <a:t>Contour placement (shift the GP left by a random factor)</a:t>
                </a:r>
              </a:p>
              <a:p>
                <a:pPr lvl="1"/>
                <a:r>
                  <a:rPr lang="en-US" sz="2000" dirty="0" smtClean="0">
                    <a:solidFill>
                      <a:schemeClr val="tx1"/>
                    </a:solidFill>
                    <a:latin typeface="Arial" charset="0"/>
                    <a:cs typeface="Arial" charset="0"/>
                  </a:rPr>
                  <a:t>MESO ≈ 2 </a:t>
                </a:r>
                <a14:m>
                  <m:oMath xmlns:m="http://schemas.openxmlformats.org/officeDocument/2006/math">
                    <m:r>
                      <a:rPr lang="el-GR" sz="2000" b="1" i="1">
                        <a:solidFill>
                          <a:schemeClr val="tx1"/>
                        </a:solidFill>
                        <a:latin typeface="Cambria Math"/>
                      </a:rPr>
                      <m:t>𝝆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  <a:latin typeface="Arial" charset="0"/>
                    <a:cs typeface="Arial" charset="0"/>
                  </a:rPr>
                  <a:t> + 1</a:t>
                </a:r>
              </a:p>
              <a:p>
                <a:pPr lvl="1"/>
                <a:endParaRPr lang="en-US" sz="2000" dirty="0" smtClean="0">
                  <a:latin typeface="Arial" charset="0"/>
                  <a:cs typeface="Arial" charset="0"/>
                </a:endParaRPr>
              </a:p>
              <a:p>
                <a:r>
                  <a:rPr lang="en-US" sz="2400" dirty="0" smtClean="0">
                    <a:latin typeface="Arial" charset="0"/>
                    <a:cs typeface="Arial" charset="0"/>
                  </a:rPr>
                  <a:t>Invasive changes in DB engine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Arial" charset="0"/>
                    <a:cs typeface="Arial" charset="0"/>
                  </a:rPr>
                  <a:t>[Srinivas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Arial" charset="0"/>
                    <a:cs typeface="Arial" charset="0"/>
                  </a:rPr>
                  <a:t>Karthik</a:t>
                </a:r>
                <a:r>
                  <a:rPr lang="en-US" sz="2000" dirty="0" smtClean="0">
                    <a:solidFill>
                      <a:schemeClr val="tx1"/>
                    </a:solidFill>
                    <a:latin typeface="Arial" charset="0"/>
                    <a:cs typeface="Arial" charset="0"/>
                  </a:rPr>
                  <a:t>]</a:t>
                </a:r>
              </a:p>
              <a:p>
                <a:pPr lvl="1"/>
                <a:r>
                  <a:rPr lang="en-US" sz="2000" dirty="0" smtClean="0">
                    <a:latin typeface="Arial" charset="0"/>
                    <a:cs typeface="Arial" charset="0"/>
                  </a:rPr>
                  <a:t>Contours crossed with at most 2 executions per contour</a:t>
                </a:r>
              </a:p>
              <a:p>
                <a:pPr lvl="1"/>
                <a:r>
                  <a:rPr lang="en-US" sz="2000" dirty="0" smtClean="0">
                    <a:solidFill>
                      <a:schemeClr val="tx1"/>
                    </a:solidFill>
                    <a:latin typeface="Arial" charset="0"/>
                    <a:cs typeface="Arial" charset="0"/>
                  </a:rPr>
                  <a:t>MSO = D</a:t>
                </a:r>
                <a:r>
                  <a:rPr lang="en-US" sz="2000" baseline="30000" dirty="0" smtClean="0">
                    <a:solidFill>
                      <a:schemeClr val="tx1"/>
                    </a:solidFill>
                    <a:latin typeface="Arial" charset="0"/>
                    <a:cs typeface="Arial" charset="0"/>
                  </a:rPr>
                  <a:t>2</a:t>
                </a:r>
                <a:r>
                  <a:rPr lang="en-US" sz="2000" dirty="0" smtClean="0">
                    <a:solidFill>
                      <a:schemeClr val="tx1"/>
                    </a:solidFill>
                    <a:latin typeface="Arial" charset="0"/>
                    <a:cs typeface="Arial" charset="0"/>
                  </a:rPr>
                  <a:t> + 3 D    </a:t>
                </a:r>
                <a:r>
                  <a:rPr lang="en-US" sz="2000" dirty="0" smtClean="0">
                    <a:latin typeface="Arial" charset="0"/>
                    <a:cs typeface="Arial" charset="0"/>
                  </a:rPr>
                  <a:t>(where D is dimensionality of ESS)</a:t>
                </a:r>
              </a:p>
            </p:txBody>
          </p:sp>
        </mc:Choice>
        <mc:Fallback xmlns="">
          <p:sp>
            <p:nvSpPr>
              <p:cNvPr id="3072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711709"/>
                <a:ext cx="8229424" cy="4495799"/>
              </a:xfrm>
              <a:blipFill rotWithShape="1">
                <a:blip r:embed="rId3" cstate="print"/>
                <a:stretch>
                  <a:fillRect l="-1111" t="-1085" b="-7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IASc Meeting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7FBC4-E9C5-46EF-B980-654DA18B9F15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8704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/>
            <a:r>
              <a:rPr lang="en-US" dirty="0"/>
              <a:t>Performance </a:t>
            </a:r>
            <a:r>
              <a:rPr lang="en-US"/>
              <a:t>with </a:t>
            </a:r>
            <a:r>
              <a:rPr lang="en-US" smtClean="0"/>
              <a:t>Commercial System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IASc Meeting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99"/>
          <a:stretch>
            <a:fillRect/>
          </a:stretch>
        </p:blipFill>
        <p:spPr>
          <a:xfrm>
            <a:off x="3131840" y="1286619"/>
            <a:ext cx="2654329" cy="286702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7FBC4-E9C5-46EF-B980-654DA18B9F15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366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0500"/>
            <a:ext cx="7772400" cy="508000"/>
          </a:xfrm>
        </p:spPr>
        <p:txBody>
          <a:bodyPr/>
          <a:lstStyle/>
          <a:p>
            <a:r>
              <a:rPr lang="en-US" altLang="en-US" dirty="0" smtClean="0"/>
              <a:t>DBMS  FEATURES.1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206500"/>
            <a:ext cx="7848872" cy="1714500"/>
          </a:xfrm>
        </p:spPr>
        <p:txBody>
          <a:bodyPr/>
          <a:lstStyle/>
          <a:p>
            <a:r>
              <a:rPr lang="en-US" altLang="en-US" b="1" u="sng" dirty="0" smtClean="0">
                <a:solidFill>
                  <a:srgbClr val="0000FF"/>
                </a:solidFill>
              </a:rPr>
              <a:t>PEACE  OF  MIND</a:t>
            </a:r>
            <a:endParaRPr lang="en-US" altLang="en-US" b="1" dirty="0" smtClean="0">
              <a:solidFill>
                <a:srgbClr val="0000FF"/>
              </a:solidFill>
            </a:endParaRPr>
          </a:p>
          <a:p>
            <a:pPr lvl="1"/>
            <a:r>
              <a:rPr lang="en-US" altLang="en-US" dirty="0" smtClean="0"/>
              <a:t>changes to the database are guaranteed to be immune to subsequent system failures</a:t>
            </a:r>
          </a:p>
          <a:p>
            <a:pPr lvl="2">
              <a:buFontTx/>
              <a:buNone/>
            </a:pPr>
            <a:r>
              <a:rPr lang="en-US" altLang="en-US" dirty="0" smtClean="0">
                <a:solidFill>
                  <a:srgbClr val="660033"/>
                </a:solidFill>
              </a:rPr>
              <a:t>   </a:t>
            </a:r>
            <a:br>
              <a:rPr lang="en-US" altLang="en-US" dirty="0" smtClean="0">
                <a:solidFill>
                  <a:srgbClr val="660033"/>
                </a:solidFill>
              </a:rPr>
            </a:br>
            <a:r>
              <a:rPr lang="en-US" altLang="en-US" dirty="0" smtClean="0">
                <a:solidFill>
                  <a:srgbClr val="660033"/>
                </a:solidFill>
              </a:rPr>
              <a:t>Sri </a:t>
            </a:r>
            <a:r>
              <a:rPr lang="en-US" altLang="en-US" dirty="0" err="1" smtClean="0">
                <a:solidFill>
                  <a:srgbClr val="660033"/>
                </a:solidFill>
              </a:rPr>
              <a:t>Sri</a:t>
            </a:r>
            <a:r>
              <a:rPr lang="en-US" altLang="en-US" dirty="0" smtClean="0">
                <a:solidFill>
                  <a:srgbClr val="660033"/>
                </a:solidFill>
              </a:rPr>
              <a:t> </a:t>
            </a:r>
            <a:r>
              <a:rPr lang="en-US" altLang="en-US" dirty="0" err="1" smtClean="0">
                <a:solidFill>
                  <a:srgbClr val="660033"/>
                </a:solidFill>
              </a:rPr>
              <a:t>Ravishankar</a:t>
            </a:r>
            <a:r>
              <a:rPr lang="en-US" altLang="en-US" dirty="0" smtClean="0">
                <a:solidFill>
                  <a:srgbClr val="660033"/>
                </a:solidFill>
              </a:rPr>
              <a:t> of the Information World</a:t>
            </a:r>
          </a:p>
          <a:p>
            <a:pPr lvl="2">
              <a:buFontTx/>
              <a:buNone/>
            </a:pPr>
            <a:endParaRPr lang="en-US" altLang="en-US" dirty="0" smtClean="0">
              <a:solidFill>
                <a:srgbClr val="660033"/>
              </a:solidFill>
            </a:endParaRPr>
          </a:p>
          <a:p>
            <a:pPr lvl="2">
              <a:buFontTx/>
              <a:buNone/>
            </a:pPr>
            <a:endParaRPr lang="en-US" altLang="en-US" dirty="0" smtClean="0">
              <a:solidFill>
                <a:srgbClr val="660033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288" y="3493740"/>
            <a:ext cx="15843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June 2017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254321-0E10-4B21-94B9-5B8AE40885D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IASc Meeting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9228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0500"/>
            <a:ext cx="7772400" cy="508000"/>
          </a:xfrm>
        </p:spPr>
        <p:txBody>
          <a:bodyPr/>
          <a:lstStyle/>
          <a:p>
            <a:r>
              <a:rPr lang="en-US" altLang="en-US" dirty="0" smtClean="0"/>
              <a:t>DBMS  FEATURES. 2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5896" y="697260"/>
            <a:ext cx="7962528" cy="4320480"/>
          </a:xfrm>
        </p:spPr>
        <p:txBody>
          <a:bodyPr/>
          <a:lstStyle/>
          <a:p>
            <a:endParaRPr lang="en-US" altLang="en-US" smtClean="0"/>
          </a:p>
          <a:p>
            <a:r>
              <a:rPr lang="en-US" altLang="en-US" b="1" u="sng" smtClean="0">
                <a:solidFill>
                  <a:srgbClr val="0000FF"/>
                </a:solidFill>
              </a:rPr>
              <a:t>DECLARATIVE ACCESS</a:t>
            </a:r>
          </a:p>
          <a:p>
            <a:pPr lvl="1"/>
            <a:r>
              <a:rPr lang="en-US" altLang="en-US" smtClean="0"/>
              <a:t>state </a:t>
            </a:r>
            <a:r>
              <a:rPr lang="en-US" altLang="en-US" u="sng" smtClean="0"/>
              <a:t>what</a:t>
            </a:r>
            <a:r>
              <a:rPr lang="en-US" altLang="en-US" smtClean="0"/>
              <a:t> you want, not </a:t>
            </a:r>
            <a:r>
              <a:rPr lang="en-US" altLang="en-US" u="sng" smtClean="0"/>
              <a:t>how</a:t>
            </a:r>
            <a:r>
              <a:rPr lang="en-US" altLang="en-US" smtClean="0"/>
              <a:t> to get it</a:t>
            </a:r>
          </a:p>
          <a:p>
            <a:pPr lvl="1"/>
            <a:r>
              <a:rPr lang="en-US" altLang="en-US" smtClean="0">
                <a:solidFill>
                  <a:schemeClr val="tx1"/>
                </a:solidFill>
              </a:rPr>
              <a:t>unlike </a:t>
            </a:r>
            <a:r>
              <a:rPr lang="en-US" altLang="en-US" dirty="0" smtClean="0">
                <a:solidFill>
                  <a:schemeClr val="tx1"/>
                </a:solidFill>
              </a:rPr>
              <a:t>standard (imperative) programming, where you specify every step of </a:t>
            </a:r>
            <a:r>
              <a:rPr lang="en-US" altLang="en-US" smtClean="0">
                <a:solidFill>
                  <a:schemeClr val="tx1"/>
                </a:solidFill>
              </a:rPr>
              <a:t>the way</a:t>
            </a:r>
          </a:p>
          <a:p>
            <a:pPr lvl="1"/>
            <a:endParaRPr lang="en-US" altLang="en-US" smtClean="0"/>
          </a:p>
          <a:p>
            <a:pPr>
              <a:buNone/>
            </a:pPr>
            <a:r>
              <a:rPr lang="en-US" altLang="en-US" smtClean="0">
                <a:solidFill>
                  <a:srgbClr val="0000FF"/>
                </a:solidFill>
                <a:latin typeface="Comic Sans MS" pitchFamily="66" charset="0"/>
              </a:rPr>
              <a:t>  </a:t>
            </a:r>
            <a:r>
              <a:rPr lang="en-US" altLang="en-US" smtClean="0">
                <a:solidFill>
                  <a:srgbClr val="C00000"/>
                </a:solidFill>
                <a:latin typeface="Comic Sans MS" pitchFamily="66" charset="0"/>
              </a:rPr>
              <a:t>Professor to PhD student: </a:t>
            </a:r>
            <a:r>
              <a:rPr lang="en-US" altLang="en-US" smtClean="0">
                <a:latin typeface="Comic Sans MS" pitchFamily="66" charset="0"/>
              </a:rPr>
              <a:t>Go write a</a:t>
            </a:r>
            <a:br>
              <a:rPr lang="en-US" altLang="en-US" smtClean="0">
                <a:latin typeface="Comic Sans MS" pitchFamily="66" charset="0"/>
              </a:rPr>
            </a:br>
            <a:r>
              <a:rPr lang="en-US" altLang="en-US" smtClean="0">
                <a:latin typeface="Comic Sans MS" pitchFamily="66" charset="0"/>
              </a:rPr>
              <a:t>  great thesis, don’t ask me how!</a:t>
            </a:r>
            <a:endParaRPr lang="en-US" altLang="en-US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lvl="1"/>
            <a:endParaRPr lang="en-US" alt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June 2017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254321-0E10-4B21-94B9-5B8AE40885D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IASc Meeting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4629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0"/>
            <a:ext cx="8352928" cy="952500"/>
          </a:xfrm>
        </p:spPr>
        <p:txBody>
          <a:bodyPr/>
          <a:lstStyle/>
          <a:p>
            <a:r>
              <a:rPr lang="en-US" altLang="en-US" sz="3600" smtClean="0"/>
              <a:t>Relational Database Systems </a:t>
            </a:r>
            <a:r>
              <a:rPr lang="en-US" altLang="en-US" sz="3200" smtClean="0">
                <a:solidFill>
                  <a:srgbClr val="FF33CC"/>
                </a:solidFill>
              </a:rPr>
              <a:t>[RDBMS]</a:t>
            </a:r>
            <a:endParaRPr lang="en-US" altLang="en-US" sz="4000" smtClean="0">
              <a:solidFill>
                <a:srgbClr val="FF33CC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4240"/>
            <a:ext cx="8382000" cy="3873500"/>
          </a:xfrm>
        </p:spPr>
        <p:txBody>
          <a:bodyPr/>
          <a:lstStyle/>
          <a:p>
            <a:pPr>
              <a:lnSpc>
                <a:spcPct val="80000"/>
              </a:lnSpc>
              <a:buSzPct val="225000"/>
            </a:pPr>
            <a:r>
              <a:rPr lang="en-US" altLang="en-US" sz="1000" dirty="0" smtClean="0"/>
              <a:t> </a:t>
            </a:r>
            <a:r>
              <a:rPr lang="en-US" altLang="en-US" sz="2800" dirty="0" smtClean="0">
                <a:solidFill>
                  <a:srgbClr val="0000CC"/>
                </a:solidFill>
              </a:rPr>
              <a:t>Based on </a:t>
            </a:r>
            <a:r>
              <a:rPr lang="en-US" altLang="en-US" sz="2800" u="sng" dirty="0" smtClean="0">
                <a:solidFill>
                  <a:srgbClr val="0000CC"/>
                </a:solidFill>
              </a:rPr>
              <a:t>first-order logic</a:t>
            </a:r>
          </a:p>
          <a:p>
            <a:pPr lvl="2">
              <a:lnSpc>
                <a:spcPct val="80000"/>
              </a:lnSpc>
            </a:pPr>
            <a:r>
              <a:rPr lang="en-US" altLang="en-US" dirty="0" smtClean="0"/>
              <a:t>Edgar </a:t>
            </a:r>
            <a:r>
              <a:rPr lang="en-US" altLang="en-US" dirty="0" err="1" smtClean="0"/>
              <a:t>Codd</a:t>
            </a:r>
            <a:r>
              <a:rPr lang="en-US" altLang="en-US" dirty="0" smtClean="0"/>
              <a:t> of IBM Research, Turing Award (1981)</a:t>
            </a:r>
          </a:p>
          <a:p>
            <a:pPr lvl="2">
              <a:lnSpc>
                <a:spcPct val="80000"/>
              </a:lnSpc>
            </a:pPr>
            <a:r>
              <a:rPr lang="en-US" altLang="en-US" dirty="0" smtClean="0">
                <a:solidFill>
                  <a:srgbClr val="FF00FF"/>
                </a:solidFill>
              </a:rPr>
              <a:t>“We believe in </a:t>
            </a:r>
            <a:r>
              <a:rPr lang="en-US" altLang="en-US" dirty="0" err="1" smtClean="0">
                <a:solidFill>
                  <a:srgbClr val="FF00FF"/>
                </a:solidFill>
              </a:rPr>
              <a:t>Codd</a:t>
            </a:r>
            <a:r>
              <a:rPr lang="en-US" altLang="en-US" dirty="0" smtClean="0">
                <a:solidFill>
                  <a:srgbClr val="FF00FF"/>
                </a:solidFill>
              </a:rPr>
              <a:t>, not God</a:t>
            </a:r>
            <a:r>
              <a:rPr lang="en-US" altLang="en-US" dirty="0" smtClean="0">
                <a:solidFill>
                  <a:srgbClr val="660033"/>
                </a:solidFill>
              </a:rPr>
              <a:t>”</a:t>
            </a:r>
            <a:endParaRPr lang="en-US" altLang="en-US" dirty="0" smtClean="0"/>
          </a:p>
          <a:p>
            <a:pPr>
              <a:lnSpc>
                <a:spcPct val="80000"/>
              </a:lnSpc>
            </a:pPr>
            <a:r>
              <a:rPr lang="en-US" altLang="en-US" sz="2800" dirty="0" smtClean="0">
                <a:solidFill>
                  <a:srgbClr val="0000CC"/>
                </a:solidFill>
              </a:rPr>
              <a:t>Data is stored in a set of </a:t>
            </a:r>
            <a:r>
              <a:rPr lang="en-US" altLang="en-US" sz="2800" dirty="0" smtClean="0">
                <a:solidFill>
                  <a:srgbClr val="FF0000"/>
                </a:solidFill>
              </a:rPr>
              <a:t>relations</a:t>
            </a:r>
            <a:r>
              <a:rPr lang="en-US" altLang="en-US" sz="2800" dirty="0" smtClean="0">
                <a:solidFill>
                  <a:srgbClr val="0000CC"/>
                </a:solidFill>
              </a:rPr>
              <a:t> (i.e. tables) with attributes, relationships, constraints</a:t>
            </a:r>
          </a:p>
          <a:p>
            <a:pPr>
              <a:lnSpc>
                <a:spcPct val="80000"/>
              </a:lnSpc>
            </a:pPr>
            <a:endParaRPr lang="en-US" altLang="en-US" sz="2800" dirty="0" smtClean="0"/>
          </a:p>
          <a:p>
            <a:pPr>
              <a:lnSpc>
                <a:spcPct val="80000"/>
              </a:lnSpc>
            </a:pPr>
            <a:endParaRPr lang="en-US" altLang="en-US" sz="2800" dirty="0" smtClean="0"/>
          </a:p>
          <a:p>
            <a:pPr>
              <a:lnSpc>
                <a:spcPct val="80000"/>
              </a:lnSpc>
            </a:pPr>
            <a:endParaRPr lang="en-US" altLang="en-US" sz="2800" dirty="0" smtClean="0"/>
          </a:p>
          <a:p>
            <a:pPr>
              <a:lnSpc>
                <a:spcPct val="80000"/>
              </a:lnSpc>
            </a:pPr>
            <a:endParaRPr lang="en-US" altLang="en-US" sz="2800" dirty="0" smtClean="0"/>
          </a:p>
          <a:p>
            <a:pPr>
              <a:lnSpc>
                <a:spcPct val="80000"/>
              </a:lnSpc>
            </a:pPr>
            <a:endParaRPr lang="en-US" altLang="en-US" sz="2800" dirty="0" smtClean="0"/>
          </a:p>
          <a:p>
            <a:pPr>
              <a:lnSpc>
                <a:spcPct val="80000"/>
              </a:lnSpc>
            </a:pPr>
            <a:endParaRPr lang="en-US" altLang="en-US" sz="2800" dirty="0" smtClean="0"/>
          </a:p>
          <a:p>
            <a:pPr>
              <a:lnSpc>
                <a:spcPct val="80000"/>
              </a:lnSpc>
            </a:pPr>
            <a:endParaRPr lang="en-US" altLang="en-US" sz="2800" dirty="0" smtClean="0"/>
          </a:p>
          <a:p>
            <a:pPr>
              <a:lnSpc>
                <a:spcPct val="80000"/>
              </a:lnSpc>
            </a:pPr>
            <a:endParaRPr lang="en-US" altLang="en-US" sz="2800" dirty="0" smtClean="0"/>
          </a:p>
          <a:p>
            <a:pPr>
              <a:lnSpc>
                <a:spcPct val="80000"/>
              </a:lnSpc>
            </a:pPr>
            <a:endParaRPr lang="en-US" altLang="en-US" sz="2800" dirty="0" smtClean="0"/>
          </a:p>
          <a:p>
            <a:pPr lvl="1">
              <a:lnSpc>
                <a:spcPct val="80000"/>
              </a:lnSpc>
            </a:pPr>
            <a:endParaRPr lang="en-US" altLang="en-US" sz="1200" dirty="0" smtClean="0"/>
          </a:p>
          <a:p>
            <a:pPr lvl="1">
              <a:lnSpc>
                <a:spcPct val="80000"/>
              </a:lnSpc>
              <a:buFontTx/>
              <a:buNone/>
            </a:pPr>
            <a:endParaRPr lang="en-US" altLang="en-US" sz="900" dirty="0" smtClean="0"/>
          </a:p>
          <a:p>
            <a:pPr lvl="1">
              <a:lnSpc>
                <a:spcPct val="80000"/>
              </a:lnSpc>
            </a:pPr>
            <a:endParaRPr lang="en-US" altLang="en-US" sz="900" dirty="0" smtClean="0"/>
          </a:p>
          <a:p>
            <a:pPr lvl="1">
              <a:lnSpc>
                <a:spcPct val="80000"/>
              </a:lnSpc>
            </a:pPr>
            <a:endParaRPr lang="en-US" altLang="en-US" sz="900" dirty="0" smtClean="0"/>
          </a:p>
          <a:p>
            <a:pPr lvl="1">
              <a:lnSpc>
                <a:spcPct val="80000"/>
              </a:lnSpc>
            </a:pPr>
            <a:endParaRPr lang="en-US" altLang="en-US" sz="900" dirty="0" smtClean="0"/>
          </a:p>
          <a:p>
            <a:pPr lvl="1">
              <a:lnSpc>
                <a:spcPct val="80000"/>
              </a:lnSpc>
            </a:pPr>
            <a:endParaRPr lang="en-US" altLang="en-US" sz="1400" dirty="0" smtClean="0"/>
          </a:p>
          <a:p>
            <a:pPr lvl="1">
              <a:lnSpc>
                <a:spcPct val="80000"/>
              </a:lnSpc>
            </a:pPr>
            <a:endParaRPr lang="en-US" altLang="en-US" sz="1400" dirty="0" smtClean="0"/>
          </a:p>
          <a:p>
            <a:pPr lvl="1">
              <a:lnSpc>
                <a:spcPct val="80000"/>
              </a:lnSpc>
            </a:pPr>
            <a:endParaRPr lang="en-US" altLang="en-US" sz="1400" dirty="0" smtClean="0"/>
          </a:p>
          <a:p>
            <a:pPr lvl="1">
              <a:lnSpc>
                <a:spcPct val="80000"/>
              </a:lnSpc>
            </a:pPr>
            <a:endParaRPr lang="en-US" altLang="en-US" sz="1400" dirty="0" smtClean="0"/>
          </a:p>
          <a:p>
            <a:pPr lvl="1">
              <a:lnSpc>
                <a:spcPct val="80000"/>
              </a:lnSpc>
            </a:pPr>
            <a:endParaRPr lang="en-US" altLang="en-US" sz="1400" dirty="0" smtClean="0"/>
          </a:p>
          <a:p>
            <a:pPr algn="ctr">
              <a:lnSpc>
                <a:spcPct val="80000"/>
              </a:lnSpc>
            </a:pPr>
            <a:endParaRPr lang="en-US" altLang="en-US" sz="1600" dirty="0" smtClean="0"/>
          </a:p>
          <a:p>
            <a:pPr>
              <a:lnSpc>
                <a:spcPct val="80000"/>
              </a:lnSpc>
            </a:pPr>
            <a:endParaRPr lang="en-US" altLang="en-US" sz="1600" dirty="0" smtClean="0"/>
          </a:p>
          <a:p>
            <a:pPr>
              <a:lnSpc>
                <a:spcPct val="80000"/>
              </a:lnSpc>
            </a:pPr>
            <a:endParaRPr lang="en-US" altLang="en-US" sz="1000" dirty="0" smtClean="0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828675" y="3056969"/>
            <a:ext cx="7532688" cy="1837529"/>
            <a:chOff x="474" y="1574"/>
            <a:chExt cx="4745" cy="1389"/>
          </a:xfrm>
        </p:grpSpPr>
        <p:sp>
          <p:nvSpPr>
            <p:cNvPr id="23" name="Rectangle 5"/>
            <p:cNvSpPr>
              <a:spLocks noChangeArrowheads="1"/>
            </p:cNvSpPr>
            <p:nvPr/>
          </p:nvSpPr>
          <p:spPr bwMode="auto">
            <a:xfrm>
              <a:off x="474" y="1824"/>
              <a:ext cx="2041" cy="25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66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u="sng" kern="0" baseline="0" dirty="0">
                  <a:solidFill>
                    <a:sysClr val="windowText" lastClr="000000"/>
                  </a:solidFill>
                  <a:latin typeface="Arial" charset="0"/>
                  <a:cs typeface="+mn-cs"/>
                </a:rPr>
                <a:t>Roll No</a:t>
              </a:r>
              <a:r>
                <a:rPr lang="en-US" sz="2000" kern="0" baseline="0" dirty="0">
                  <a:solidFill>
                    <a:sysClr val="windowText" lastClr="000000"/>
                  </a:solidFill>
                  <a:latin typeface="Arial" charset="0"/>
                  <a:cs typeface="+mn-cs"/>
                </a:rPr>
                <a:t> | </a:t>
              </a:r>
              <a:r>
                <a:rPr lang="en-US" sz="2000" kern="0" baseline="0" dirty="0" smtClean="0">
                  <a:solidFill>
                    <a:sysClr val="windowText" lastClr="000000"/>
                  </a:solidFill>
                  <a:latin typeface="Arial" charset="0"/>
                  <a:cs typeface="+mn-cs"/>
                </a:rPr>
                <a:t>Name  </a:t>
              </a:r>
              <a:r>
                <a:rPr lang="en-US" sz="2000" kern="0" baseline="0" dirty="0">
                  <a:solidFill>
                    <a:sysClr val="windowText" lastClr="000000"/>
                  </a:solidFill>
                  <a:latin typeface="Arial" charset="0"/>
                  <a:cs typeface="+mn-cs"/>
                </a:rPr>
                <a:t>| Address </a:t>
              </a:r>
            </a:p>
          </p:txBody>
        </p:sp>
        <p:sp>
          <p:nvSpPr>
            <p:cNvPr id="24" name="Rectangle 6"/>
            <p:cNvSpPr>
              <a:spLocks noChangeArrowheads="1"/>
            </p:cNvSpPr>
            <p:nvPr/>
          </p:nvSpPr>
          <p:spPr bwMode="auto">
            <a:xfrm>
              <a:off x="3059" y="1824"/>
              <a:ext cx="2160" cy="28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66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u="sng" kern="0" baseline="0" dirty="0">
                  <a:solidFill>
                    <a:sysClr val="windowText" lastClr="000000"/>
                  </a:solidFill>
                  <a:latin typeface="Arial" charset="0"/>
                  <a:cs typeface="+mn-cs"/>
                </a:rPr>
                <a:t>Course No</a:t>
              </a:r>
              <a:r>
                <a:rPr lang="en-US" sz="2000" kern="0" baseline="0" dirty="0">
                  <a:solidFill>
                    <a:sysClr val="windowText" lastClr="000000"/>
                  </a:solidFill>
                  <a:latin typeface="Arial" charset="0"/>
                  <a:cs typeface="+mn-cs"/>
                </a:rPr>
                <a:t> | </a:t>
              </a:r>
              <a:r>
                <a:rPr lang="en-US" sz="2000" kern="0" baseline="0" dirty="0" smtClean="0">
                  <a:solidFill>
                    <a:sysClr val="windowText" lastClr="000000"/>
                  </a:solidFill>
                  <a:latin typeface="Arial" charset="0"/>
                  <a:cs typeface="+mn-cs"/>
                </a:rPr>
                <a:t>Title    </a:t>
              </a:r>
              <a:r>
                <a:rPr lang="en-US" sz="2000" kern="0" baseline="0" dirty="0">
                  <a:solidFill>
                    <a:sysClr val="windowText" lastClr="000000"/>
                  </a:solidFill>
                  <a:latin typeface="Arial" charset="0"/>
                  <a:cs typeface="+mn-cs"/>
                </a:rPr>
                <a:t>| Credits</a:t>
              </a:r>
            </a:p>
          </p:txBody>
        </p:sp>
        <p:sp>
          <p:nvSpPr>
            <p:cNvPr id="25" name="Rectangle 7"/>
            <p:cNvSpPr>
              <a:spLocks noChangeArrowheads="1"/>
            </p:cNvSpPr>
            <p:nvPr/>
          </p:nvSpPr>
          <p:spPr bwMode="auto">
            <a:xfrm>
              <a:off x="1766" y="2675"/>
              <a:ext cx="2160" cy="28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66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u="sng" kern="0" baseline="0" dirty="0">
                  <a:solidFill>
                    <a:sysClr val="windowText" lastClr="000000"/>
                  </a:solidFill>
                  <a:latin typeface="Arial" charset="0"/>
                  <a:cs typeface="+mn-cs"/>
                </a:rPr>
                <a:t>Roll No | Course No</a:t>
              </a:r>
              <a:r>
                <a:rPr lang="en-US" sz="2000" kern="0" baseline="0" dirty="0">
                  <a:solidFill>
                    <a:sysClr val="windowText" lastClr="000000"/>
                  </a:solidFill>
                  <a:latin typeface="Arial" charset="0"/>
                  <a:cs typeface="+mn-cs"/>
                </a:rPr>
                <a:t> | Grade</a:t>
              </a:r>
            </a:p>
          </p:txBody>
        </p:sp>
        <p:sp>
          <p:nvSpPr>
            <p:cNvPr id="26" name="Text Box 8"/>
            <p:cNvSpPr txBox="1">
              <a:spLocks noChangeArrowheads="1"/>
            </p:cNvSpPr>
            <p:nvPr/>
          </p:nvSpPr>
          <p:spPr bwMode="auto">
            <a:xfrm>
              <a:off x="802" y="1574"/>
              <a:ext cx="882" cy="30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kern="0" baseline="0" dirty="0">
                  <a:solidFill>
                    <a:sysClr val="windowText" lastClr="000000"/>
                  </a:solidFill>
                  <a:latin typeface="Arial" charset="0"/>
                  <a:cs typeface="+mn-cs"/>
                </a:rPr>
                <a:t>STUDENT</a:t>
              </a:r>
            </a:p>
          </p:txBody>
        </p:sp>
        <p:sp>
          <p:nvSpPr>
            <p:cNvPr id="27" name="Text Box 9"/>
            <p:cNvSpPr txBox="1">
              <a:spLocks noChangeArrowheads="1"/>
            </p:cNvSpPr>
            <p:nvPr/>
          </p:nvSpPr>
          <p:spPr bwMode="auto">
            <a:xfrm>
              <a:off x="3662" y="1574"/>
              <a:ext cx="898" cy="30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kern="0" baseline="0">
                  <a:solidFill>
                    <a:sysClr val="windowText" lastClr="000000"/>
                  </a:solidFill>
                  <a:latin typeface="Arial" charset="0"/>
                  <a:cs typeface="+mn-cs"/>
                </a:rPr>
                <a:t>COURSE</a:t>
              </a:r>
            </a:p>
          </p:txBody>
        </p:sp>
        <p:sp>
          <p:nvSpPr>
            <p:cNvPr id="28" name="Text Box 11"/>
            <p:cNvSpPr txBox="1">
              <a:spLocks noChangeArrowheads="1"/>
            </p:cNvSpPr>
            <p:nvPr/>
          </p:nvSpPr>
          <p:spPr bwMode="auto">
            <a:xfrm>
              <a:off x="2079" y="2428"/>
              <a:ext cx="943" cy="30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kern="0" baseline="0" dirty="0">
                  <a:solidFill>
                    <a:sysClr val="windowText" lastClr="000000"/>
                  </a:solidFill>
                  <a:latin typeface="Arial" charset="0"/>
                  <a:cs typeface="+mn-cs"/>
                </a:rPr>
                <a:t>REGISTER</a:t>
              </a:r>
            </a:p>
          </p:txBody>
        </p:sp>
        <p:sp>
          <p:nvSpPr>
            <p:cNvPr id="29" name="Line 12"/>
            <p:cNvSpPr>
              <a:spLocks noChangeShapeType="1"/>
            </p:cNvSpPr>
            <p:nvPr/>
          </p:nvSpPr>
          <p:spPr bwMode="auto">
            <a:xfrm>
              <a:off x="768" y="2064"/>
              <a:ext cx="1248" cy="611"/>
            </a:xfrm>
            <a:prstGeom prst="line">
              <a:avLst/>
            </a:prstGeom>
            <a:noFill/>
            <a:ln w="25400">
              <a:solidFill>
                <a:srgbClr val="FF66CC"/>
              </a:solidFill>
              <a:round/>
              <a:headEnd/>
              <a:tailEnd type="triangle" w="lg" len="med"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800" kern="0" baseline="0">
                <a:solidFill>
                  <a:sysClr val="windowText" lastClr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30" name="Line 13"/>
            <p:cNvSpPr>
              <a:spLocks noChangeShapeType="1"/>
            </p:cNvSpPr>
            <p:nvPr/>
          </p:nvSpPr>
          <p:spPr bwMode="auto">
            <a:xfrm flipH="1">
              <a:off x="3059" y="2064"/>
              <a:ext cx="349" cy="611"/>
            </a:xfrm>
            <a:prstGeom prst="line">
              <a:avLst/>
            </a:prstGeom>
            <a:noFill/>
            <a:ln w="25400">
              <a:solidFill>
                <a:srgbClr val="FF66CC"/>
              </a:solidFill>
              <a:round/>
              <a:headEnd/>
              <a:tailEnd type="triangle" w="lg" len="med"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800" kern="0" baseline="0">
                <a:solidFill>
                  <a:sysClr val="windowText" lastClr="000000"/>
                </a:solidFill>
                <a:latin typeface="Arial" charset="0"/>
                <a:cs typeface="+mn-cs"/>
              </a:endParaRPr>
            </a:p>
          </p:txBody>
        </p:sp>
      </p:grpSp>
      <p:sp>
        <p:nvSpPr>
          <p:cNvPr id="119813" name="Date Placeholder 1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Arial" pitchFamily="34" charset="0"/>
              </a:rPr>
              <a:t>June 2017</a:t>
            </a:r>
            <a:endParaRPr lang="en-US">
              <a:latin typeface="Arial" pitchFamily="34" charset="0"/>
            </a:endParaRPr>
          </a:p>
        </p:txBody>
      </p:sp>
      <p:sp>
        <p:nvSpPr>
          <p:cNvPr id="1198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44F496-2D40-4A32-9E9F-936EE7D7B4AB}" type="slidenum">
              <a:rPr lang="en-US" smtClean="0"/>
              <a:pPr>
                <a:defRPr/>
              </a:pPr>
              <a:t>8</a:t>
            </a:fld>
            <a:endParaRPr lang="en-US" smtClean="0"/>
          </a:p>
        </p:txBody>
      </p:sp>
      <p:sp>
        <p:nvSpPr>
          <p:cNvPr id="1198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>
                <a:latin typeface="Arial" pitchFamily="34" charset="0"/>
              </a:rPr>
              <a:t>IASc Meeting</a:t>
            </a:r>
            <a:endParaRPr lang="en-US">
              <a:latin typeface="Arial" pitchFamily="34" charset="0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827584" y="3744000"/>
            <a:ext cx="3240360" cy="36004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baseline="0" dirty="0" smtClean="0">
                <a:solidFill>
                  <a:sysClr val="windowText" lastClr="000000"/>
                </a:solidFill>
                <a:latin typeface="Arial" charset="0"/>
                <a:cs typeface="+mn-cs"/>
              </a:rPr>
              <a:t>  </a:t>
            </a:r>
            <a:r>
              <a:rPr lang="en-US" sz="1800" kern="0" baseline="0" dirty="0" smtClean="0">
                <a:solidFill>
                  <a:srgbClr val="00642D"/>
                </a:solidFill>
                <a:latin typeface="Arial" charset="0"/>
                <a:cs typeface="+mn-cs"/>
              </a:rPr>
              <a:t>81061   | </a:t>
            </a:r>
            <a:r>
              <a:rPr lang="en-US" sz="1800" kern="0" baseline="0" dirty="0" err="1" smtClean="0">
                <a:solidFill>
                  <a:srgbClr val="00642D"/>
                </a:solidFill>
                <a:latin typeface="Arial" charset="0"/>
                <a:cs typeface="+mn-cs"/>
              </a:rPr>
              <a:t>Jayant</a:t>
            </a:r>
            <a:r>
              <a:rPr lang="en-US" sz="1800" kern="0" baseline="0" dirty="0" smtClean="0">
                <a:solidFill>
                  <a:srgbClr val="00642D"/>
                </a:solidFill>
                <a:latin typeface="Arial" charset="0"/>
                <a:cs typeface="+mn-cs"/>
              </a:rPr>
              <a:t>  </a:t>
            </a:r>
            <a:r>
              <a:rPr lang="en-US" sz="1800" kern="0" baseline="0" dirty="0">
                <a:solidFill>
                  <a:srgbClr val="00642D"/>
                </a:solidFill>
                <a:latin typeface="Arial" charset="0"/>
                <a:cs typeface="+mn-cs"/>
              </a:rPr>
              <a:t>| </a:t>
            </a:r>
            <a:r>
              <a:rPr lang="en-US" sz="1800" kern="0" baseline="0" dirty="0" smtClean="0">
                <a:solidFill>
                  <a:srgbClr val="00642D"/>
                </a:solidFill>
                <a:latin typeface="Arial" charset="0"/>
                <a:cs typeface="+mn-cs"/>
              </a:rPr>
              <a:t>Bangalore </a:t>
            </a:r>
            <a:endParaRPr lang="en-US" sz="1800" kern="0" baseline="0" dirty="0">
              <a:solidFill>
                <a:srgbClr val="00642D"/>
              </a:solidFill>
              <a:latin typeface="Arial" charset="0"/>
              <a:cs typeface="+mn-cs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4932040" y="3772644"/>
            <a:ext cx="3429000" cy="3810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baseline="0" dirty="0" smtClean="0">
                <a:solidFill>
                  <a:srgbClr val="00642D"/>
                </a:solidFill>
                <a:latin typeface="Arial" charset="0"/>
                <a:cs typeface="+mn-cs"/>
              </a:rPr>
              <a:t>   E0</a:t>
            </a:r>
            <a:r>
              <a:rPr lang="en-US" sz="1800" kern="0" dirty="0" smtClean="0">
                <a:solidFill>
                  <a:srgbClr val="00642D"/>
                </a:solidFill>
                <a:latin typeface="Arial" charset="0"/>
                <a:cs typeface="+mn-cs"/>
              </a:rPr>
              <a:t> 261       </a:t>
            </a:r>
            <a:r>
              <a:rPr lang="en-US" sz="1800" kern="0" baseline="0" dirty="0" smtClean="0">
                <a:solidFill>
                  <a:srgbClr val="00642D"/>
                </a:solidFill>
                <a:latin typeface="Arial" charset="0"/>
                <a:cs typeface="+mn-cs"/>
              </a:rPr>
              <a:t>| DBMS  |     4</a:t>
            </a:r>
            <a:endParaRPr lang="en-US" sz="1800" kern="0" baseline="0" dirty="0">
              <a:solidFill>
                <a:srgbClr val="00642D"/>
              </a:solidFill>
              <a:latin typeface="Arial" charset="0"/>
              <a:cs typeface="+mn-cs"/>
            </a:endParaRP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2880000" y="4914000"/>
            <a:ext cx="3429000" cy="3810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baseline="0" dirty="0" smtClean="0">
                <a:solidFill>
                  <a:sysClr val="windowText" lastClr="000000"/>
                </a:solidFill>
                <a:latin typeface="Arial" charset="0"/>
                <a:cs typeface="+mn-cs"/>
              </a:rPr>
              <a:t>  </a:t>
            </a:r>
            <a:r>
              <a:rPr lang="en-US" sz="1800" kern="0" baseline="0" dirty="0" smtClean="0">
                <a:solidFill>
                  <a:srgbClr val="00642D"/>
                </a:solidFill>
                <a:latin typeface="Arial" charset="0"/>
                <a:cs typeface="+mn-cs"/>
              </a:rPr>
              <a:t>81061   |    E0 261       |    A+</a:t>
            </a:r>
            <a:endParaRPr lang="en-US" sz="1800" kern="0" baseline="0" dirty="0">
              <a:solidFill>
                <a:srgbClr val="00642D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718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1143000" y="2353444"/>
            <a:ext cx="7467600" cy="1333500"/>
          </a:xfrm>
          <a:prstGeom prst="rect">
            <a:avLst/>
          </a:prstGeom>
          <a:solidFill>
            <a:srgbClr val="FFFF00">
              <a:alpha val="20000"/>
            </a:srgbClr>
          </a:solidFill>
          <a:ln w="19050" algn="ctr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996666"/>
              </a:buClr>
              <a:buSzPct val="80000"/>
              <a:buFont typeface="Wingdings" pitchFamily="2" charset="2"/>
              <a:buChar char="l"/>
              <a:defRPr/>
            </a:pPr>
            <a:endParaRPr lang="en-IN">
              <a:cs typeface="+mn-cs"/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QUERY INTERFACE</a:t>
            </a:r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3284"/>
            <a:ext cx="8610600" cy="38735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mtClean="0">
                <a:solidFill>
                  <a:srgbClr val="0000CC"/>
                </a:solidFill>
              </a:rPr>
              <a:t>   </a:t>
            </a:r>
            <a:r>
              <a:rPr lang="en-US" altLang="en-US" sz="2800" smtClean="0">
                <a:solidFill>
                  <a:srgbClr val="0000CC"/>
                </a:solidFill>
              </a:rPr>
              <a:t>Structured Query Language (SQL)</a:t>
            </a:r>
          </a:p>
          <a:p>
            <a:pPr lvl="1"/>
            <a:r>
              <a:rPr lang="en-US" altLang="en-US" sz="2400" smtClean="0"/>
              <a:t>Invented by IBM, 1970s</a:t>
            </a:r>
          </a:p>
          <a:p>
            <a:pPr lvl="1" eaLnBrk="1" hangingPunct="1">
              <a:lnSpc>
                <a:spcPct val="50000"/>
              </a:lnSpc>
              <a:buClr>
                <a:srgbClr val="0000FF"/>
              </a:buClr>
            </a:pPr>
            <a:r>
              <a:rPr lang="en-US" altLang="en-US" sz="2000" smtClean="0">
                <a:solidFill>
                  <a:srgbClr val="FF6600"/>
                </a:solidFill>
              </a:rPr>
              <a:t>Example:</a:t>
            </a:r>
            <a:r>
              <a:rPr lang="en-US" altLang="en-US" sz="2000" smtClean="0">
                <a:solidFill>
                  <a:srgbClr val="00FF00"/>
                </a:solidFill>
              </a:rPr>
              <a:t>  </a:t>
            </a:r>
            <a:r>
              <a:rPr lang="en-US" altLang="en-US" sz="2000" i="1" smtClean="0">
                <a:solidFill>
                  <a:srgbClr val="008000"/>
                </a:solidFill>
              </a:rPr>
              <a:t>List names of students and their courses</a:t>
            </a:r>
            <a:r>
              <a:rPr lang="en-US" altLang="en-US" sz="2400" smtClean="0">
                <a:solidFill>
                  <a:srgbClr val="00FF00"/>
                </a:solidFill>
              </a:rPr>
              <a:t>   </a:t>
            </a:r>
            <a:br>
              <a:rPr lang="en-US" altLang="en-US" sz="2400" smtClean="0">
                <a:solidFill>
                  <a:srgbClr val="00FF00"/>
                </a:solidFill>
              </a:rPr>
            </a:br>
            <a:endParaRPr lang="en-US" altLang="en-US" sz="2400" smtClean="0">
              <a:solidFill>
                <a:srgbClr val="00FF00"/>
              </a:solidFill>
            </a:endParaRPr>
          </a:p>
          <a:p>
            <a:pPr lvl="1" eaLnBrk="1" hangingPunct="1">
              <a:lnSpc>
                <a:spcPts val="2400"/>
              </a:lnSpc>
              <a:buClr>
                <a:srgbClr val="0000FF"/>
              </a:buClr>
              <a:buNone/>
            </a:pPr>
            <a:r>
              <a:rPr lang="en-US" altLang="en-US" sz="2400" smtClean="0">
                <a:solidFill>
                  <a:srgbClr val="00FF00"/>
                </a:solidFill>
              </a:rPr>
              <a:t>    </a:t>
            </a:r>
            <a:r>
              <a:rPr lang="en-US" altLang="en-US" sz="2400" smtClean="0">
                <a:solidFill>
                  <a:srgbClr val="006666"/>
                </a:solidFill>
              </a:rPr>
              <a:t>select </a:t>
            </a:r>
            <a:r>
              <a:rPr lang="en-US" altLang="en-US" sz="2400" smtClean="0">
                <a:solidFill>
                  <a:srgbClr val="FF6600"/>
                </a:solidFill>
              </a:rPr>
              <a:t>STUDENT.Name, COURSE.Title</a:t>
            </a:r>
            <a:r>
              <a:rPr lang="en-US" altLang="en-US" sz="2400" smtClean="0">
                <a:solidFill>
                  <a:srgbClr val="00FF00"/>
                </a:solidFill>
              </a:rPr>
              <a:t/>
            </a:r>
            <a:br>
              <a:rPr lang="en-US" altLang="en-US" sz="2400" smtClean="0">
                <a:solidFill>
                  <a:srgbClr val="00FF00"/>
                </a:solidFill>
              </a:rPr>
            </a:br>
            <a:r>
              <a:rPr lang="en-US" altLang="en-US" sz="2400" smtClean="0">
                <a:solidFill>
                  <a:srgbClr val="00FF00"/>
                </a:solidFill>
              </a:rPr>
              <a:t> </a:t>
            </a:r>
            <a:r>
              <a:rPr lang="en-US" altLang="en-US" sz="2400" smtClean="0">
                <a:solidFill>
                  <a:srgbClr val="006666"/>
                </a:solidFill>
              </a:rPr>
              <a:t>from   </a:t>
            </a:r>
            <a:r>
              <a:rPr lang="en-US" altLang="en-US" sz="2400" smtClean="0">
                <a:solidFill>
                  <a:srgbClr val="FF6600"/>
                </a:solidFill>
              </a:rPr>
              <a:t>STUDENT,  COURSE,  REGISTER</a:t>
            </a:r>
            <a:r>
              <a:rPr lang="en-US" altLang="en-US" sz="2400" smtClean="0">
                <a:solidFill>
                  <a:srgbClr val="FF7C80"/>
                </a:solidFill>
              </a:rPr>
              <a:t/>
            </a:r>
            <a:br>
              <a:rPr lang="en-US" altLang="en-US" sz="2400" smtClean="0">
                <a:solidFill>
                  <a:srgbClr val="FF7C80"/>
                </a:solidFill>
              </a:rPr>
            </a:br>
            <a:r>
              <a:rPr lang="en-US" altLang="en-US" sz="2400" smtClean="0">
                <a:solidFill>
                  <a:srgbClr val="006666"/>
                </a:solidFill>
              </a:rPr>
              <a:t>where</a:t>
            </a:r>
            <a:r>
              <a:rPr lang="en-US" altLang="en-US" sz="2400" smtClean="0">
                <a:solidFill>
                  <a:srgbClr val="00FF00"/>
                </a:solidFill>
              </a:rPr>
              <a:t> </a:t>
            </a:r>
            <a:r>
              <a:rPr lang="en-US" altLang="en-US" sz="2400" smtClean="0">
                <a:solidFill>
                  <a:srgbClr val="FF6600"/>
                </a:solidFill>
              </a:rPr>
              <a:t>STUDENT.RollNo = REGISTER.RollNo</a:t>
            </a:r>
            <a:r>
              <a:rPr lang="en-US" altLang="en-US" sz="2400" smtClean="0">
                <a:solidFill>
                  <a:srgbClr val="FF7C80"/>
                </a:solidFill>
              </a:rPr>
              <a:t>   </a:t>
            </a:r>
            <a:r>
              <a:rPr lang="en-US" altLang="en-US" sz="2400" smtClean="0">
                <a:solidFill>
                  <a:srgbClr val="006666"/>
                </a:solidFill>
              </a:rPr>
              <a:t>and</a:t>
            </a:r>
            <a:r>
              <a:rPr lang="en-US" altLang="en-US" sz="2400" smtClean="0">
                <a:solidFill>
                  <a:srgbClr val="00FF00"/>
                </a:solidFill>
              </a:rPr>
              <a:t> </a:t>
            </a:r>
            <a:br>
              <a:rPr lang="en-US" altLang="en-US" sz="2400" smtClean="0">
                <a:solidFill>
                  <a:srgbClr val="00FF00"/>
                </a:solidFill>
              </a:rPr>
            </a:br>
            <a:r>
              <a:rPr lang="en-US" altLang="en-US" sz="2400" smtClean="0">
                <a:solidFill>
                  <a:srgbClr val="00FF00"/>
                </a:solidFill>
              </a:rPr>
              <a:t>           </a:t>
            </a:r>
            <a:r>
              <a:rPr lang="en-US" altLang="en-US" sz="2400" smtClean="0">
                <a:solidFill>
                  <a:srgbClr val="FF6600"/>
                </a:solidFill>
              </a:rPr>
              <a:t>REGISTER.CourseNo = COURSE.CourseNo</a:t>
            </a:r>
          </a:p>
          <a:p>
            <a:pPr lvl="1">
              <a:buFont typeface="Times New Roman" pitchFamily="18" charset="0"/>
              <a:buNone/>
            </a:pPr>
            <a:endParaRPr lang="en-US" altLang="en-US" smtClean="0"/>
          </a:p>
          <a:p>
            <a:pPr lvl="1"/>
            <a:endParaRPr lang="en-US" altLang="en-US" smtClean="0"/>
          </a:p>
        </p:txBody>
      </p:sp>
      <p:grpSp>
        <p:nvGrpSpPr>
          <p:cNvPr id="41989" name="Group 14"/>
          <p:cNvGrpSpPr>
            <a:grpSpLocks/>
          </p:cNvGrpSpPr>
          <p:nvPr/>
        </p:nvGrpSpPr>
        <p:grpSpPr bwMode="auto">
          <a:xfrm>
            <a:off x="838200" y="3649588"/>
            <a:ext cx="7543800" cy="1600729"/>
            <a:chOff x="480" y="1574"/>
            <a:chExt cx="4752" cy="1210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480" y="1824"/>
              <a:ext cx="1920" cy="28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66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u="sng" kern="0" baseline="0" dirty="0">
                  <a:solidFill>
                    <a:sysClr val="windowText" lastClr="000000"/>
                  </a:solidFill>
                  <a:latin typeface="Arial" charset="0"/>
                  <a:cs typeface="+mn-cs"/>
                </a:rPr>
                <a:t>Roll No</a:t>
              </a:r>
              <a:r>
                <a:rPr lang="en-US" sz="2000" kern="0" baseline="0" dirty="0">
                  <a:solidFill>
                    <a:sysClr val="windowText" lastClr="000000"/>
                  </a:solidFill>
                  <a:latin typeface="Arial" charset="0"/>
                  <a:cs typeface="+mn-cs"/>
                </a:rPr>
                <a:t> | Name | Address </a:t>
              </a: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072" y="1824"/>
              <a:ext cx="2160" cy="28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66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u="sng" kern="0" baseline="0" dirty="0">
                  <a:solidFill>
                    <a:sysClr val="windowText" lastClr="000000"/>
                  </a:solidFill>
                  <a:latin typeface="Arial" charset="0"/>
                  <a:cs typeface="+mn-cs"/>
                </a:rPr>
                <a:t>Course No</a:t>
              </a:r>
              <a:r>
                <a:rPr lang="en-US" sz="2000" kern="0" baseline="0" dirty="0">
                  <a:solidFill>
                    <a:sysClr val="windowText" lastClr="000000"/>
                  </a:solidFill>
                  <a:latin typeface="Arial" charset="0"/>
                  <a:cs typeface="+mn-cs"/>
                </a:rPr>
                <a:t> </a:t>
              </a:r>
              <a:r>
                <a:rPr lang="en-US" sz="2000" kern="0" baseline="0">
                  <a:solidFill>
                    <a:sysClr val="windowText" lastClr="000000"/>
                  </a:solidFill>
                  <a:latin typeface="Arial" charset="0"/>
                  <a:cs typeface="+mn-cs"/>
                </a:rPr>
                <a:t>| Title </a:t>
              </a:r>
              <a:r>
                <a:rPr lang="en-US" sz="2000" kern="0" baseline="0" dirty="0">
                  <a:solidFill>
                    <a:sysClr val="windowText" lastClr="000000"/>
                  </a:solidFill>
                  <a:latin typeface="Arial" charset="0"/>
                  <a:cs typeface="+mn-cs"/>
                </a:rPr>
                <a:t>| Credits</a:t>
              </a: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776" y="2496"/>
              <a:ext cx="2160" cy="28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66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u="sng" kern="0" baseline="0" dirty="0">
                  <a:solidFill>
                    <a:sysClr val="windowText" lastClr="000000"/>
                  </a:solidFill>
                  <a:latin typeface="Arial" charset="0"/>
                  <a:cs typeface="+mn-cs"/>
                </a:rPr>
                <a:t>Roll No | Course No</a:t>
              </a:r>
              <a:r>
                <a:rPr lang="en-US" sz="2000" kern="0" baseline="0" dirty="0">
                  <a:solidFill>
                    <a:sysClr val="windowText" lastClr="000000"/>
                  </a:solidFill>
                  <a:latin typeface="Arial" charset="0"/>
                  <a:cs typeface="+mn-cs"/>
                </a:rPr>
                <a:t> | Grade</a:t>
              </a: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802" y="1584"/>
              <a:ext cx="882" cy="30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kern="0" baseline="0" dirty="0">
                  <a:solidFill>
                    <a:sysClr val="windowText" lastClr="000000"/>
                  </a:solidFill>
                  <a:latin typeface="Arial" charset="0"/>
                  <a:cs typeface="+mn-cs"/>
                </a:rPr>
                <a:t>STUDENT</a:t>
              </a: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3662" y="1574"/>
              <a:ext cx="898" cy="30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kern="0" baseline="0">
                  <a:solidFill>
                    <a:sysClr val="windowText" lastClr="000000"/>
                  </a:solidFill>
                  <a:latin typeface="Arial" charset="0"/>
                  <a:cs typeface="+mn-cs"/>
                </a:rPr>
                <a:t>COURSE</a:t>
              </a:r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2079" y="2236"/>
              <a:ext cx="943" cy="30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kern="0" baseline="0" dirty="0">
                  <a:solidFill>
                    <a:sysClr val="windowText" lastClr="000000"/>
                  </a:solidFill>
                  <a:latin typeface="Arial" charset="0"/>
                  <a:cs typeface="+mn-cs"/>
                </a:rPr>
                <a:t>REGISTER</a:t>
              </a:r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768" y="2064"/>
              <a:ext cx="1152" cy="384"/>
            </a:xfrm>
            <a:prstGeom prst="line">
              <a:avLst/>
            </a:prstGeom>
            <a:noFill/>
            <a:ln w="25400">
              <a:solidFill>
                <a:srgbClr val="FF66CC"/>
              </a:solidFill>
              <a:round/>
              <a:headEnd/>
              <a:tailEnd type="triangle" w="lg" len="med"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800" kern="0" baseline="0">
                <a:solidFill>
                  <a:sysClr val="windowText" lastClr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 flipH="1">
              <a:off x="3120" y="2064"/>
              <a:ext cx="288" cy="384"/>
            </a:xfrm>
            <a:prstGeom prst="line">
              <a:avLst/>
            </a:prstGeom>
            <a:noFill/>
            <a:ln w="25400">
              <a:solidFill>
                <a:srgbClr val="FF66CC"/>
              </a:solidFill>
              <a:round/>
              <a:headEnd/>
              <a:tailEnd type="triangle" w="lg" len="med"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800" kern="0" baseline="0">
                <a:solidFill>
                  <a:sysClr val="windowText" lastClr="000000"/>
                </a:solidFill>
                <a:latin typeface="Arial" charset="0"/>
                <a:cs typeface="+mn-cs"/>
              </a:endParaRPr>
            </a:p>
          </p:txBody>
        </p:sp>
      </p:grpSp>
      <p:sp>
        <p:nvSpPr>
          <p:cNvPr id="120838" name="Date Placeholder 1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Arial" pitchFamily="34" charset="0"/>
              </a:rPr>
              <a:t>June 2017</a:t>
            </a:r>
            <a:endParaRPr lang="en-US">
              <a:latin typeface="Arial" pitchFamily="34" charset="0"/>
            </a:endParaRPr>
          </a:p>
        </p:txBody>
      </p:sp>
      <p:sp>
        <p:nvSpPr>
          <p:cNvPr id="120839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977F03-58E5-4202-8CFD-E4059806FE0C}" type="slidenum">
              <a:rPr lang="en-US" smtClean="0"/>
              <a:pPr>
                <a:defRPr/>
              </a:pPr>
              <a:t>9</a:t>
            </a:fld>
            <a:endParaRPr lang="en-US" smtClean="0"/>
          </a:p>
        </p:txBody>
      </p:sp>
      <p:sp>
        <p:nvSpPr>
          <p:cNvPr id="120840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>
                <a:latin typeface="Arial" pitchFamily="34" charset="0"/>
              </a:rPr>
              <a:t>IASc Meeting</a:t>
            </a:r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3033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">
  <a:themeElements>
    <a:clrScheme name="default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>
            <a:alpha val="20000"/>
          </a:srgbClr>
        </a:solidFill>
        <a:ln w="19050" cap="flat" cmpd="sng" algn="ctr">
          <a:solidFill>
            <a:srgbClr val="80808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80000"/>
          <a:buFont typeface="Wingdings" pitchFamily="2" charset="2"/>
          <a:buChar char="l"/>
          <a:tabLst/>
          <a:defRPr kumimoji="0" lang="en-US" sz="1600" b="0" i="0" u="none" strike="noStrike" cap="none" normalizeH="0" baseline="-25000" smtClean="0">
            <a:ln>
              <a:noFill/>
            </a:ln>
            <a:solidFill>
              <a:srgbClr val="0099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>
            <a:alpha val="20000"/>
          </a:srgbClr>
        </a:solidFill>
        <a:ln w="19050" cap="flat" cmpd="sng" algn="ctr">
          <a:solidFill>
            <a:srgbClr val="80808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80000"/>
          <a:buFont typeface="Wingdings" pitchFamily="2" charset="2"/>
          <a:buChar char="l"/>
          <a:tabLst/>
          <a:defRPr kumimoji="0" lang="en-US" sz="1600" b="0" i="0" u="none" strike="noStrike" cap="none" normalizeH="0" baseline="-25000" smtClean="0">
            <a:ln>
              <a:noFill/>
            </a:ln>
            <a:solidFill>
              <a:srgbClr val="0099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">
  <a:themeElements>
    <a:clrScheme name="default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>
            <a:alpha val="20000"/>
          </a:srgbClr>
        </a:solidFill>
        <a:ln w="19050" cap="flat" cmpd="sng" algn="ctr">
          <a:solidFill>
            <a:srgbClr val="80808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80000"/>
          <a:buFont typeface="Wingdings" pitchFamily="2" charset="2"/>
          <a:buChar char="l"/>
          <a:tabLst/>
          <a:defRPr kumimoji="0" lang="en-US" sz="1600" b="0" i="0" u="none" strike="noStrike" cap="none" normalizeH="0" baseline="-25000" smtClean="0">
            <a:ln>
              <a:noFill/>
            </a:ln>
            <a:solidFill>
              <a:srgbClr val="0099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>
            <a:alpha val="20000"/>
          </a:srgbClr>
        </a:solidFill>
        <a:ln w="19050" cap="flat" cmpd="sng" algn="ctr">
          <a:solidFill>
            <a:srgbClr val="80808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80000"/>
          <a:buFont typeface="Wingdings" pitchFamily="2" charset="2"/>
          <a:buChar char="l"/>
          <a:tabLst/>
          <a:defRPr kumimoji="0" lang="en-US" sz="1600" b="0" i="0" u="none" strike="noStrike" cap="none" normalizeH="0" baseline="-25000" smtClean="0">
            <a:ln>
              <a:noFill/>
            </a:ln>
            <a:solidFill>
              <a:srgbClr val="0099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14327</TotalTime>
  <Words>3075</Words>
  <Application>Microsoft Office PowerPoint</Application>
  <PresentationFormat>On-screen Show (16:10)</PresentationFormat>
  <Paragraphs>850</Paragraphs>
  <Slides>52</Slides>
  <Notes>46</Notes>
  <HiddenSlides>12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52</vt:i4>
      </vt:variant>
    </vt:vector>
  </HeadingPairs>
  <TitlesOfParts>
    <vt:vector size="68" baseType="lpstr">
      <vt:lpstr>Arial</vt:lpstr>
      <vt:lpstr>dbsym</vt:lpstr>
      <vt:lpstr>Symbol</vt:lpstr>
      <vt:lpstr>Georgia</vt:lpstr>
      <vt:lpstr>Times New Roman</vt:lpstr>
      <vt:lpstr>Wingdings</vt:lpstr>
      <vt:lpstr>Calibri</vt:lpstr>
      <vt:lpstr>Arial Black</vt:lpstr>
      <vt:lpstr>Arial Narrow</vt:lpstr>
      <vt:lpstr>Cambria Math</vt:lpstr>
      <vt:lpstr>Code2000</vt:lpstr>
      <vt:lpstr>Antique Olive</vt:lpstr>
      <vt:lpstr>Comic Sans MS</vt:lpstr>
      <vt:lpstr>Office Theme</vt:lpstr>
      <vt:lpstr>default</vt:lpstr>
      <vt:lpstr>1_default</vt:lpstr>
      <vt:lpstr>The Latent Power of Absurd Ideas (aka Robust Query Processing)</vt:lpstr>
      <vt:lpstr>  CWG 2010 Expense Estimates  </vt:lpstr>
      <vt:lpstr>Database Systems</vt:lpstr>
      <vt:lpstr>Database Management Systems (DBMS)</vt:lpstr>
      <vt:lpstr>Current Database Systems</vt:lpstr>
      <vt:lpstr>DBMS  FEATURES.1</vt:lpstr>
      <vt:lpstr>DBMS  FEATURES. 2</vt:lpstr>
      <vt:lpstr>Relational Database Systems [RDBMS]</vt:lpstr>
      <vt:lpstr>QUERY INTERFACE</vt:lpstr>
      <vt:lpstr>Query Execution Plans</vt:lpstr>
      <vt:lpstr>Sample Execution Plan</vt:lpstr>
      <vt:lpstr>Query Optimization Framework</vt:lpstr>
      <vt:lpstr>Run-time Sub-optimality</vt:lpstr>
      <vt:lpstr>Proof by Authority [Guy Lohman, IBM]</vt:lpstr>
      <vt:lpstr>Recent Election Predictions</vt:lpstr>
      <vt:lpstr>Prior Research (lots!)</vt:lpstr>
      <vt:lpstr>Our Results</vt:lpstr>
      <vt:lpstr>Plan Bouquets:             A Fragrant Approach to Robust Query Processing</vt:lpstr>
      <vt:lpstr>Sample Relational Database:  Manufacturing </vt:lpstr>
      <vt:lpstr>Cardinality Estimation</vt:lpstr>
      <vt:lpstr>Cardinality Estimation Error (Example Query)</vt:lpstr>
      <vt:lpstr>Problem Framework</vt:lpstr>
      <vt:lpstr>Cardinality (Selectivity) Dimensions</vt:lpstr>
      <vt:lpstr>Performance Metrics</vt:lpstr>
      <vt:lpstr>Main Assumption</vt:lpstr>
      <vt:lpstr>Contemporary Optimizer Behavior on  One-dimensional SS </vt:lpstr>
      <vt:lpstr>Parametric Optimal Set of Plans (POSP)</vt:lpstr>
      <vt:lpstr>POSP Performance Profile (across SS)</vt:lpstr>
      <vt:lpstr>Sub-optimality Profile (across SS)</vt:lpstr>
      <vt:lpstr>Plan Bouquet Behavior on One-dimensional SS </vt:lpstr>
      <vt:lpstr>Bouquet Identification</vt:lpstr>
      <vt:lpstr>Bouquet Execution</vt:lpstr>
      <vt:lpstr>Stupid Ideas ?</vt:lpstr>
      <vt:lpstr>Bouquet Execution</vt:lpstr>
      <vt:lpstr>Bouquet Performance (EQ)</vt:lpstr>
      <vt:lpstr>  Worst Case Cost Analysis </vt:lpstr>
      <vt:lpstr>1D Performance Bound</vt:lpstr>
      <vt:lpstr>Performance on PostgreSQL</vt:lpstr>
      <vt:lpstr>Summary</vt:lpstr>
      <vt:lpstr>PowerPoint Presentation</vt:lpstr>
      <vt:lpstr>PowerPoint Presentation</vt:lpstr>
      <vt:lpstr>Connection to Online Bidding Problem</vt:lpstr>
      <vt:lpstr>Bouquet Approach in 2D SS</vt:lpstr>
      <vt:lpstr>2D Bouquet Identification</vt:lpstr>
      <vt:lpstr>Characteristics of 2D Contours</vt:lpstr>
      <vt:lpstr>Crossing 2D Contours</vt:lpstr>
      <vt:lpstr>2D Performance Analysis</vt:lpstr>
      <vt:lpstr>MSO guarantees (compile time)</vt:lpstr>
      <vt:lpstr>Empirical Evaluation</vt:lpstr>
      <vt:lpstr>Experimental Testbed</vt:lpstr>
      <vt:lpstr>Additional Results</vt:lpstr>
      <vt:lpstr>Performance with Commercial System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abc</dc:creator>
  <cp:lastModifiedBy>dsladmin</cp:lastModifiedBy>
  <cp:revision>1515</cp:revision>
  <dcterms:created xsi:type="dcterms:W3CDTF">2013-02-27T05:42:13Z</dcterms:created>
  <dcterms:modified xsi:type="dcterms:W3CDTF">2017-06-29T04:51:44Z</dcterms:modified>
</cp:coreProperties>
</file>