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67"/>
  </p:notesMasterIdLst>
  <p:handoutMasterIdLst>
    <p:handoutMasterId r:id="rId68"/>
  </p:handoutMasterIdLst>
  <p:sldIdLst>
    <p:sldId id="256" r:id="rId4"/>
    <p:sldId id="257" r:id="rId5"/>
    <p:sldId id="343" r:id="rId6"/>
    <p:sldId id="307" r:id="rId7"/>
    <p:sldId id="258" r:id="rId8"/>
    <p:sldId id="306" r:id="rId9"/>
    <p:sldId id="308" r:id="rId10"/>
    <p:sldId id="309" r:id="rId11"/>
    <p:sldId id="316" r:id="rId12"/>
    <p:sldId id="259" r:id="rId13"/>
    <p:sldId id="260" r:id="rId14"/>
    <p:sldId id="261" r:id="rId15"/>
    <p:sldId id="310" r:id="rId16"/>
    <p:sldId id="298" r:id="rId17"/>
    <p:sldId id="304" r:id="rId18"/>
    <p:sldId id="335" r:id="rId19"/>
    <p:sldId id="336" r:id="rId20"/>
    <p:sldId id="337" r:id="rId21"/>
    <p:sldId id="264" r:id="rId22"/>
    <p:sldId id="340" r:id="rId23"/>
    <p:sldId id="297" r:id="rId24"/>
    <p:sldId id="265" r:id="rId25"/>
    <p:sldId id="312" r:id="rId26"/>
    <p:sldId id="342" r:id="rId27"/>
    <p:sldId id="314" r:id="rId28"/>
    <p:sldId id="317" r:id="rId29"/>
    <p:sldId id="266" r:id="rId30"/>
    <p:sldId id="267" r:id="rId31"/>
    <p:sldId id="319" r:id="rId32"/>
    <p:sldId id="268" r:id="rId33"/>
    <p:sldId id="322" r:id="rId34"/>
    <p:sldId id="269" r:id="rId35"/>
    <p:sldId id="270" r:id="rId36"/>
    <p:sldId id="271" r:id="rId37"/>
    <p:sldId id="318" r:id="rId38"/>
    <p:sldId id="320" r:id="rId39"/>
    <p:sldId id="272" r:id="rId40"/>
    <p:sldId id="274" r:id="rId41"/>
    <p:sldId id="323" r:id="rId42"/>
    <p:sldId id="324" r:id="rId43"/>
    <p:sldId id="325" r:id="rId44"/>
    <p:sldId id="329" r:id="rId45"/>
    <p:sldId id="328" r:id="rId46"/>
    <p:sldId id="275" r:id="rId47"/>
    <p:sldId id="326" r:id="rId48"/>
    <p:sldId id="276" r:id="rId49"/>
    <p:sldId id="331" r:id="rId50"/>
    <p:sldId id="300" r:id="rId51"/>
    <p:sldId id="278" r:id="rId52"/>
    <p:sldId id="344" r:id="rId53"/>
    <p:sldId id="280" r:id="rId54"/>
    <p:sldId id="281" r:id="rId55"/>
    <p:sldId id="315" r:id="rId56"/>
    <p:sldId id="301" r:id="rId57"/>
    <p:sldId id="302" r:id="rId58"/>
    <p:sldId id="338" r:id="rId59"/>
    <p:sldId id="341" r:id="rId60"/>
    <p:sldId id="339" r:id="rId61"/>
    <p:sldId id="332" r:id="rId62"/>
    <p:sldId id="285" r:id="rId63"/>
    <p:sldId id="333" r:id="rId64"/>
    <p:sldId id="288" r:id="rId65"/>
    <p:sldId id="33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6" autoAdjust="0"/>
  </p:normalViewPr>
  <p:slideViewPr>
    <p:cSldViewPr snapToGrid="0" snapToObjects="1">
      <p:cViewPr>
        <p:scale>
          <a:sx n="90" d="100"/>
          <a:sy n="90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945A-A159-1F43-B86D-B05357DB362C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B303-5D31-DD40-8D4B-BE0A5E044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3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299F-82AA-B640-9564-BDAE5B83ED8D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B4C7-B546-0D47-A4B4-0502B1906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7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how this lemma goes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how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hyp</a:t>
            </a:r>
            <a:r>
              <a:rPr lang="en-US" baseline="0" dirty="0" smtClean="0"/>
              <a:t> tester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Revise/expand</a:t>
            </a:r>
            <a:r>
              <a:rPr lang="en-US" baseline="0" dirty="0" smtClean="0"/>
              <a:t> into 1 more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Revise/expand</a:t>
            </a:r>
            <a:r>
              <a:rPr lang="en-US" baseline="0" dirty="0" smtClean="0"/>
              <a:t> into 1 more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</a:t>
            </a:r>
            <a:r>
              <a:rPr lang="en-US" dirty="0" err="1" smtClean="0"/>
              <a:t>halfspaces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same hardness result for    if there is a </a:t>
            </a:r>
          </a:p>
          <a:p>
            <a:pPr marL="914400" lvl="1" indent="-457200">
              <a:buFont typeface="Courier New"/>
              <a:buChar char="o"/>
            </a:pPr>
            <a:r>
              <a:rPr lang="en-US" sz="3200" dirty="0" smtClean="0"/>
              <a:t>Parsimonious reduction from 3-CNF to   .</a:t>
            </a:r>
          </a:p>
          <a:p>
            <a:pPr marL="914400" lvl="1" indent="-457200">
              <a:buFont typeface="Courier New"/>
              <a:buChar char="o"/>
            </a:pPr>
            <a:r>
              <a:rPr lang="en-US" sz="3200" dirty="0" smtClean="0"/>
              <a:t>Map between the witnesses of 3-CNF and    </a:t>
            </a:r>
          </a:p>
          <a:p>
            <a:pPr lvl="1"/>
            <a:r>
              <a:rPr lang="en-US" sz="3200" dirty="0" smtClean="0"/>
              <a:t>     are efficiently computable and invertible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classes commonly studied in learning theory.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classes of simple functions: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classes of simple functions: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“And we need to have sampler, and we only get positive examples.”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B6E2-8138-E64C-8FD8-C2E1E549869D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B10F-156D-AE45-9DED-DC9C4EF11021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C30-2F80-CE4A-911C-03EEEB08332C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6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DDB4-EA3B-7442-8428-5F66413C4ADF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0E5F-9893-FC42-8AE3-F417B045EE09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231-ADB2-D649-A9E5-15DB23673475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71-7CA2-584A-9092-8382A3FD982D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F513-4685-C64B-9DC6-852C9FE08DE2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AC43-E234-944F-A8CA-E95117BDA3C9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97E-E2FA-1140-9124-8ECF5BD65B38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04E9-694E-F840-ADB7-A7B6E2DD7379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FA42-23D3-3E44-8FD3-30D78AC19340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3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6410-6C1F-CC40-8B87-D299E841B640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2A8A-26AD-D84A-9DCA-2B389DE16DA1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4E4C-CA3C-744F-AD61-C110449A459D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4984-2A0F-274B-922B-5E15C64A76F5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3B4-E1EE-C546-8C28-30D407D0005F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5C1-3DAC-5D49-91E4-B46ECA9785FB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6EB2-43DB-4541-96C9-741B13073975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FF4-8C1A-464D-AB0B-4EC994612D7F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2B-6128-DD44-B37E-3BB738BCEC7D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A8E6-C4EE-8F43-A3BA-7DEAEA398DA7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D6A0-C76D-E74E-B69C-754C877B0220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5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5067-9F7E-6B48-A38F-427329B1DEE6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9259-C9A4-AA48-B512-259EFBD744B3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7AA6-7B65-0348-93CF-2739A76EB232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AC83-251E-1A47-8C96-E0B6C01381F9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8D-2F1E-D844-BAEB-FFF99A06F054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00A8-ADBB-6D49-BB8E-D08980E4E92C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AA1C-9716-DE47-9DEF-305611676105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DFA-8774-9D43-95B1-95108699C781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72BC-AFC0-7B41-84D4-A426D81678BD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F6-CA5C-F540-9F67-F1A170B667CE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5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F5F4-FBE3-CA44-ABE1-9EE32D342AA8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91C0-8529-2544-9508-B0FE48A35E4F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5BBB-EDB4-9141-81BD-5E4CEFFA16B8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1B4D-B309-B941-949C-E528E18CF419}" type="datetime1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8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3.png"/><Relationship Id="rId10" Type="http://schemas.openxmlformats.org/officeDocument/2006/relationships/image" Target="../media/image23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32.emf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image" Target="../media/image32.emf"/><Relationship Id="rId13" Type="http://schemas.openxmlformats.org/officeDocument/2006/relationships/image" Target="../media/image31.emf"/><Relationship Id="rId14" Type="http://schemas.openxmlformats.org/officeDocument/2006/relationships/image" Target="../media/image53.emf"/><Relationship Id="rId15" Type="http://schemas.openxmlformats.org/officeDocument/2006/relationships/image" Target="../media/image54.emf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51.emf"/><Relationship Id="rId9" Type="http://schemas.openxmlformats.org/officeDocument/2006/relationships/image" Target="../media/image47.emf"/><Relationship Id="rId10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63.emf"/><Relationship Id="rId1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7.emf"/><Relationship Id="rId4" Type="http://schemas.openxmlformats.org/officeDocument/2006/relationships/image" Target="../media/image10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92.png"/><Relationship Id="rId5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8" Type="http://schemas.openxmlformats.org/officeDocument/2006/relationships/image" Target="../media/image105.emf"/><Relationship Id="rId9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png"/><Relationship Id="rId1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6" Type="http://schemas.openxmlformats.org/officeDocument/2006/relationships/image" Target="../media/image110.emf"/><Relationship Id="rId7" Type="http://schemas.openxmlformats.org/officeDocument/2006/relationships/image" Target="../media/image105.emf"/><Relationship Id="rId8" Type="http://schemas.openxmlformats.org/officeDocument/2006/relationships/image" Target="../media/image106.emf"/><Relationship Id="rId9" Type="http://schemas.openxmlformats.org/officeDocument/2006/relationships/image" Target="../media/image111.png"/><Relationship Id="rId10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120.emf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png"/><Relationship Id="rId12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emf"/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7" Type="http://schemas.openxmlformats.org/officeDocument/2006/relationships/image" Target="../media/image128.emf"/><Relationship Id="rId8" Type="http://schemas.openxmlformats.org/officeDocument/2006/relationships/image" Target="../media/image129.emf"/><Relationship Id="rId9" Type="http://schemas.openxmlformats.org/officeDocument/2006/relationships/image" Target="../media/image130.emf"/><Relationship Id="rId10" Type="http://schemas.openxmlformats.org/officeDocument/2006/relationships/image" Target="../media/image13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4" Type="http://schemas.openxmlformats.org/officeDocument/2006/relationships/image" Target="../media/image134.emf"/><Relationship Id="rId5" Type="http://schemas.openxmlformats.org/officeDocument/2006/relationships/image" Target="../media/image123.emf"/><Relationship Id="rId6" Type="http://schemas.openxmlformats.org/officeDocument/2006/relationships/image" Target="../media/image135.emf"/><Relationship Id="rId7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79.emf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Relationship Id="rId3" Type="http://schemas.openxmlformats.org/officeDocument/2006/relationships/image" Target="../media/image7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from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Satisfying Assignments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165" y="3818587"/>
            <a:ext cx="808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err="1" smtClean="0"/>
              <a:t>Anindya</a:t>
            </a:r>
            <a:r>
              <a:rPr lang="en-US" sz="3200" dirty="0" smtClean="0"/>
              <a:t> De					</a:t>
            </a:r>
            <a:r>
              <a:rPr lang="en-US" sz="3200" dirty="0" err="1" smtClean="0"/>
              <a:t>Ilias</a:t>
            </a:r>
            <a:r>
              <a:rPr lang="en-US" sz="3200" dirty="0" smtClean="0"/>
              <a:t> </a:t>
            </a:r>
            <a:r>
              <a:rPr lang="en-US" sz="3200" dirty="0" err="1" smtClean="0"/>
              <a:t>Diakonikolas</a:t>
            </a:r>
            <a:endParaRPr lang="en-US" sz="3200" dirty="0" smtClean="0"/>
          </a:p>
          <a:p>
            <a:r>
              <a:rPr lang="en-US" sz="3200" dirty="0" smtClean="0"/>
              <a:t>   DIMACS/IAS				    U. Edinburgh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7008" y="2464809"/>
            <a:ext cx="3808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Rocco A. Servedio</a:t>
            </a:r>
          </a:p>
          <a:p>
            <a:pPr algn="ctr"/>
            <a:r>
              <a:rPr lang="en-US" sz="3200" dirty="0" smtClean="0"/>
              <a:t>Columbia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9599" y="5400624"/>
            <a:ext cx="6042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Symposium on Learning, Algorithms and Complexity / </a:t>
            </a:r>
          </a:p>
          <a:p>
            <a:pPr algn="ctr"/>
            <a:r>
              <a:rPr lang="en-US" sz="2000" dirty="0" smtClean="0"/>
              <a:t>MSR India Theory Day</a:t>
            </a:r>
          </a:p>
          <a:p>
            <a:pPr algn="ctr"/>
            <a:r>
              <a:rPr lang="en-US" sz="2000" dirty="0" smtClean="0"/>
              <a:t>Indian Institute of Science</a:t>
            </a:r>
          </a:p>
          <a:p>
            <a:pPr algn="ctr"/>
            <a:r>
              <a:rPr lang="en-US" sz="2000" dirty="0" smtClean="0"/>
              <a:t>January, 2015</a:t>
            </a:r>
          </a:p>
          <a:p>
            <a:pPr algn="ctr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The model, more precisely</a:t>
            </a:r>
            <a:endParaRPr lang="en-US" sz="3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321" y="1335707"/>
            <a:ext cx="1029181" cy="429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72" y="1355211"/>
            <a:ext cx="2413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185" y="2462651"/>
            <a:ext cx="965200" cy="43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50" y="2821715"/>
            <a:ext cx="1054100" cy="4572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47194"/>
            <a:ext cx="8229600" cy="610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be a fixed class of Boolean functions over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is some unknown             . Learning  algorithm sees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samples drawn uniformly from              . 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distribution:               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: With probability 9/10, output a sampler for a hypothesis distribution        such that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We’ll call this a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learning algorithm for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881" y="3323940"/>
            <a:ext cx="10795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895" y="5324173"/>
            <a:ext cx="3289300" cy="48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0685" y="4856588"/>
            <a:ext cx="381000" cy="31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829" y="6128905"/>
            <a:ext cx="241300" cy="3429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7" y="78373"/>
            <a:ext cx="913707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Relation to function learning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290451"/>
            <a:ext cx="8229600" cy="30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we </a:t>
            </a:r>
            <a:r>
              <a:rPr lang="en-US" sz="3200" noProof="0" dirty="0" smtClean="0"/>
              <a:t>only get positive examples.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ways: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(not so major) Output a hypothesis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rather than a hypothesis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(major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more demanding guarantee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usual uniform-distribution learning.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21374"/>
            <a:ext cx="8229600" cy="221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Q: 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is this different from learning      (function learning) under the uniform distribution?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1288335"/>
            <a:ext cx="270257" cy="3840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20659">
            <a:off x="3369796" y="2767004"/>
            <a:ext cx="1828800" cy="1828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52202" y="2991243"/>
            <a:ext cx="1931716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1" y="2201221"/>
            <a:ext cx="2889504" cy="771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325" y="4191942"/>
            <a:ext cx="2859182" cy="4663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55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Example: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6195" y="2052592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6195" y="4891448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84582"/>
            <a:ext cx="8229600" cy="7204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Usual uniform-distribution model for learning functions:</a:t>
            </a:r>
          </a:p>
          <a:p>
            <a:pPr>
              <a:buNone/>
            </a:pPr>
            <a:r>
              <a:rPr lang="en-US" dirty="0" smtClean="0"/>
              <a:t>Hypothesis     allowed to be wrong on           points in              .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3907" y="5503226"/>
            <a:ext cx="8229600" cy="719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For highly biased target function like     , constant-0 function is a fine hypothesis for any       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043" y="1522092"/>
            <a:ext cx="496614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319" y="5829695"/>
            <a:ext cx="1869228" cy="357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110" y="1525970"/>
            <a:ext cx="820883" cy="3427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175" y="1575586"/>
            <a:ext cx="164592" cy="23774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4077240" y="2813072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831" y="5532490"/>
            <a:ext cx="205324" cy="356616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20659">
            <a:off x="5955876" y="3044084"/>
            <a:ext cx="1828800" cy="1828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38282" y="3268323"/>
            <a:ext cx="1931716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61" y="2916468"/>
            <a:ext cx="2889504" cy="771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59" y="3971633"/>
            <a:ext cx="2859182" cy="4663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745" y="-152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stronger requirement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2275" y="2329672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3073" y="5203163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3907" y="5657273"/>
            <a:ext cx="8229600" cy="92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Essentially, we require hypothesis function with  </a:t>
            </a:r>
            <a:r>
              <a:rPr lang="en-US" sz="3200" b="1" dirty="0" smtClean="0"/>
              <a:t>multiplicative </a:t>
            </a:r>
            <a:r>
              <a:rPr lang="en-US" sz="3200" dirty="0" smtClean="0"/>
              <a:t> rather than </a:t>
            </a:r>
            <a:r>
              <a:rPr lang="en-US" sz="3200" b="1" dirty="0" smtClean="0"/>
              <a:t>additive</a:t>
            </a:r>
            <a:r>
              <a:rPr lang="en-US" sz="3200" dirty="0" smtClean="0"/>
              <a:t>     -accuracy relative to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76384" y="999862"/>
            <a:ext cx="8686801" cy="5172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Our distribution-learning model:  “</a:t>
            </a:r>
            <a:r>
              <a:rPr lang="en-US" sz="2200" dirty="0" smtClean="0"/>
              <a:t>constant-0 hypothesis” is meaningless!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491" y="1724957"/>
            <a:ext cx="842010" cy="356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037632"/>
            <a:ext cx="1865270" cy="357981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365832" y="1623222"/>
            <a:ext cx="8686801" cy="112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example, for                to be</a:t>
            </a:r>
            <a:r>
              <a:rPr lang="en-US" sz="2200" dirty="0" smtClean="0"/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good hypothesis distribution,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lang="en-US" sz="2200" dirty="0" smtClean="0"/>
              <a:t>must be only a                fraction of              .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98" y="1985328"/>
            <a:ext cx="813378" cy="3294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865" y="2010200"/>
            <a:ext cx="820883" cy="3427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3231" y="3274093"/>
            <a:ext cx="180171" cy="256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7840" y="5983533"/>
            <a:ext cx="163286" cy="228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841" y="5959655"/>
            <a:ext cx="189530" cy="32918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6617140" y="3090152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rot="21306559">
            <a:off x="5907552" y="2944086"/>
            <a:ext cx="1931716" cy="496449"/>
            <a:chOff x="5907552" y="2863271"/>
            <a:chExt cx="1931716" cy="49644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07552" y="3013356"/>
              <a:ext cx="1931716" cy="3463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767315" y="2953051"/>
              <a:ext cx="329883" cy="15032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331" y="1683346"/>
            <a:ext cx="4424220" cy="46777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Given</a:t>
            </a:r>
            <a:r>
              <a:rPr lang="en-US" sz="2200" dirty="0" smtClean="0"/>
              <a:t>:  draws from                , must </a:t>
            </a:r>
          </a:p>
          <a:p>
            <a:pPr>
              <a:buNone/>
            </a:pPr>
            <a:r>
              <a:rPr lang="en-US" sz="2200" b="1" dirty="0" smtClean="0"/>
              <a:t>Output:</a:t>
            </a:r>
            <a:r>
              <a:rPr lang="en-US" sz="2200" dirty="0" smtClean="0"/>
              <a:t>  hypothesis        with </a:t>
            </a:r>
            <a:r>
              <a:rPr lang="en-US" sz="2200" dirty="0"/>
              <a:t>the following guarantee :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8" y="2907864"/>
            <a:ext cx="2729345" cy="44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92" y="6240610"/>
            <a:ext cx="3913911" cy="3769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16200000" flipH="1">
            <a:off x="1688414" y="3518587"/>
            <a:ext cx="597498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53712" y="1683346"/>
            <a:ext cx="3941618" cy="467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random labeled examples from              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hypothesis     such that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64" y="2073900"/>
            <a:ext cx="820883" cy="34278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996870" y="427038"/>
            <a:ext cx="38423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distribution-learning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setting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1038" y="427038"/>
            <a:ext cx="4234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Usual function-learning setting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64" y="2543125"/>
            <a:ext cx="164592" cy="2377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258" y="1764161"/>
            <a:ext cx="897219" cy="390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108" y="2874502"/>
            <a:ext cx="2663528" cy="390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8073" y="2188110"/>
            <a:ext cx="318211" cy="26517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5394530" y="5752366"/>
            <a:ext cx="2211754" cy="46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 smtClean="0"/>
              <a:t>    must satisfy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2720659">
            <a:off x="1544373" y="3967809"/>
            <a:ext cx="1371600" cy="137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07951" y="4009651"/>
            <a:ext cx="1366858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60" y="5288524"/>
            <a:ext cx="180171" cy="25603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2044364" y="3854570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480271" y="5401183"/>
            <a:ext cx="1550374" cy="345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20504" y="5587884"/>
            <a:ext cx="381232" cy="1588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6630" y="3845059"/>
            <a:ext cx="189530" cy="329184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253712" y="5940440"/>
            <a:ext cx="3941618" cy="46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noProof="0" dirty="0" smtClean="0"/>
              <a:t>If both regions are small, this  </a:t>
            </a:r>
            <a:br>
              <a:rPr lang="en-US" sz="2200" noProof="0" dirty="0" smtClean="0"/>
            </a:br>
            <a:r>
              <a:rPr lang="en-US" sz="2200" noProof="0" dirty="0" smtClean="0"/>
              <a:t>is fine!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640" y="6054117"/>
            <a:ext cx="164592" cy="2377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156" y="5875871"/>
            <a:ext cx="164592" cy="2377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460" y="5622666"/>
            <a:ext cx="0" cy="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rot="2720659">
            <a:off x="6037158" y="3811975"/>
            <a:ext cx="1371600" cy="137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00736" y="3853817"/>
            <a:ext cx="1366858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835" y="3527924"/>
            <a:ext cx="180171" cy="256032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rot="5400000" flipH="1" flipV="1">
            <a:off x="6537149" y="3698736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11234821">
            <a:off x="5931466" y="3504633"/>
            <a:ext cx="1550374" cy="381232"/>
            <a:chOff x="6000736" y="4174243"/>
            <a:chExt cx="1550374" cy="381232"/>
          </a:xfrm>
        </p:grpSpPr>
        <p:cxnSp>
          <p:nvCxnSpPr>
            <p:cNvPr id="48" name="Straight Connector 47"/>
            <p:cNvCxnSpPr/>
            <p:nvPr/>
          </p:nvCxnSpPr>
          <p:spPr>
            <a:xfrm rot="10800000">
              <a:off x="6000736" y="4177364"/>
              <a:ext cx="1550374" cy="345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540969" y="4364065"/>
              <a:ext cx="381232" cy="1588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3965" y="3562230"/>
            <a:ext cx="189530" cy="329184"/>
          </a:xfrm>
          <a:prstGeom prst="rect">
            <a:avLst/>
          </a:prstGeom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816898" y="4345874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56" name="TextBox 62"/>
          <p:cNvSpPr txBox="1">
            <a:spLocks noChangeArrowheads="1"/>
          </p:cNvSpPr>
          <p:nvPr/>
        </p:nvSpPr>
        <p:spPr bwMode="auto">
          <a:xfrm>
            <a:off x="2401388" y="4452232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1639491" y="4522667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082186" y="391972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61" name="TextBox 54"/>
          <p:cNvSpPr txBox="1">
            <a:spLocks noChangeArrowheads="1"/>
          </p:cNvSpPr>
          <p:nvPr/>
        </p:nvSpPr>
        <p:spPr bwMode="auto">
          <a:xfrm>
            <a:off x="1721336" y="4096516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23296" y="4244276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807786" y="4350634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64" name="TextBox 54"/>
          <p:cNvSpPr txBox="1">
            <a:spLocks noChangeArrowheads="1"/>
          </p:cNvSpPr>
          <p:nvPr/>
        </p:nvSpPr>
        <p:spPr bwMode="auto">
          <a:xfrm>
            <a:off x="2045889" y="4421069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65" name="TextBox 54"/>
          <p:cNvSpPr txBox="1">
            <a:spLocks noChangeArrowheads="1"/>
          </p:cNvSpPr>
          <p:nvPr/>
        </p:nvSpPr>
        <p:spPr bwMode="auto">
          <a:xfrm>
            <a:off x="2127734" y="3994918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80831" y="35616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61453" y="35870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74341" y="35729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20343" y="34741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6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9" y="459358"/>
            <a:ext cx="88484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Brief motivational digressions: 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(1) Real-world language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637"/>
            <a:ext cx="8229600" cy="41217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People typically learn new languages by being exposed to correct utterances (</a:t>
            </a:r>
            <a:r>
              <a:rPr lang="en-US" b="1" dirty="0" smtClean="0"/>
              <a:t>positive examples</a:t>
            </a:r>
            <a:r>
              <a:rPr lang="en-US" dirty="0" smtClean="0"/>
              <a:t>), which are a </a:t>
            </a:r>
            <a:r>
              <a:rPr lang="en-US" b="1" dirty="0" smtClean="0"/>
              <a:t>sparse subset</a:t>
            </a:r>
            <a:r>
              <a:rPr lang="en-US" dirty="0" smtClean="0"/>
              <a:t> of all possible vocalizations (all examples).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Goal is to be able to </a:t>
            </a:r>
            <a:r>
              <a:rPr lang="en-US" b="1" dirty="0" smtClean="0"/>
              <a:t>generate new correct utterances</a:t>
            </a:r>
            <a:r>
              <a:rPr lang="en-US" dirty="0" smtClean="0"/>
              <a:t> (generate draws from a distribution similar to the one the samples came from).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9" y="286183"/>
            <a:ext cx="88484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(2) Connection to continuous density estimation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541"/>
            <a:ext cx="8229600" cy="49550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 basic question in continuous 1-dimensional density estimation:  Target distribution (say over [0,1]) is a “</a:t>
            </a:r>
            <a:r>
              <a:rPr lang="en-US" dirty="0" err="1" smtClean="0"/>
              <a:t>k</a:t>
            </a:r>
            <a:r>
              <a:rPr lang="en-US" dirty="0" smtClean="0"/>
              <a:t>-bin histogram” -- </a:t>
            </a:r>
            <a:r>
              <a:rPr lang="en-US" dirty="0" err="1" smtClean="0"/>
              <a:t>pdf</a:t>
            </a:r>
            <a:r>
              <a:rPr lang="en-US" dirty="0" smtClean="0"/>
              <a:t> is piecewise constant with </a:t>
            </a:r>
            <a:r>
              <a:rPr lang="en-US" dirty="0" err="1" smtClean="0"/>
              <a:t>k</a:t>
            </a:r>
            <a:r>
              <a:rPr lang="en-US" dirty="0" smtClean="0"/>
              <a:t> pieces.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Easy to learn such a distribution with poly(k,1/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) samples and runtime.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31436" y="5079972"/>
            <a:ext cx="6627091" cy="115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9076" y="5126171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7697" y="5128486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31436" y="4548894"/>
            <a:ext cx="222829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9727" y="3463636"/>
            <a:ext cx="103909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98818" y="3890818"/>
            <a:ext cx="142009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18909" y="4260285"/>
            <a:ext cx="73429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3242677"/>
            <a:ext cx="105292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60097" y="3765492"/>
            <a:ext cx="92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H="1" flipV="1">
            <a:off x="5126468" y="5000470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H="1" flipV="1">
            <a:off x="3456608" y="500100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H="1" flipV="1">
            <a:off x="6922208" y="501534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 flipV="1">
            <a:off x="5403113" y="500100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H="1" flipV="1">
            <a:off x="1615883" y="500100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 flipH="1" flipV="1">
            <a:off x="6079558" y="500100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H="1" flipV="1">
            <a:off x="7405928" y="501587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 flipH="1" flipV="1">
            <a:off x="3940328" y="500153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 flipV="1">
            <a:off x="2642658" y="500153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 flipH="1" flipV="1">
            <a:off x="4493073" y="4988266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 flipH="1" flipV="1">
            <a:off x="7226463" y="501587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1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9" y="101463"/>
            <a:ext cx="88484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Multi-dimensional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463"/>
            <a:ext cx="8229600" cy="53133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Target distribution over [0,1]</a:t>
            </a:r>
            <a:r>
              <a:rPr lang="en-US" baseline="30000" dirty="0" smtClean="0"/>
              <a:t>d</a:t>
            </a:r>
            <a:r>
              <a:rPr lang="en-US" dirty="0" smtClean="0"/>
              <a:t> is specified by </a:t>
            </a:r>
            <a:r>
              <a:rPr lang="en-US" dirty="0" err="1" smtClean="0"/>
              <a:t>k</a:t>
            </a:r>
            <a:r>
              <a:rPr lang="en-US" dirty="0" smtClean="0"/>
              <a:t> hyper-rectangles that cover [0,1]</a:t>
            </a:r>
            <a:r>
              <a:rPr lang="en-US" baseline="30000" dirty="0" smtClean="0"/>
              <a:t>d</a:t>
            </a:r>
            <a:r>
              <a:rPr lang="en-US" dirty="0" smtClean="0"/>
              <a:t>; </a:t>
            </a:r>
            <a:r>
              <a:rPr lang="en-US" dirty="0" err="1" smtClean="0"/>
              <a:t>pdf</a:t>
            </a:r>
            <a:r>
              <a:rPr lang="en-US" dirty="0" smtClean="0"/>
              <a:t> is constant within each rectangle.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Question:  </a:t>
            </a:r>
            <a:r>
              <a:rPr lang="en-US" dirty="0" smtClean="0"/>
              <a:t>Can we learn such distributions without incurring the “curse of dimensionality”? (Don’t want runtime, # samples to be exponential in </a:t>
            </a:r>
            <a:r>
              <a:rPr lang="en-US" dirty="0" err="1" smtClean="0"/>
              <a:t>d</a:t>
            </a:r>
            <a:r>
              <a:rPr lang="en-US" dirty="0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7258" y="3405909"/>
            <a:ext cx="1420106" cy="180802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8802" y="2501898"/>
            <a:ext cx="2413015" cy="904011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41816" y="2501898"/>
            <a:ext cx="318641" cy="198928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37364" y="3405909"/>
            <a:ext cx="1004453" cy="1808021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41818" y="4491182"/>
            <a:ext cx="318640" cy="72274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01663" y="3590647"/>
            <a:ext cx="184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dirty="0" smtClean="0"/>
              <a:t>=2, </a:t>
            </a:r>
            <a:r>
              <a:rPr lang="en-US" dirty="0" err="1" smtClean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17258" y="2470730"/>
            <a:ext cx="2743200" cy="2743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4755368" y="473975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H="1" flipV="1">
            <a:off x="3471503" y="308303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H="1" flipV="1">
            <a:off x="3609553" y="4629310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 flipV="1">
            <a:off x="4865808" y="3676696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H="1" flipV="1">
            <a:off x="5708458" y="4588426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 flipV="1">
            <a:off x="4051858" y="2669392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 flipV="1">
            <a:off x="4590253" y="427088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 flipV="1">
            <a:off x="5363333" y="351155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H="1" flipV="1">
            <a:off x="5018208" y="3994768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 flipH="1" flipV="1">
            <a:off x="4590798" y="291843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H="1" flipV="1">
            <a:off x="4093818" y="3815824"/>
            <a:ext cx="128016" cy="128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1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9" y="-154068"/>
            <a:ext cx="88484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Connection with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7"/>
            <a:ext cx="8229600" cy="54727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Our “learning from satisfying assignments” problem for the class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            =  {all k-leaf decision trees over d Boolean variables}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is a (very) special case of learning k-bin d-dimensional histograms.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/>
              </a:rPr>
              <a:t>     One of the </a:t>
            </a:r>
            <a:r>
              <a:rPr lang="en-US" dirty="0" err="1" smtClean="0">
                <a:sym typeface="Wingdings"/>
              </a:rPr>
              <a:t>k</a:t>
            </a:r>
            <a:r>
              <a:rPr lang="en-US" dirty="0" smtClean="0">
                <a:sym typeface="Wingdings"/>
              </a:rPr>
              <a:t> hyper-					set of i</a:t>
            </a:r>
            <a:r>
              <a:rPr lang="en-US" dirty="0" smtClean="0"/>
              <a:t>nputs reaching one of</a:t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dirty="0" smtClean="0">
                <a:sym typeface="Wingdings"/>
              </a:rPr>
              <a:t>ectangles                    </a:t>
            </a:r>
            <a:r>
              <a:rPr lang="en-US" dirty="0" smtClean="0"/>
              <a:t>				the </a:t>
            </a:r>
            <a:r>
              <a:rPr lang="en-US" dirty="0" err="1" smtClean="0"/>
              <a:t>k</a:t>
            </a:r>
            <a:r>
              <a:rPr lang="en-US" dirty="0" smtClean="0"/>
              <a:t> decision tree leaves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Rectangle with 0 weight                        </a:t>
            </a:r>
            <a:r>
              <a:rPr lang="en-US" dirty="0" smtClean="0">
                <a:sym typeface="Wingdings"/>
              </a:rPr>
              <a:t>decision tree leaf that’s   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in the distribution					labeled 0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this special case, we beat the “curse of dimensionality” and achieve runtime </a:t>
            </a:r>
            <a:r>
              <a:rPr lang="en-US" dirty="0" err="1" smtClean="0"/>
              <a:t>d</a:t>
            </a:r>
            <a:r>
              <a:rPr lang="en-US" baseline="30000" dirty="0" err="1" smtClean="0"/>
              <a:t>O(log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k</a:t>
            </a:r>
            <a:r>
              <a:rPr lang="en-US" baseline="30000" dirty="0" smtClean="0"/>
              <a:t>)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00" y="1724595"/>
            <a:ext cx="205910" cy="2926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26922" y="3222973"/>
            <a:ext cx="1189182" cy="1588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29237" y="4169122"/>
            <a:ext cx="1189182" cy="7301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1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636"/>
            <a:ext cx="8229600" cy="1143000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chemeClr val="accent2">
                    <a:lumMod val="75000"/>
                  </a:schemeClr>
                </a:solidFill>
              </a:rPr>
              <a:t>Results</a:t>
            </a:r>
            <a:endParaRPr lang="en-US" sz="12000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350"/>
            <a:ext cx="8229600" cy="11121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Background: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Boolean functions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labeled examples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02769"/>
            <a:ext cx="8229600" cy="1617113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Studied in TCS for ~three decades</a:t>
            </a:r>
            <a:endParaRPr lang="en-US" sz="2400" dirty="0"/>
          </a:p>
          <a:p>
            <a:r>
              <a:rPr lang="en-US" sz="2400" dirty="0" smtClean="0"/>
              <a:t>Lots of interplay with (low-level) complexity theory</a:t>
            </a:r>
          </a:p>
          <a:p>
            <a:r>
              <a:rPr lang="en-US" sz="2400" dirty="0" smtClean="0"/>
              <a:t>Bumper-sticker level summary of this research: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428912"/>
            <a:ext cx="8229600" cy="63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/>
              <a:t>Simple functions are (computationally) easy to learn,</a:t>
            </a:r>
            <a:endParaRPr lang="en-US" sz="2800" b="1" dirty="0"/>
          </a:p>
          <a:p>
            <a:pPr marL="0" indent="0" algn="ctr">
              <a:buFont typeface="Arial"/>
              <a:buNone/>
            </a:pPr>
            <a:r>
              <a:rPr lang="en-US" sz="2800" b="1" dirty="0" smtClean="0"/>
              <a:t>and complicated functions are hard to learn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689" y="2551316"/>
            <a:ext cx="1455566" cy="4673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25916" y="2271887"/>
            <a:ext cx="4938888" cy="93133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     Each data point: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4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Positive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391" y="1417638"/>
            <a:ext cx="883060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/>
            <a:r>
              <a:rPr lang="en-US" sz="2200" b="1" dirty="0" smtClean="0"/>
              <a:t>Theorem 1:   </a:t>
            </a:r>
            <a:r>
              <a:rPr lang="en-US" sz="2200" dirty="0" smtClean="0"/>
              <a:t>We give an </a:t>
            </a:r>
            <a:r>
              <a:rPr lang="en-US" sz="2200" b="1" dirty="0" smtClean="0"/>
              <a:t>efficient distribution learning algorithm </a:t>
            </a:r>
            <a:r>
              <a:rPr lang="en-US" sz="2200" dirty="0" smtClean="0"/>
              <a:t>for</a:t>
            </a:r>
            <a:br>
              <a:rPr lang="en-US" sz="2200" dirty="0" smtClean="0"/>
            </a:br>
            <a:r>
              <a:rPr lang="en-US" sz="2200" dirty="0" smtClean="0"/>
              <a:t>   = { </a:t>
            </a:r>
            <a:r>
              <a:rPr lang="en-US" sz="2200" dirty="0" err="1" smtClean="0"/>
              <a:t>halfspaces</a:t>
            </a:r>
            <a:r>
              <a:rPr lang="en-US" sz="2200" dirty="0" smtClean="0"/>
              <a:t> }.  </a:t>
            </a:r>
          </a:p>
          <a:p>
            <a:pPr marL="285750" indent="-285750"/>
            <a:r>
              <a:rPr lang="en-US" sz="2200" dirty="0" smtClean="0"/>
              <a:t>Runtime is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020" y="5456505"/>
            <a:ext cx="82296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Both results obtained via a </a:t>
            </a:r>
            <a:r>
              <a:rPr lang="en-US" sz="2400" b="1" dirty="0" smtClean="0"/>
              <a:t>general approach</a:t>
            </a:r>
            <a:r>
              <a:rPr lang="en-US" sz="2400" dirty="0" smtClean="0"/>
              <a:t>, plus      -specific work.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391" y="3313545"/>
            <a:ext cx="883060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/>
            <a:r>
              <a:rPr lang="en-US" sz="2200" b="1" dirty="0" smtClean="0"/>
              <a:t>Theorem 2:   </a:t>
            </a:r>
            <a:r>
              <a:rPr lang="en-US" sz="2200" dirty="0" smtClean="0"/>
              <a:t>We give a (pretty) </a:t>
            </a:r>
            <a:r>
              <a:rPr lang="en-US" sz="2200" b="1" dirty="0" smtClean="0"/>
              <a:t>efficient distribution learning algorithm </a:t>
            </a:r>
            <a:r>
              <a:rPr lang="en-US" sz="2200" dirty="0" smtClean="0"/>
              <a:t>for</a:t>
            </a:r>
            <a:br>
              <a:rPr lang="en-US" sz="2200" dirty="0" smtClean="0"/>
            </a:br>
            <a:r>
              <a:rPr lang="en-US" sz="2200" dirty="0" smtClean="0"/>
              <a:t>   = { </a:t>
            </a:r>
            <a:r>
              <a:rPr lang="en-US" sz="2200" dirty="0" err="1" smtClean="0"/>
              <a:t>poly(n</a:t>
            </a:r>
            <a:r>
              <a:rPr lang="en-US" sz="2200" dirty="0" smtClean="0"/>
              <a:t>)-term </a:t>
            </a:r>
            <a:r>
              <a:rPr lang="en-US" sz="2200" dirty="0" err="1" smtClean="0"/>
              <a:t>DNFs</a:t>
            </a:r>
            <a:r>
              <a:rPr lang="en-US" sz="2200" dirty="0" smtClean="0"/>
              <a:t> }.  </a:t>
            </a:r>
          </a:p>
          <a:p>
            <a:pPr marL="285750" indent="-285750"/>
            <a:r>
              <a:rPr lang="en-US" sz="2200" dirty="0" smtClean="0"/>
              <a:t>Runtime is</a:t>
            </a: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5316538" y="2142038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208713" y="227856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697538" y="204996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5773738" y="191343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403851" y="1903913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316538" y="224522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240338" y="25039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640388" y="23706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6249988" y="25039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5945188" y="25039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5792788" y="22944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6511926" y="206583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6816726" y="237063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7069138" y="206583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6361113" y="229443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65" y="2173818"/>
            <a:ext cx="1736436" cy="330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2" y="1792208"/>
            <a:ext cx="241300" cy="342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2" y="3700319"/>
            <a:ext cx="241300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55" y="4054763"/>
            <a:ext cx="2560323" cy="3657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98" y="5525775"/>
            <a:ext cx="241300" cy="342900"/>
          </a:xfrm>
          <a:prstGeom prst="rect">
            <a:avLst/>
          </a:prstGeom>
        </p:spPr>
      </p:pic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6269038" y="3752825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5495925" y="4121125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6478588" y="4121125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7497763" y="4121125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cxnSp>
        <p:nvCxnSpPr>
          <p:cNvPr id="32" name="AutoShape 33"/>
          <p:cNvCxnSpPr>
            <a:cxnSpLocks noChangeShapeType="1"/>
            <a:stCxn id="29" idx="7"/>
            <a:endCxn id="28" idx="3"/>
          </p:cNvCxnSpPr>
          <p:nvPr/>
        </p:nvCxnSpPr>
        <p:spPr bwMode="auto">
          <a:xfrm flipV="1">
            <a:off x="5916613" y="3959200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34"/>
          <p:cNvCxnSpPr>
            <a:cxnSpLocks noChangeShapeType="1"/>
            <a:stCxn id="28" idx="4"/>
            <a:endCxn id="30" idx="0"/>
          </p:cNvCxnSpPr>
          <p:nvPr/>
        </p:nvCxnSpPr>
        <p:spPr bwMode="auto">
          <a:xfrm>
            <a:off x="6515100" y="3994125"/>
            <a:ext cx="209550" cy="120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" name="AutoShape 35"/>
          <p:cNvCxnSpPr>
            <a:cxnSpLocks noChangeShapeType="1"/>
            <a:stCxn id="28" idx="5"/>
            <a:endCxn id="31" idx="0"/>
          </p:cNvCxnSpPr>
          <p:nvPr/>
        </p:nvCxnSpPr>
        <p:spPr bwMode="auto">
          <a:xfrm>
            <a:off x="6688138" y="3959200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5" name="Line 36"/>
          <p:cNvSpPr>
            <a:spLocks noChangeShapeType="1"/>
          </p:cNvSpPr>
          <p:nvPr/>
        </p:nvSpPr>
        <p:spPr bwMode="auto">
          <a:xfrm flipH="1">
            <a:off x="5321300" y="4322737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5565775" y="4356075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11838" y="4356075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918200" y="4322737"/>
            <a:ext cx="20955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6478588" y="4322737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6865938" y="4322737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7462838" y="4322737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7743825" y="4356075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7883525" y="4322737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5173663" y="457284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461000" y="457284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5805488" y="457284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6052130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6344663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876475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7297163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7651175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7967088" y="4562887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6346683" y="443632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175250" y="443632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5797550" y="443632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7963913" y="4434732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5391" y="1431270"/>
            <a:ext cx="8860536" cy="157276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391" y="3277223"/>
            <a:ext cx="8858250" cy="157276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0" y="-814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Negative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895" y="1026903"/>
            <a:ext cx="8532166" cy="1000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ctr"/>
            <a:r>
              <a:rPr lang="en-US" sz="2200" dirty="0"/>
              <a:t>Assuming</a:t>
            </a:r>
            <a:r>
              <a:rPr lang="en-US" sz="2200" dirty="0" smtClean="0"/>
              <a:t> crypto-hardness (essentially RSA), there </a:t>
            </a:r>
            <a:r>
              <a:rPr lang="en-US" sz="2200" dirty="0"/>
              <a:t>are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b="1" dirty="0" smtClean="0"/>
              <a:t>no efficient distribution learning algorithms</a:t>
            </a:r>
            <a:r>
              <a:rPr lang="en-US" sz="2200" dirty="0" smtClean="0"/>
              <a:t> for:</a:t>
            </a:r>
          </a:p>
          <a:p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216629"/>
            <a:ext cx="8532166" cy="20621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Intersections of two </a:t>
            </a:r>
            <a:r>
              <a:rPr lang="en-US" sz="2200" dirty="0" err="1" smtClean="0"/>
              <a:t>halfspaces</a:t>
            </a:r>
            <a:endParaRPr lang="en-US" sz="2200" dirty="0" smtClean="0"/>
          </a:p>
          <a:p>
            <a:pPr marL="914400" lvl="1" indent="-457200"/>
            <a:endParaRPr lang="en-US" sz="2200" dirty="0" smtClean="0"/>
          </a:p>
          <a:p>
            <a:pPr marL="914400" lvl="1" indent="-457200"/>
            <a:endParaRPr lang="en-US" sz="2200" dirty="0" smtClean="0"/>
          </a:p>
          <a:p>
            <a:pPr marL="914400" lvl="1" indent="-457200"/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Degree-2 polynomial threshold functions</a:t>
            </a:r>
          </a:p>
          <a:p>
            <a:pPr marL="914400" lvl="1" indent="-457200"/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3 – </a:t>
            </a:r>
            <a:r>
              <a:rPr lang="en-US" sz="2200" dirty="0" err="1" smtClean="0"/>
              <a:t>CNFs</a:t>
            </a:r>
            <a:r>
              <a:rPr lang="en-US" sz="2200" dirty="0" smtClean="0"/>
              <a:t> ,</a:t>
            </a:r>
          </a:p>
          <a:p>
            <a:pPr marL="914400" lvl="1" indent="-457200"/>
            <a:r>
              <a:rPr lang="en-US" sz="2200" dirty="0" smtClean="0"/>
              <a:t>       or even </a:t>
            </a:r>
          </a:p>
          <a:p>
            <a:pPr marL="914400" lvl="1" indent="-457200">
              <a:buFont typeface="Courier New"/>
              <a:buChar char="o"/>
            </a:pPr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Monotone </a:t>
            </a:r>
            <a:r>
              <a:rPr lang="en-US" sz="2200" dirty="0"/>
              <a:t>2-CNFs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4732495" y="2369203"/>
            <a:ext cx="2427730" cy="4007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5055137" y="2016916"/>
            <a:ext cx="1425481" cy="893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046997" y="2064836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5207010" y="21755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780120" y="2120821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4732495" y="23839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4736678" y="249937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081165" y="236920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6128915" y="260328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605040" y="249937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667533" y="20600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343103" y="249937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388950" y="2536043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5933653" y="259304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6850913" y="258525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5866978" y="221839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6047953" y="206916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6457528" y="236920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5" name="Freeform 25"/>
          <p:cNvSpPr>
            <a:spLocks/>
          </p:cNvSpPr>
          <p:nvPr/>
        </p:nvSpPr>
        <p:spPr bwMode="auto">
          <a:xfrm rot="4657799">
            <a:off x="6291916" y="2902163"/>
            <a:ext cx="762000" cy="1828800"/>
          </a:xfrm>
          <a:custGeom>
            <a:avLst/>
            <a:gdLst>
              <a:gd name="T0" fmla="*/ 0 w 480"/>
              <a:gd name="T1" fmla="*/ 0 h 1152"/>
              <a:gd name="T2" fmla="*/ 2147483647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152"/>
              <a:gd name="T14" fmla="*/ 480 w 480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152">
                <a:moveTo>
                  <a:pt x="0" y="0"/>
                </a:moveTo>
                <a:cubicBezTo>
                  <a:pt x="40" y="352"/>
                  <a:pt x="80" y="704"/>
                  <a:pt x="144" y="768"/>
                </a:cubicBezTo>
                <a:cubicBezTo>
                  <a:pt x="208" y="832"/>
                  <a:pt x="328" y="320"/>
                  <a:pt x="384" y="384"/>
                </a:cubicBezTo>
                <a:cubicBezTo>
                  <a:pt x="440" y="448"/>
                  <a:pt x="460" y="800"/>
                  <a:pt x="480" y="1152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Box 21"/>
          <p:cNvSpPr txBox="1">
            <a:spLocks noChangeArrowheads="1"/>
          </p:cNvSpPr>
          <p:nvPr/>
        </p:nvSpPr>
        <p:spPr bwMode="auto">
          <a:xfrm>
            <a:off x="7072966" y="348001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77" name="TextBox 54"/>
          <p:cNvSpPr txBox="1">
            <a:spLocks noChangeArrowheads="1"/>
          </p:cNvSpPr>
          <p:nvPr/>
        </p:nvSpPr>
        <p:spPr bwMode="auto">
          <a:xfrm>
            <a:off x="6063316" y="34800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78" name="TextBox 62"/>
          <p:cNvSpPr txBox="1">
            <a:spLocks noChangeArrowheads="1"/>
          </p:cNvSpPr>
          <p:nvPr/>
        </p:nvSpPr>
        <p:spPr bwMode="auto">
          <a:xfrm>
            <a:off x="6647806" y="3586371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79" name="TextBox 21"/>
          <p:cNvSpPr txBox="1">
            <a:spLocks noChangeArrowheads="1"/>
          </p:cNvSpPr>
          <p:nvPr/>
        </p:nvSpPr>
        <p:spPr bwMode="auto">
          <a:xfrm>
            <a:off x="6901516" y="321157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0" name="TextBox 21"/>
          <p:cNvSpPr txBox="1">
            <a:spLocks noChangeArrowheads="1"/>
          </p:cNvSpPr>
          <p:nvPr/>
        </p:nvSpPr>
        <p:spPr bwMode="auto">
          <a:xfrm>
            <a:off x="7130116" y="320696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1" name="TextBox 21"/>
          <p:cNvSpPr txBox="1">
            <a:spLocks noChangeArrowheads="1"/>
          </p:cNvSpPr>
          <p:nvPr/>
        </p:nvSpPr>
        <p:spPr bwMode="auto">
          <a:xfrm>
            <a:off x="6387166" y="4001711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7130116" y="3530369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6520516" y="335243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4" name="TextBox 21"/>
          <p:cNvSpPr txBox="1">
            <a:spLocks noChangeArrowheads="1"/>
          </p:cNvSpPr>
          <p:nvPr/>
        </p:nvSpPr>
        <p:spPr bwMode="auto">
          <a:xfrm>
            <a:off x="6719081" y="333395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7434916" y="359228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6" name="TextBox 21"/>
          <p:cNvSpPr txBox="1">
            <a:spLocks noChangeArrowheads="1"/>
          </p:cNvSpPr>
          <p:nvPr/>
        </p:nvSpPr>
        <p:spPr bwMode="auto">
          <a:xfrm>
            <a:off x="6996766" y="381656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7" name="TextBox 21"/>
          <p:cNvSpPr txBox="1">
            <a:spLocks noChangeArrowheads="1"/>
          </p:cNvSpPr>
          <p:nvPr/>
        </p:nvSpPr>
        <p:spPr bwMode="auto">
          <a:xfrm>
            <a:off x="7358716" y="3754651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>
            <a:off x="6726041" y="4015586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90" name="TextBox 54"/>
          <p:cNvSpPr txBox="1">
            <a:spLocks noChangeArrowheads="1"/>
          </p:cNvSpPr>
          <p:nvPr/>
        </p:nvSpPr>
        <p:spPr bwMode="auto">
          <a:xfrm>
            <a:off x="6139516" y="37086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1" name="TextBox 54"/>
          <p:cNvSpPr txBox="1">
            <a:spLocks noChangeArrowheads="1"/>
          </p:cNvSpPr>
          <p:nvPr/>
        </p:nvSpPr>
        <p:spPr bwMode="auto">
          <a:xfrm>
            <a:off x="7036975" y="290216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2" name="TextBox 54"/>
          <p:cNvSpPr txBox="1">
            <a:spLocks noChangeArrowheads="1"/>
          </p:cNvSpPr>
          <p:nvPr/>
        </p:nvSpPr>
        <p:spPr bwMode="auto">
          <a:xfrm>
            <a:off x="6596716" y="37086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3" name="TextBox 54"/>
          <p:cNvSpPr txBox="1">
            <a:spLocks noChangeArrowheads="1"/>
          </p:cNvSpPr>
          <p:nvPr/>
        </p:nvSpPr>
        <p:spPr bwMode="auto">
          <a:xfrm>
            <a:off x="6363501" y="3712658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8A0000"/>
                </a:solidFill>
                <a:latin typeface="Helvetica" pitchFamily="-107" charset="0"/>
              </a:rPr>
              <a:t>-</a:t>
            </a:r>
            <a:endParaRPr lang="en-US" sz="3600" dirty="0">
              <a:solidFill>
                <a:srgbClr val="8A0000"/>
              </a:solidFill>
              <a:latin typeface="Helvetica" pitchFamily="-107" charset="0"/>
            </a:endParaRPr>
          </a:p>
        </p:txBody>
      </p:sp>
      <p:sp>
        <p:nvSpPr>
          <p:cNvPr id="95" name="TextBox 54"/>
          <p:cNvSpPr txBox="1">
            <a:spLocks noChangeArrowheads="1"/>
          </p:cNvSpPr>
          <p:nvPr/>
        </p:nvSpPr>
        <p:spPr bwMode="auto">
          <a:xfrm>
            <a:off x="5885909" y="3656806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7" name="TextBox 54"/>
          <p:cNvSpPr txBox="1">
            <a:spLocks noChangeArrowheads="1"/>
          </p:cNvSpPr>
          <p:nvPr/>
        </p:nvSpPr>
        <p:spPr bwMode="auto">
          <a:xfrm>
            <a:off x="5910916" y="32514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8" name="TextBox 54"/>
          <p:cNvSpPr txBox="1">
            <a:spLocks noChangeArrowheads="1"/>
          </p:cNvSpPr>
          <p:nvPr/>
        </p:nvSpPr>
        <p:spPr bwMode="auto">
          <a:xfrm>
            <a:off x="5758516" y="37848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9" name="TextBox 54"/>
          <p:cNvSpPr txBox="1">
            <a:spLocks noChangeArrowheads="1"/>
          </p:cNvSpPr>
          <p:nvPr/>
        </p:nvSpPr>
        <p:spPr bwMode="auto">
          <a:xfrm>
            <a:off x="5987116" y="389276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00" name="AutoShape 29"/>
          <p:cNvSpPr>
            <a:spLocks noChangeArrowheads="1"/>
          </p:cNvSpPr>
          <p:nvPr/>
        </p:nvSpPr>
        <p:spPr bwMode="auto">
          <a:xfrm>
            <a:off x="3157638" y="43267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01" name="AutoShape 30"/>
          <p:cNvSpPr>
            <a:spLocks noChangeArrowheads="1"/>
          </p:cNvSpPr>
          <p:nvPr/>
        </p:nvSpPr>
        <p:spPr bwMode="auto">
          <a:xfrm>
            <a:off x="2372980" y="46950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02" name="AutoShape 31"/>
          <p:cNvSpPr>
            <a:spLocks noChangeArrowheads="1"/>
          </p:cNvSpPr>
          <p:nvPr/>
        </p:nvSpPr>
        <p:spPr bwMode="auto">
          <a:xfrm>
            <a:off x="3355643" y="46950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4374818" y="46950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104" name="AutoShape 33"/>
          <p:cNvCxnSpPr>
            <a:cxnSpLocks noChangeShapeType="1"/>
            <a:stCxn id="101" idx="7"/>
            <a:endCxn id="100" idx="3"/>
          </p:cNvCxnSpPr>
          <p:nvPr/>
        </p:nvCxnSpPr>
        <p:spPr bwMode="auto">
          <a:xfrm rot="5400000" flipH="1" flipV="1">
            <a:off x="2910172" y="4410105"/>
            <a:ext cx="202166" cy="43644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" name="AutoShape 34"/>
          <p:cNvCxnSpPr>
            <a:cxnSpLocks noChangeShapeType="1"/>
            <a:stCxn id="100" idx="4"/>
            <a:endCxn id="102" idx="0"/>
          </p:cNvCxnSpPr>
          <p:nvPr/>
        </p:nvCxnSpPr>
        <p:spPr bwMode="auto">
          <a:xfrm rot="16200000" flipH="1">
            <a:off x="3435631" y="4528925"/>
            <a:ext cx="133350" cy="1987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6" name="AutoShape 35"/>
          <p:cNvCxnSpPr>
            <a:cxnSpLocks noChangeShapeType="1"/>
            <a:stCxn id="100" idx="5"/>
            <a:endCxn id="103" idx="0"/>
          </p:cNvCxnSpPr>
          <p:nvPr/>
        </p:nvCxnSpPr>
        <p:spPr bwMode="auto">
          <a:xfrm rot="16200000" flipH="1">
            <a:off x="4014333" y="4089246"/>
            <a:ext cx="167758" cy="104374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" name="Line 36"/>
          <p:cNvSpPr>
            <a:spLocks noChangeShapeType="1"/>
          </p:cNvSpPr>
          <p:nvPr/>
        </p:nvSpPr>
        <p:spPr bwMode="auto">
          <a:xfrm flipH="1">
            <a:off x="2198355" y="4896612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37"/>
          <p:cNvSpPr>
            <a:spLocks noChangeShapeType="1"/>
          </p:cNvSpPr>
          <p:nvPr/>
        </p:nvSpPr>
        <p:spPr bwMode="auto">
          <a:xfrm flipH="1">
            <a:off x="2442830" y="4929950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8"/>
          <p:cNvSpPr>
            <a:spLocks noChangeShapeType="1"/>
          </p:cNvSpPr>
          <p:nvPr/>
        </p:nvSpPr>
        <p:spPr bwMode="auto">
          <a:xfrm>
            <a:off x="2688893" y="49299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 flipH="1">
            <a:off x="3355643" y="4896612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3742993" y="48966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 flipH="1">
            <a:off x="4339893" y="48966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4620880" y="49299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4760580" y="4896612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45"/>
          <p:cNvSpPr txBox="1">
            <a:spLocks noChangeArrowheads="1"/>
          </p:cNvSpPr>
          <p:nvPr/>
        </p:nvSpPr>
        <p:spPr bwMode="auto">
          <a:xfrm>
            <a:off x="2050718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6" name="Rectangle 46"/>
          <p:cNvSpPr>
            <a:spLocks noChangeArrowheads="1"/>
          </p:cNvSpPr>
          <p:nvPr/>
        </p:nvSpPr>
        <p:spPr bwMode="auto">
          <a:xfrm>
            <a:off x="2338055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7" name="Rectangle 47"/>
          <p:cNvSpPr>
            <a:spLocks noChangeArrowheads="1"/>
          </p:cNvSpPr>
          <p:nvPr/>
        </p:nvSpPr>
        <p:spPr bwMode="auto">
          <a:xfrm>
            <a:off x="2682543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8" name="Rectangle 49"/>
          <p:cNvSpPr>
            <a:spLocks noChangeArrowheads="1"/>
          </p:cNvSpPr>
          <p:nvPr/>
        </p:nvSpPr>
        <p:spPr bwMode="auto">
          <a:xfrm>
            <a:off x="3279443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9" name="Rectangle 50"/>
          <p:cNvSpPr>
            <a:spLocks noChangeArrowheads="1"/>
          </p:cNvSpPr>
          <p:nvPr/>
        </p:nvSpPr>
        <p:spPr bwMode="auto">
          <a:xfrm>
            <a:off x="3811255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20" name="Rectangle 51"/>
          <p:cNvSpPr>
            <a:spLocks noChangeArrowheads="1"/>
          </p:cNvSpPr>
          <p:nvPr/>
        </p:nvSpPr>
        <p:spPr bwMode="auto">
          <a:xfrm>
            <a:off x="4231943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21" name="Rectangle 52"/>
          <p:cNvSpPr>
            <a:spLocks noChangeArrowheads="1"/>
          </p:cNvSpPr>
          <p:nvPr/>
        </p:nvSpPr>
        <p:spPr bwMode="auto">
          <a:xfrm>
            <a:off x="4585955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22" name="Rectangle 53"/>
          <p:cNvSpPr>
            <a:spLocks noChangeArrowheads="1"/>
          </p:cNvSpPr>
          <p:nvPr/>
        </p:nvSpPr>
        <p:spPr bwMode="auto">
          <a:xfrm>
            <a:off x="4901868" y="5159852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23" name="Text Box 54"/>
          <p:cNvSpPr txBox="1">
            <a:spLocks noChangeArrowheads="1"/>
          </p:cNvSpPr>
          <p:nvPr/>
        </p:nvSpPr>
        <p:spPr bwMode="auto">
          <a:xfrm>
            <a:off x="3269918" y="502174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24" name="Rectangle 55"/>
          <p:cNvSpPr>
            <a:spLocks noChangeArrowheads="1"/>
          </p:cNvSpPr>
          <p:nvPr/>
        </p:nvSpPr>
        <p:spPr bwMode="auto">
          <a:xfrm>
            <a:off x="2052305" y="502174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25" name="Rectangle 56"/>
          <p:cNvSpPr>
            <a:spLocks noChangeArrowheads="1"/>
          </p:cNvSpPr>
          <p:nvPr/>
        </p:nvSpPr>
        <p:spPr bwMode="auto">
          <a:xfrm>
            <a:off x="2674605" y="502174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26" name="Rectangle 57"/>
          <p:cNvSpPr>
            <a:spLocks noChangeArrowheads="1"/>
          </p:cNvSpPr>
          <p:nvPr/>
        </p:nvSpPr>
        <p:spPr bwMode="auto">
          <a:xfrm>
            <a:off x="4898693" y="5020152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27" name="Line 38"/>
          <p:cNvSpPr>
            <a:spLocks noChangeShapeType="1"/>
          </p:cNvSpPr>
          <p:nvPr/>
        </p:nvSpPr>
        <p:spPr bwMode="auto">
          <a:xfrm>
            <a:off x="3580173" y="492072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53"/>
          <p:cNvSpPr>
            <a:spLocks noChangeArrowheads="1"/>
          </p:cNvSpPr>
          <p:nvPr/>
        </p:nvSpPr>
        <p:spPr bwMode="auto">
          <a:xfrm>
            <a:off x="3543263" y="5150622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>
                <a:solidFill>
                  <a:schemeClr val="hlink"/>
                </a:solidFill>
              </a:rPr>
              <a:t>x</a:t>
            </a:r>
            <a:r>
              <a:rPr lang="en-US" sz="1200" i="1" baseline="-25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55" name="Rectangle 11"/>
          <p:cNvSpPr>
            <a:spLocks noChangeArrowheads="1"/>
          </p:cNvSpPr>
          <p:nvPr/>
        </p:nvSpPr>
        <p:spPr bwMode="auto">
          <a:xfrm>
            <a:off x="5290140" y="214319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56" name="Rectangle 20"/>
          <p:cNvSpPr>
            <a:spLocks noChangeArrowheads="1"/>
          </p:cNvSpPr>
          <p:nvPr/>
        </p:nvSpPr>
        <p:spPr bwMode="auto">
          <a:xfrm>
            <a:off x="6472080" y="2168918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157" name="Rectangle 21"/>
          <p:cNvSpPr>
            <a:spLocks noChangeArrowheads="1"/>
          </p:cNvSpPr>
          <p:nvPr/>
        </p:nvSpPr>
        <p:spPr bwMode="auto">
          <a:xfrm>
            <a:off x="6686393" y="201810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9" name="TextBox 54"/>
          <p:cNvSpPr txBox="1">
            <a:spLocks noChangeArrowheads="1"/>
          </p:cNvSpPr>
          <p:nvPr/>
        </p:nvSpPr>
        <p:spPr bwMode="auto">
          <a:xfrm>
            <a:off x="6506911" y="2996838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60" name="TextBox 54"/>
          <p:cNvSpPr txBox="1">
            <a:spLocks noChangeArrowheads="1"/>
          </p:cNvSpPr>
          <p:nvPr/>
        </p:nvSpPr>
        <p:spPr bwMode="auto">
          <a:xfrm>
            <a:off x="6356826" y="310074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61" name="TextBox 54"/>
          <p:cNvSpPr txBox="1">
            <a:spLocks noChangeArrowheads="1"/>
          </p:cNvSpPr>
          <p:nvPr/>
        </p:nvSpPr>
        <p:spPr bwMode="auto">
          <a:xfrm>
            <a:off x="6973636" y="29541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62" name="AutoShape 29"/>
          <p:cNvSpPr>
            <a:spLocks noChangeArrowheads="1"/>
          </p:cNvSpPr>
          <p:nvPr/>
        </p:nvSpPr>
        <p:spPr bwMode="auto">
          <a:xfrm>
            <a:off x="4547108" y="5561838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63" name="AutoShape 30"/>
          <p:cNvSpPr>
            <a:spLocks noChangeArrowheads="1"/>
          </p:cNvSpPr>
          <p:nvPr/>
        </p:nvSpPr>
        <p:spPr bwMode="auto">
          <a:xfrm>
            <a:off x="3773995" y="5930138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64" name="AutoShape 31"/>
          <p:cNvSpPr>
            <a:spLocks noChangeArrowheads="1"/>
          </p:cNvSpPr>
          <p:nvPr/>
        </p:nvSpPr>
        <p:spPr bwMode="auto">
          <a:xfrm>
            <a:off x="4433398" y="5930138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65" name="AutoShape 32"/>
          <p:cNvSpPr>
            <a:spLocks noChangeArrowheads="1"/>
          </p:cNvSpPr>
          <p:nvPr/>
        </p:nvSpPr>
        <p:spPr bwMode="auto">
          <a:xfrm>
            <a:off x="5775833" y="5930138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166" name="AutoShape 33"/>
          <p:cNvCxnSpPr>
            <a:cxnSpLocks noChangeShapeType="1"/>
            <a:stCxn id="163" idx="7"/>
            <a:endCxn id="162" idx="3"/>
          </p:cNvCxnSpPr>
          <p:nvPr/>
        </p:nvCxnSpPr>
        <p:spPr bwMode="auto">
          <a:xfrm flipV="1">
            <a:off x="4194683" y="5768213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7" name="AutoShape 34"/>
          <p:cNvCxnSpPr>
            <a:cxnSpLocks noChangeShapeType="1"/>
            <a:stCxn id="162" idx="4"/>
            <a:endCxn id="164" idx="0"/>
          </p:cNvCxnSpPr>
          <p:nvPr/>
        </p:nvCxnSpPr>
        <p:spPr bwMode="auto">
          <a:xfrm rot="5400000">
            <a:off x="4669244" y="5807005"/>
            <a:ext cx="133350" cy="1129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8" name="AutoShape 35"/>
          <p:cNvCxnSpPr>
            <a:cxnSpLocks noChangeShapeType="1"/>
            <a:stCxn id="162" idx="5"/>
            <a:endCxn id="165" idx="0"/>
          </p:cNvCxnSpPr>
          <p:nvPr/>
        </p:nvCxnSpPr>
        <p:spPr bwMode="auto">
          <a:xfrm>
            <a:off x="4966208" y="5768213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9" name="Line 36"/>
          <p:cNvSpPr>
            <a:spLocks noChangeShapeType="1"/>
          </p:cNvSpPr>
          <p:nvPr/>
        </p:nvSpPr>
        <p:spPr bwMode="auto">
          <a:xfrm flipH="1">
            <a:off x="3599370" y="6131750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37"/>
          <p:cNvSpPr>
            <a:spLocks noChangeShapeType="1"/>
          </p:cNvSpPr>
          <p:nvPr/>
        </p:nvSpPr>
        <p:spPr bwMode="auto">
          <a:xfrm flipH="1">
            <a:off x="3843845" y="6165088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40"/>
          <p:cNvSpPr>
            <a:spLocks noChangeShapeType="1"/>
          </p:cNvSpPr>
          <p:nvPr/>
        </p:nvSpPr>
        <p:spPr bwMode="auto">
          <a:xfrm flipH="1">
            <a:off x="4433398" y="6131750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41"/>
          <p:cNvSpPr>
            <a:spLocks noChangeShapeType="1"/>
          </p:cNvSpPr>
          <p:nvPr/>
        </p:nvSpPr>
        <p:spPr bwMode="auto">
          <a:xfrm>
            <a:off x="4820748" y="6131750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/>
        </p:nvSpPr>
        <p:spPr bwMode="auto">
          <a:xfrm>
            <a:off x="6021895" y="6165088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/>
        </p:nvSpPr>
        <p:spPr bwMode="auto">
          <a:xfrm>
            <a:off x="6161595" y="6131750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Text Box 45"/>
          <p:cNvSpPr txBox="1">
            <a:spLocks noChangeArrowheads="1"/>
          </p:cNvSpPr>
          <p:nvPr/>
        </p:nvSpPr>
        <p:spPr bwMode="auto">
          <a:xfrm>
            <a:off x="3394008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76" name="Rectangle 46"/>
          <p:cNvSpPr>
            <a:spLocks noChangeArrowheads="1"/>
          </p:cNvSpPr>
          <p:nvPr/>
        </p:nvSpPr>
        <p:spPr bwMode="auto">
          <a:xfrm>
            <a:off x="3681345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77" name="Rectangle 49"/>
          <p:cNvSpPr>
            <a:spLocks noChangeArrowheads="1"/>
          </p:cNvSpPr>
          <p:nvPr/>
        </p:nvSpPr>
        <p:spPr bwMode="auto">
          <a:xfrm>
            <a:off x="4299473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78" name="Rectangle 50"/>
          <p:cNvSpPr>
            <a:spLocks noChangeArrowheads="1"/>
          </p:cNvSpPr>
          <p:nvPr/>
        </p:nvSpPr>
        <p:spPr bwMode="auto">
          <a:xfrm>
            <a:off x="4831285" y="6358768"/>
            <a:ext cx="33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 smtClean="0">
                <a:solidFill>
                  <a:schemeClr val="hlink"/>
                </a:solidFill>
              </a:rPr>
              <a:t>x</a:t>
            </a:r>
            <a:r>
              <a:rPr lang="en-US" sz="1200" i="1" baseline="-25000" dirty="0" smtClean="0">
                <a:solidFill>
                  <a:schemeClr val="hlink"/>
                </a:solidFill>
              </a:rPr>
              <a:t>2</a:t>
            </a:r>
            <a:endParaRPr lang="en-US" sz="1200" i="1" baseline="-25000" dirty="0">
              <a:solidFill>
                <a:schemeClr val="hlink"/>
              </a:solidFill>
            </a:endParaRPr>
          </a:p>
        </p:txBody>
      </p:sp>
      <p:sp>
        <p:nvSpPr>
          <p:cNvPr id="179" name="Rectangle 52"/>
          <p:cNvSpPr>
            <a:spLocks noChangeArrowheads="1"/>
          </p:cNvSpPr>
          <p:nvPr/>
        </p:nvSpPr>
        <p:spPr bwMode="auto">
          <a:xfrm>
            <a:off x="5929245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80" name="Rectangle 53"/>
          <p:cNvSpPr>
            <a:spLocks noChangeArrowheads="1"/>
          </p:cNvSpPr>
          <p:nvPr/>
        </p:nvSpPr>
        <p:spPr bwMode="auto">
          <a:xfrm>
            <a:off x="6245158" y="636035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81" name="AutoShape 31"/>
          <p:cNvSpPr>
            <a:spLocks noChangeArrowheads="1"/>
          </p:cNvSpPr>
          <p:nvPr/>
        </p:nvSpPr>
        <p:spPr bwMode="auto">
          <a:xfrm>
            <a:off x="5174593" y="5932453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82" name="Line 40"/>
          <p:cNvSpPr>
            <a:spLocks noChangeShapeType="1"/>
          </p:cNvSpPr>
          <p:nvPr/>
        </p:nvSpPr>
        <p:spPr bwMode="auto">
          <a:xfrm flipH="1">
            <a:off x="5174593" y="6134065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41"/>
          <p:cNvSpPr>
            <a:spLocks noChangeShapeType="1"/>
          </p:cNvSpPr>
          <p:nvPr/>
        </p:nvSpPr>
        <p:spPr bwMode="auto">
          <a:xfrm>
            <a:off x="5561943" y="6134065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49"/>
          <p:cNvSpPr>
            <a:spLocks noChangeArrowheads="1"/>
          </p:cNvSpPr>
          <p:nvPr/>
        </p:nvSpPr>
        <p:spPr bwMode="auto">
          <a:xfrm>
            <a:off x="5040668" y="636108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85" name="Rectangle 50"/>
          <p:cNvSpPr>
            <a:spLocks noChangeArrowheads="1"/>
          </p:cNvSpPr>
          <p:nvPr/>
        </p:nvSpPr>
        <p:spPr bwMode="auto">
          <a:xfrm>
            <a:off x="5572480" y="636108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cxnSp>
        <p:nvCxnSpPr>
          <p:cNvPr id="186" name="AutoShape 35"/>
          <p:cNvCxnSpPr>
            <a:cxnSpLocks noChangeShapeType="1"/>
            <a:endCxn id="181" idx="0"/>
          </p:cNvCxnSpPr>
          <p:nvPr/>
        </p:nvCxnSpPr>
        <p:spPr bwMode="auto">
          <a:xfrm>
            <a:off x="4899253" y="5793618"/>
            <a:ext cx="521403" cy="13883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277301" y="898541"/>
            <a:ext cx="6544283" cy="1005840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Rest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371"/>
            <a:ext cx="8229600" cy="3664530"/>
          </a:xfrm>
        </p:spPr>
        <p:txBody>
          <a:bodyPr>
            <a:normAutofit/>
          </a:bodyPr>
          <a:lstStyle/>
          <a:p>
            <a:r>
              <a:rPr lang="en-US" dirty="0" smtClean="0"/>
              <a:t>Positive results</a:t>
            </a:r>
          </a:p>
          <a:p>
            <a:endParaRPr lang="en-US" dirty="0" smtClean="0"/>
          </a:p>
          <a:p>
            <a:r>
              <a:rPr lang="en-US" dirty="0" smtClean="0"/>
              <a:t>General approach, illustrated through specific case of </a:t>
            </a:r>
            <a:r>
              <a:rPr lang="en-US" dirty="0" err="1" smtClean="0"/>
              <a:t>halfspaces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Touch on </a:t>
            </a:r>
            <a:r>
              <a:rPr lang="en-US" dirty="0" err="1" smtClean="0"/>
              <a:t>DNFs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745" y="1245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distributions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9463" y="1311551"/>
            <a:ext cx="8749782" cy="122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 smtClean="0"/>
              <a:t>Given positive examples drawn uniformly from               for some unknown </a:t>
            </a:r>
            <a:r>
              <a:rPr lang="en-US" sz="2600" dirty="0" err="1" smtClean="0"/>
              <a:t>halfspace</a:t>
            </a:r>
            <a:r>
              <a:rPr lang="en-US" sz="2600" dirty="0" smtClean="0"/>
              <a:t>     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4656" y="29642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9461" y="3056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691" y="2978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0611" y="3149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1321" y="2690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2421" y="28857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4751" y="2911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4646" y="30754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9351" y="2757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880706" y="3406940"/>
            <a:ext cx="4438073" cy="498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alibri (Body)"/>
                <a:cs typeface="Calibri (Body)"/>
              </a:rPr>
              <a:t>unknown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50" y="3473078"/>
            <a:ext cx="1939837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772" y="1397114"/>
            <a:ext cx="885445" cy="3840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448" y="1822580"/>
            <a:ext cx="210589" cy="365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671" y="5997974"/>
            <a:ext cx="1039662" cy="452559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382" y="2703247"/>
            <a:ext cx="820883" cy="34278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544325" y="2463715"/>
            <a:ext cx="6089904" cy="2596896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79463" y="5521685"/>
            <a:ext cx="8749782" cy="117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 smtClean="0"/>
              <a:t>We need to (</a:t>
            </a:r>
            <a:r>
              <a:rPr lang="en-US" sz="2600" dirty="0" err="1" smtClean="0"/>
              <a:t>whp</a:t>
            </a:r>
            <a:r>
              <a:rPr lang="en-US" sz="2600" dirty="0" smtClean="0"/>
              <a:t>) output a sampler for a distribution that’s close to                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352880" y="2387185"/>
            <a:ext cx="2153559" cy="1494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05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745" y="1245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Let’s fantasize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9463" y="1311551"/>
            <a:ext cx="8749782" cy="122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2800" dirty="0"/>
              <a:t>Suppose somebody </a:t>
            </a:r>
            <a:r>
              <a:rPr lang="en-US" sz="2800" b="1" dirty="0"/>
              <a:t>gave us    </a:t>
            </a:r>
            <a:r>
              <a:rPr lang="en-US" sz="2800" dirty="0"/>
              <a:t>.</a:t>
            </a:r>
            <a:r>
              <a:rPr lang="en-US" sz="2800" b="1" dirty="0"/>
              <a:t>  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864656" y="2591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9461" y="2683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691" y="26053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0611" y="2776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1321" y="23181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2421" y="25129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4751" y="25388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4646" y="27027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9351" y="2384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018756" y="3034178"/>
            <a:ext cx="4438073" cy="498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Calibri (Body)"/>
                <a:cs typeface="Calibri (Body)"/>
              </a:rPr>
              <a:t>known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50" y="3100316"/>
            <a:ext cx="1939837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75" y="5364838"/>
            <a:ext cx="885445" cy="3840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108" y="1436012"/>
            <a:ext cx="210589" cy="3657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382" y="2330485"/>
            <a:ext cx="820883" cy="34278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544325" y="2090953"/>
            <a:ext cx="6089904" cy="2596896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79463" y="4858997"/>
            <a:ext cx="8749782" cy="117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/>
              <a:t>Even then, we need to output a </a:t>
            </a:r>
            <a:r>
              <a:rPr lang="en-US" sz="2800" b="1" dirty="0"/>
              <a:t>sampler </a:t>
            </a:r>
            <a:r>
              <a:rPr lang="en-US" sz="2800" dirty="0"/>
              <a:t>for a distribution close to uniform over              . 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352880" y="2014423"/>
            <a:ext cx="2153559" cy="1494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CBB33E-F234-264A-8AAA-74E6F29A583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79463" y="5949671"/>
            <a:ext cx="8749782" cy="117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 smtClean="0"/>
              <a:t>Is this doable?  Yes.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3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Approximate sampling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104" y="1858818"/>
            <a:ext cx="8047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Theorem:  </a:t>
            </a: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Given                                       over            , can return a uniform point from              in time </a:t>
            </a:r>
            <a:b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                         (with failure probability    ) </a:t>
            </a: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MorrisSinclair99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]:  sophisticated MCMC analysis</a:t>
            </a: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endParaRPr lang="en-US" sz="12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[</a:t>
            </a:r>
            <a:r>
              <a:rPr lang="en-US" sz="2000" dirty="0" smtClean="0">
                <a:solidFill>
                  <a:srgbClr val="7F7F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Dyer03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]:  elementary randomized </a:t>
            </a:r>
            <a:b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 algorithm &amp; analysis using </a:t>
            </a:r>
            <a:b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 “dart throwing”</a:t>
            </a: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5031530" y="4367670"/>
            <a:ext cx="16764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hord 4"/>
          <p:cNvSpPr/>
          <p:nvPr/>
        </p:nvSpPr>
        <p:spPr>
          <a:xfrm>
            <a:off x="5306310" y="3948570"/>
            <a:ext cx="3044825" cy="1298575"/>
          </a:xfrm>
          <a:prstGeom prst="chord">
            <a:avLst>
              <a:gd name="adj1" fmla="val 9924243"/>
              <a:gd name="adj2" fmla="val 11578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4925310" y="4558170"/>
            <a:ext cx="1143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371398" y="44629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23798" y="46153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23798" y="47677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99998" y="46915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676198" y="44629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523798" y="4418470"/>
            <a:ext cx="19050" cy="17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406323" y="4715333"/>
            <a:ext cx="17462" cy="17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30160" y="4321633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676198" y="47677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09548" y="4293058"/>
            <a:ext cx="19050" cy="17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798435" y="4575633"/>
            <a:ext cx="19050" cy="17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44460" y="4185108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676198" y="4570870"/>
            <a:ext cx="19050" cy="17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436485" y="4799470"/>
            <a:ext cx="17463" cy="17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018" y="5507174"/>
            <a:ext cx="876298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Of course, in our setting we are not given    .</a:t>
            </a: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But, we should expect to use (at least) this machinery </a:t>
            </a:r>
            <a:b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for our problem.</a:t>
            </a: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99" y="1916799"/>
            <a:ext cx="3103731" cy="365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059" y="1888884"/>
            <a:ext cx="875900" cy="3657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187" y="2254644"/>
            <a:ext cx="854672" cy="3707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14" y="2729993"/>
            <a:ext cx="176349" cy="246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114" y="5564899"/>
            <a:ext cx="236913" cy="411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27" y="2676145"/>
            <a:ext cx="2321172" cy="4023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5750" y="1765800"/>
            <a:ext cx="860425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060" y="4215703"/>
            <a:ext cx="820883" cy="34278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5306310" y="3948570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potentially easier case…?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104" y="1443198"/>
            <a:ext cx="8155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For approximate sampling  problem (where we’re given    ), problem is much easier if                            is large:  sample uniformly &amp; do rejection sampling.            </a:t>
            </a: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sp>
        <p:nvSpPr>
          <p:cNvPr id="5" name="Chord 4"/>
          <p:cNvSpPr/>
          <p:nvPr/>
        </p:nvSpPr>
        <p:spPr>
          <a:xfrm>
            <a:off x="2879880" y="3221800"/>
            <a:ext cx="3044825" cy="1298575"/>
          </a:xfrm>
          <a:prstGeom prst="chord">
            <a:avLst>
              <a:gd name="adj1" fmla="val 6874157"/>
              <a:gd name="adj2" fmla="val 1380091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79880" y="3221800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128770" y="3743940"/>
            <a:ext cx="1743872" cy="281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18" y="4999194"/>
            <a:ext cx="8762981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Maybe our problem is easier too in this case?</a:t>
            </a: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endParaRPr lang="en-US" sz="24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In fact, yes.  Let’s consider this case first.</a:t>
            </a: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00614" y="1871194"/>
            <a:ext cx="1515612" cy="352425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14" y="2015877"/>
            <a:ext cx="456760" cy="2062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1497814"/>
            <a:ext cx="236913" cy="4114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520" y="3221800"/>
            <a:ext cx="820883" cy="3427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H="1" flipV="1">
            <a:off x="3287618" y="359455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H="1" flipV="1">
            <a:off x="4599997" y="413644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H="1" flipV="1">
            <a:off x="5404356" y="36538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the high-density case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                               .</a:t>
            </a:r>
          </a:p>
          <a:p>
            <a:endParaRPr lang="en-US" dirty="0" smtClean="0"/>
          </a:p>
          <a:p>
            <a:r>
              <a:rPr lang="en-US" dirty="0" smtClean="0"/>
              <a:t>We will first consider the case that                  .  </a:t>
            </a:r>
          </a:p>
          <a:p>
            <a:endParaRPr lang="en-US" dirty="0" smtClean="0"/>
          </a:p>
          <a:p>
            <a:r>
              <a:rPr lang="en-US" dirty="0" smtClean="0"/>
              <a:t>We’ll solve this case using </a:t>
            </a:r>
            <a:r>
              <a:rPr lang="en-US" dirty="0" smtClean="0">
                <a:solidFill>
                  <a:srgbClr val="FF0000"/>
                </a:solidFill>
              </a:rPr>
              <a:t>Statistical Query learning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 hypothesis testing for distributions.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4631" y="2225940"/>
            <a:ext cx="2002536" cy="5207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81" y="2394215"/>
            <a:ext cx="603504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891" y="3450658"/>
            <a:ext cx="1474753" cy="40436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First Ingredient for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high-density case:  SQ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843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Statistical Query</a:t>
            </a:r>
            <a:r>
              <a:rPr lang="en-US" dirty="0" smtClean="0"/>
              <a:t> </a:t>
            </a:r>
            <a:r>
              <a:rPr lang="en-US" b="1" dirty="0" smtClean="0"/>
              <a:t>(SQ) learning model: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 smtClean="0"/>
              <a:t>SQ oracle                : given poly-time computable</a:t>
            </a:r>
            <a:br>
              <a:rPr lang="en-US" dirty="0" smtClean="0"/>
            </a:br>
            <a:r>
              <a:rPr lang="en-US" dirty="0" smtClean="0"/>
              <a:t>                                                        outputs    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where                        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857250" lvl="1" indent="-457200">
              <a:buFont typeface="Courier New"/>
              <a:buChar char="o"/>
            </a:pPr>
            <a:r>
              <a:rPr lang="en-US" dirty="0" smtClean="0"/>
              <a:t>An algorithm      is said to be a SQ learner for             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(under distribution    ) if      can learn      given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access to                .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1" y="3336925"/>
            <a:ext cx="1799539" cy="374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4457700"/>
            <a:ext cx="283464" cy="283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52" y="4975225"/>
            <a:ext cx="213362" cy="288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629" y="4968875"/>
            <a:ext cx="286671" cy="266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0" y="4953000"/>
            <a:ext cx="283464" cy="283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3" y="4968875"/>
            <a:ext cx="209710" cy="364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791" y="5485892"/>
            <a:ext cx="1158882" cy="393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500" y="3343529"/>
            <a:ext cx="3581400" cy="48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538" y="2876285"/>
            <a:ext cx="4434842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025" y="2507742"/>
            <a:ext cx="1158882" cy="393192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SQ learning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1638300"/>
            <a:ext cx="8039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Good news: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[BlumFriezeKannanVempala97]</a:t>
            </a:r>
            <a:r>
              <a:rPr lang="en-US" sz="2800" dirty="0" smtClean="0"/>
              <a:t> gave an efficient SQ learning algorithm for </a:t>
            </a:r>
            <a:r>
              <a:rPr lang="en-US" sz="2800" dirty="0" err="1" smtClean="0"/>
              <a:t>halfspaces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Of course, to run it, need access to oracle for                     for the unknown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    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So, we need to simulate this given our examples from</a:t>
            </a:r>
            <a:br>
              <a:rPr lang="en-US" sz="2800" dirty="0" smtClean="0"/>
            </a:br>
            <a:r>
              <a:rPr lang="en-US" sz="2800" dirty="0" smtClean="0"/>
              <a:t>              .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918" y="3483312"/>
            <a:ext cx="1158882" cy="3931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879552"/>
            <a:ext cx="236913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41" y="5541820"/>
            <a:ext cx="1039662" cy="45255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5160038" y="2805874"/>
            <a:ext cx="3526761" cy="331851"/>
          </a:xfrm>
          <a:prstGeom prst="wedgeRoundRectCallout">
            <a:avLst>
              <a:gd name="adj1" fmla="val -55947"/>
              <a:gd name="adj2" fmla="val -1383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Outputs  </a:t>
            </a:r>
            <a:r>
              <a:rPr lang="en-US" dirty="0" err="1" smtClean="0">
                <a:solidFill>
                  <a:schemeClr val="tx1"/>
                </a:solidFill>
              </a:rPr>
              <a:t>halfspace</a:t>
            </a:r>
            <a:r>
              <a:rPr lang="en-US" dirty="0" smtClean="0">
                <a:solidFill>
                  <a:schemeClr val="tx1"/>
                </a:solidFill>
              </a:rPr>
              <a:t> hypotheses!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62"/>
            <a:ext cx="8229600" cy="11121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This talk: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Probability Distributions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7647"/>
            <a:ext cx="8229600" cy="3949793"/>
          </a:xfrm>
        </p:spPr>
        <p:txBody>
          <a:bodyPr>
            <a:noAutofit/>
          </a:bodyPr>
          <a:lstStyle/>
          <a:p>
            <a:r>
              <a:rPr lang="en-US" sz="2400" dirty="0" smtClean="0"/>
              <a:t>Big topic in statistics (“density estimation”) for decades</a:t>
            </a:r>
          </a:p>
          <a:p>
            <a:r>
              <a:rPr lang="en-US" sz="2400" dirty="0" smtClean="0"/>
              <a:t>Exciting algorithmic work in the last decade+  in TCS, largely on continuous distributions (mixtures of Gaussians &amp; more) </a:t>
            </a:r>
          </a:p>
          <a:p>
            <a:r>
              <a:rPr lang="en-US" sz="2400" dirty="0" smtClean="0"/>
              <a:t>This talk:  distribution learning from a </a:t>
            </a:r>
            <a:r>
              <a:rPr lang="en-US" sz="2400" b="1" dirty="0" smtClean="0"/>
              <a:t>complexity theoretic perspective</a:t>
            </a:r>
          </a:p>
          <a:p>
            <a:pPr lvl="1"/>
            <a:r>
              <a:rPr lang="en-US" sz="2200" dirty="0" smtClean="0"/>
              <a:t>What about </a:t>
            </a:r>
            <a:r>
              <a:rPr lang="en-US" sz="2200" b="1" dirty="0" smtClean="0"/>
              <a:t>distributions over the hypercube </a:t>
            </a:r>
            <a:r>
              <a:rPr lang="en-US" sz="2400" dirty="0"/>
              <a:t>{0,1}</a:t>
            </a:r>
            <a:r>
              <a:rPr lang="en-US" sz="2400" baseline="30000" dirty="0"/>
              <a:t>n</a:t>
            </a:r>
            <a:r>
              <a:rPr lang="en-US" sz="2200" dirty="0" smtClean="0"/>
              <a:t>?</a:t>
            </a:r>
            <a:r>
              <a:rPr lang="en-US" sz="2200" b="1" dirty="0" smtClean="0"/>
              <a:t>	</a:t>
            </a:r>
          </a:p>
          <a:p>
            <a:pPr lvl="1"/>
            <a:r>
              <a:rPr lang="en-US" sz="2200" dirty="0" smtClean="0"/>
              <a:t>Can we formalize intuition that “simple distributions are easy to learn”?</a:t>
            </a:r>
          </a:p>
          <a:p>
            <a:pPr lvl="1"/>
            <a:r>
              <a:rPr lang="en-US" sz="2200" dirty="0" smtClean="0"/>
              <a:t>Insights into classical density estimation questions 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18578" y="1566337"/>
            <a:ext cx="3844306" cy="93133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     Each data point: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89" y="1933978"/>
            <a:ext cx="312390" cy="2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high-density case:  first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620838"/>
            <a:ext cx="860425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Lemma: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Given access to uniform random samples from 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and      such that                           , queries to             can be simulated up to error       in time                       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9" y="2159024"/>
            <a:ext cx="1128424" cy="41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2127270"/>
            <a:ext cx="277368" cy="392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04" y="2180245"/>
            <a:ext cx="896112" cy="390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367" y="2633820"/>
            <a:ext cx="398780" cy="296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55" y="2567845"/>
            <a:ext cx="1625409" cy="398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50" y="3394075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Proof sketch:</a:t>
            </a:r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695" y="2097933"/>
            <a:ext cx="1893302" cy="4297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668" y="3554432"/>
            <a:ext cx="2286000" cy="342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4114800"/>
            <a:ext cx="7493000" cy="3556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4" y="4419599"/>
            <a:ext cx="2039936" cy="2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529" y="4686570"/>
            <a:ext cx="398313" cy="201168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60231" y="4426084"/>
            <a:ext cx="3215323" cy="38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19500" y="481330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using samples</a:t>
            </a:r>
          </a:p>
          <a:p>
            <a:r>
              <a:rPr lang="en-US" dirty="0" smtClean="0"/>
              <a:t>from 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40" y="5222605"/>
            <a:ext cx="691860" cy="25217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4895" y="4457701"/>
            <a:ext cx="1882773" cy="2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20881" y="467604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using samples</a:t>
            </a:r>
          </a:p>
          <a:p>
            <a:r>
              <a:rPr lang="en-US" dirty="0" smtClean="0"/>
              <a:t>from 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354" y="5030371"/>
            <a:ext cx="656925" cy="27432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49336" y="4243204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3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high-density case:  first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417638"/>
            <a:ext cx="860425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Lemma: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Given access to uniform random samples from 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and      such that                           , queries to             can be simulated up to error       in time                       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9" y="1955824"/>
            <a:ext cx="1128424" cy="41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1924070"/>
            <a:ext cx="277368" cy="392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04" y="1977045"/>
            <a:ext cx="896112" cy="390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367" y="2372745"/>
            <a:ext cx="398780" cy="296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55" y="2364645"/>
            <a:ext cx="1625409" cy="398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50" y="3190875"/>
            <a:ext cx="885825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Recall promise:                                                                          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Additionally, we  </a:t>
            </a:r>
            <a:r>
              <a:rPr lang="en-US" sz="2800" dirty="0" smtClean="0">
                <a:solidFill>
                  <a:srgbClr val="FF0000"/>
                </a:solidFill>
              </a:rPr>
              <a:t>assume</a:t>
            </a:r>
            <a:r>
              <a:rPr lang="en-US" sz="2800" dirty="0" smtClean="0"/>
              <a:t> that we have      =                      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Lemma lets us use the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SQ-learner to get      such that </a:t>
            </a:r>
          </a:p>
          <a:p>
            <a:r>
              <a:rPr lang="en-US" sz="2800" dirty="0" smtClean="0"/>
              <a:t>                            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486" y="5461000"/>
            <a:ext cx="190618" cy="275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695" y="1894733"/>
            <a:ext cx="1893302" cy="429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5016" y="3264916"/>
            <a:ext cx="1474753" cy="40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0351" y="4048126"/>
            <a:ext cx="1576125" cy="458723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836276" y="3382372"/>
            <a:ext cx="603504" cy="304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608509" y="3183357"/>
            <a:ext cx="2002536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1604" y="3276600"/>
            <a:ext cx="1143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3892" y="3257597"/>
            <a:ext cx="127000" cy="469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32" y="4113911"/>
            <a:ext cx="277368" cy="392938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6051551" y="4825999"/>
            <a:ext cx="1783024" cy="331851"/>
          </a:xfrm>
          <a:prstGeom prst="wedgeRoundRectCallout">
            <a:avLst>
              <a:gd name="adj1" fmla="val 44036"/>
              <a:gd name="adj2" fmla="val 1180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halfspace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10823" y="6113553"/>
            <a:ext cx="4265744" cy="4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Handling the high-density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                                               , have that                                                                                    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Hence using rejection sampling, we can easily sample               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31" y="4118611"/>
            <a:ext cx="1241657" cy="436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375" y="5064125"/>
            <a:ext cx="900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Caveat : We don’t actually have an estimate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for                      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12" y="5670995"/>
            <a:ext cx="1834376" cy="429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50" y="5167495"/>
            <a:ext cx="266700" cy="431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490" y="1656644"/>
            <a:ext cx="4265744" cy="485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18" y="2156348"/>
            <a:ext cx="4692318" cy="538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558" y="2690204"/>
            <a:ext cx="3880642" cy="4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Ingredient #2: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29675" cy="5257800"/>
          </a:xfrm>
        </p:spPr>
        <p:txBody>
          <a:bodyPr/>
          <a:lstStyle/>
          <a:p>
            <a:r>
              <a:rPr lang="en-US" dirty="0" smtClean="0"/>
              <a:t>Try all possible values of     in a sufficiently fine multiplicative grid</a:t>
            </a:r>
          </a:p>
          <a:p>
            <a:endParaRPr lang="en-US" dirty="0"/>
          </a:p>
          <a:p>
            <a:r>
              <a:rPr lang="en-US" dirty="0" smtClean="0"/>
              <a:t>We will get a list of candidate distributions  </a:t>
            </a:r>
            <a:br>
              <a:rPr lang="en-US" dirty="0" smtClean="0"/>
            </a:br>
            <a:r>
              <a:rPr lang="en-US" dirty="0" smtClean="0"/>
              <a:t>                                           such that at least one of them is   -close to              . </a:t>
            </a:r>
          </a:p>
          <a:p>
            <a:endParaRPr lang="en-US" dirty="0"/>
          </a:p>
          <a:p>
            <a:r>
              <a:rPr lang="en-US" dirty="0" smtClean="0"/>
              <a:t>Run a “distribution hypothesis tester” to return</a:t>
            </a:r>
            <a:br>
              <a:rPr lang="en-US" dirty="0" smtClean="0"/>
            </a:br>
            <a:r>
              <a:rPr lang="en-US" dirty="0" smtClean="0"/>
              <a:t>               which is      - close to               .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29" y="4469638"/>
            <a:ext cx="165100" cy="21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830" y="4422013"/>
            <a:ext cx="1117493" cy="39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75" y="5993766"/>
            <a:ext cx="1163114" cy="484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05" y="6048629"/>
            <a:ext cx="1221446" cy="42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0" y="1708150"/>
            <a:ext cx="317500" cy="44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630" y="6030741"/>
            <a:ext cx="393700" cy="33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75" y="3867150"/>
            <a:ext cx="3785615" cy="525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111" y="2162766"/>
            <a:ext cx="2674289" cy="68203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6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1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Distribution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925"/>
          </a:xfrm>
        </p:spPr>
        <p:txBody>
          <a:bodyPr>
            <a:noAutofit/>
          </a:bodyPr>
          <a:lstStyle/>
          <a:p>
            <a:r>
              <a:rPr lang="en-US" sz="2800" dirty="0" smtClean="0"/>
              <a:t>Sampler for target distribution 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Approximate samplers </a:t>
            </a:r>
            <a:r>
              <a:rPr lang="en-US" sz="2800" dirty="0" smtClean="0"/>
              <a:t>for distributions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Approximate evaluation oracles </a:t>
            </a:r>
            <a:r>
              <a:rPr lang="en-US" sz="2800" dirty="0" smtClean="0"/>
              <a:t>for</a:t>
            </a:r>
          </a:p>
          <a:p>
            <a:endParaRPr lang="en-US" sz="1200" dirty="0" smtClean="0"/>
          </a:p>
          <a:p>
            <a:r>
              <a:rPr lang="en-US" sz="2800" dirty="0" smtClean="0"/>
              <a:t>Promise :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800" b="1" dirty="0" smtClean="0"/>
              <a:t>Hypothesis tester guarantee:</a:t>
            </a:r>
            <a:r>
              <a:rPr lang="en-US" sz="2800" dirty="0" smtClean="0"/>
              <a:t>  Outputs         such that</a:t>
            </a:r>
            <a:br>
              <a:rPr lang="en-US" sz="2800" dirty="0" smtClean="0"/>
            </a:br>
            <a:r>
              <a:rPr lang="en-US" sz="2800" dirty="0" smtClean="0"/>
              <a:t>                                    in time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Having </a:t>
            </a:r>
            <a:r>
              <a:rPr lang="en-US" sz="2800" b="1" dirty="0" smtClean="0">
                <a:solidFill>
                  <a:srgbClr val="FF0000"/>
                </a:solidFill>
              </a:rPr>
              <a:t>evaluators </a:t>
            </a:r>
            <a:r>
              <a:rPr lang="en-US" sz="2800" dirty="0" smtClean="0">
                <a:solidFill>
                  <a:srgbClr val="FF0000"/>
                </a:solidFill>
              </a:rPr>
              <a:t>as well as samplers for the hypotheses is crucial for this.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367" y="1603375"/>
            <a:ext cx="322512" cy="41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547" y="2479675"/>
            <a:ext cx="1994821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979" y="3200273"/>
            <a:ext cx="1994821" cy="3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00" y="3924173"/>
            <a:ext cx="1266320" cy="38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535" y="3832734"/>
            <a:ext cx="2501475" cy="475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279" y="4695825"/>
            <a:ext cx="426974" cy="374904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74861" y="4969129"/>
            <a:ext cx="2752539" cy="530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080" y="5070729"/>
            <a:ext cx="1925183" cy="3749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150" y="1036638"/>
            <a:ext cx="8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Theorem:  </a:t>
            </a:r>
            <a:r>
              <a:rPr lang="en-US" sz="2800" dirty="0" smtClean="0"/>
              <a:t>Given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0" y="1005051"/>
            <a:ext cx="8604250" cy="4754880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0" y="198438"/>
            <a:ext cx="949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Distribution hypothesis testing,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335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We need </a:t>
            </a:r>
            <a:r>
              <a:rPr lang="en-US" sz="2600" dirty="0" smtClean="0">
                <a:solidFill>
                  <a:srgbClr val="FF0000"/>
                </a:solidFill>
              </a:rPr>
              <a:t>samplers</a:t>
            </a:r>
            <a:r>
              <a:rPr lang="en-US" sz="2600" dirty="0" smtClean="0"/>
              <a:t> &amp; </a:t>
            </a:r>
            <a:r>
              <a:rPr lang="en-US" sz="2600" dirty="0" smtClean="0">
                <a:solidFill>
                  <a:srgbClr val="FF0000"/>
                </a:solidFill>
              </a:rPr>
              <a:t>evaluators </a:t>
            </a:r>
            <a:r>
              <a:rPr lang="en-US" sz="2600" dirty="0" smtClean="0"/>
              <a:t>for our hypothesis distributions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All our hypotheses are dense, so can do </a:t>
            </a:r>
            <a:r>
              <a:rPr lang="en-US" sz="2600" b="1" dirty="0" smtClean="0"/>
              <a:t>approximate counting </a:t>
            </a:r>
            <a:r>
              <a:rPr lang="en-US" sz="2600" dirty="0" smtClean="0"/>
              <a:t> easily (rejection sampling) to estimate</a:t>
            </a:r>
          </a:p>
          <a:p>
            <a:pPr>
              <a:buNone/>
            </a:pPr>
            <a:r>
              <a:rPr lang="en-US" sz="2600" dirty="0" smtClean="0"/>
              <a:t>  </a:t>
            </a:r>
          </a:p>
          <a:p>
            <a:pPr>
              <a:buNone/>
            </a:pPr>
            <a:r>
              <a:rPr lang="en-US" sz="2600" dirty="0" smtClean="0"/>
              <a:t>Note that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So we get the required (approximate) evaluators.  </a:t>
            </a:r>
          </a:p>
          <a:p>
            <a:pPr>
              <a:buNone/>
            </a:pPr>
            <a:r>
              <a:rPr lang="en-US" sz="2600" dirty="0" smtClean="0"/>
              <a:t>Similarly, (approximate) samples are easy via rejection sampling.</a:t>
            </a:r>
          </a:p>
          <a:p>
            <a:pPr>
              <a:buNone/>
            </a:pPr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86" y="1870330"/>
            <a:ext cx="987552" cy="41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86" y="3094551"/>
            <a:ext cx="1136650" cy="46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50" y="3741774"/>
            <a:ext cx="5899150" cy="11667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175" cy="50990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So we handled the high-density case using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SQ learning </a:t>
            </a:r>
            <a:r>
              <a:rPr lang="en-US" dirty="0" smtClean="0"/>
              <a:t>(for </a:t>
            </a:r>
            <a:r>
              <a:rPr lang="en-US" dirty="0" err="1" smtClean="0"/>
              <a:t>halfspaces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Hypothesis testing </a:t>
            </a:r>
            <a:r>
              <a:rPr lang="en-US" dirty="0" smtClean="0"/>
              <a:t>(generic).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(Also used approximate sampling &amp; counting, but they were trivial because we were in the dense case.)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Now let’s consider the low-density</a:t>
            </a:r>
            <a:r>
              <a:rPr lang="en-US" b="1" dirty="0" smtClean="0"/>
              <a:t> </a:t>
            </a:r>
            <a:r>
              <a:rPr lang="en-US" dirty="0" smtClean="0"/>
              <a:t>case (the interesting case).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 density case: A new ingredient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512175" cy="50990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New ingredient for the low-density case:  </a:t>
            </a:r>
            <a:br>
              <a:rPr lang="en-US" sz="2800" dirty="0" smtClean="0"/>
            </a:br>
            <a:r>
              <a:rPr lang="en-US" sz="2800" dirty="0" smtClean="0"/>
              <a:t>A new kind of algorithm called a </a:t>
            </a:r>
            <a:r>
              <a:rPr lang="en-US" sz="2800" b="1" dirty="0" err="1" smtClean="0"/>
              <a:t>densifier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Input:</a:t>
            </a:r>
            <a:r>
              <a:rPr lang="en-US" sz="2800" dirty="0" smtClean="0"/>
              <a:t>      such that                                         , and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samples from          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/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/>
              <a:t>Output:</a:t>
            </a:r>
            <a:r>
              <a:rPr lang="en-US" sz="2800" dirty="0" smtClean="0"/>
              <a:t> A function      such that:</a:t>
            </a:r>
          </a:p>
          <a:p>
            <a:pPr marL="400050" lvl="1" indent="0"/>
            <a:r>
              <a:rPr lang="en-US" sz="2400" dirty="0" smtClean="0"/>
              <a:t> </a:t>
            </a:r>
          </a:p>
          <a:p>
            <a:pPr marL="400050" lvl="1" indent="0"/>
            <a:endParaRPr lang="en-US" sz="2400" dirty="0" smtClean="0"/>
          </a:p>
          <a:p>
            <a:pPr marL="400050" lvl="1" indent="0"/>
            <a:r>
              <a:rPr lang="en-US" sz="2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3051173"/>
            <a:ext cx="267789" cy="374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176" y="3000373"/>
            <a:ext cx="3028641" cy="39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302" y="3546475"/>
            <a:ext cx="1169470" cy="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050" y="5071825"/>
            <a:ext cx="3124457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50" y="5898642"/>
            <a:ext cx="3335729" cy="52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076" y="4633328"/>
            <a:ext cx="225552" cy="3383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5381572" y="5096232"/>
            <a:ext cx="3092449" cy="1196618"/>
          </a:xfrm>
          <a:prstGeom prst="wedgeRoundRectCallout">
            <a:avLst>
              <a:gd name="adj1" fmla="val -94773"/>
              <a:gd name="adj2" fmla="val -72506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simplicity, assume that (like    )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472" y="5748835"/>
            <a:ext cx="726757" cy="32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698" y="5738622"/>
            <a:ext cx="186690" cy="32004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6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8588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illustration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198687" y="2249488"/>
            <a:ext cx="2184400" cy="1730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602779" y="3115399"/>
            <a:ext cx="3121025" cy="93517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1700" y="4153416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4978" y="5061974"/>
            <a:ext cx="496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Output: </a:t>
            </a:r>
            <a:r>
              <a:rPr lang="en-US" dirty="0" smtClean="0">
                <a:solidFill>
                  <a:srgbClr val="0000FF"/>
                </a:solidFill>
              </a:rPr>
              <a:t>g satisfying  two conditions: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69" y="6018555"/>
            <a:ext cx="5285232" cy="338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76" y="1371410"/>
            <a:ext cx="5545278" cy="33832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25700" y="2022475"/>
            <a:ext cx="5930900" cy="29083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 flipV="1">
            <a:off x="2937577" y="3317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 flipV="1">
            <a:off x="3089977" y="3089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 flipH="1" flipV="1">
            <a:off x="2543877" y="3470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 flipH="1" flipV="1">
            <a:off x="2683577" y="3622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H="1" flipV="1">
            <a:off x="2696277" y="32924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 flipV="1">
            <a:off x="2607377" y="3749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H="1" flipV="1">
            <a:off x="2785177" y="3089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H="1" flipV="1">
            <a:off x="2823277" y="2936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H="1" flipV="1">
            <a:off x="2975677" y="2835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 flipH="1" flipV="1">
            <a:off x="3369377" y="28479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 flipH="1" flipV="1">
            <a:off x="3166177" y="27971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 flipH="1" flipV="1">
            <a:off x="3458277" y="2682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 flipH="1" flipV="1">
            <a:off x="3191577" y="25685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 flipH="1" flipV="1">
            <a:off x="3369377" y="25050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 flipV="1">
            <a:off x="3610677" y="2479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 flipH="1" flipV="1">
            <a:off x="3724977" y="23780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3539996" y="2039808"/>
            <a:ext cx="620927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54203" y="2833749"/>
            <a:ext cx="1107251" cy="8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54203" y="3089273"/>
            <a:ext cx="905574" cy="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2936995"/>
            <a:ext cx="825500" cy="29045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17369" y="2327120"/>
            <a:ext cx="156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Input:</a:t>
            </a:r>
          </a:p>
          <a:p>
            <a:r>
              <a:rPr lang="en-US" dirty="0" smtClean="0"/>
              <a:t>Samples from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610679" y="4342870"/>
            <a:ext cx="36576" cy="15818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20" y="1066610"/>
            <a:ext cx="2970533" cy="5216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92237" y="1035607"/>
            <a:ext cx="24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00" y="5440957"/>
            <a:ext cx="3095953" cy="4837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64653" y="5402968"/>
            <a:ext cx="24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730" y="3682399"/>
            <a:ext cx="195944" cy="27432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90369" y="3622673"/>
            <a:ext cx="156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estimate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3577368" y="3519825"/>
            <a:ext cx="569332" cy="232547"/>
          </a:xfrm>
          <a:prstGeom prst="line">
            <a:avLst/>
          </a:prstGeom>
          <a:ln>
            <a:solidFill>
              <a:srgbClr val="0000FF"/>
            </a:solidFill>
            <a:prstDash val="solid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CBB33E-F234-264A-8AAA-74E6F29A583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399390" y="1781365"/>
            <a:ext cx="46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8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9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Low-density case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3746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To solve the low-density case, we need </a:t>
            </a:r>
            <a:r>
              <a:rPr lang="en-US" sz="2800" b="1" dirty="0" smtClean="0"/>
              <a:t>approximate sampling </a:t>
            </a:r>
            <a:r>
              <a:rPr lang="en-US" sz="2800" dirty="0" smtClean="0"/>
              <a:t>and </a:t>
            </a:r>
            <a:r>
              <a:rPr lang="en-US" sz="2800" b="1" dirty="0" smtClean="0"/>
              <a:t>approximate counting</a:t>
            </a:r>
            <a:r>
              <a:rPr lang="en-US" sz="2800" dirty="0" smtClean="0"/>
              <a:t> algorithms for the class      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This, plus previous ingredients for high-density case (</a:t>
            </a:r>
            <a:r>
              <a:rPr lang="en-US" sz="2800" b="1" dirty="0" smtClean="0"/>
              <a:t>SQ learning</a:t>
            </a:r>
            <a:r>
              <a:rPr lang="en-US" sz="2800" dirty="0" smtClean="0"/>
              <a:t>, </a:t>
            </a:r>
            <a:r>
              <a:rPr lang="en-US" sz="2800" b="1" dirty="0" smtClean="0"/>
              <a:t>hypothesis testing</a:t>
            </a:r>
            <a:r>
              <a:rPr lang="en-US" sz="2800" dirty="0" smtClean="0"/>
              <a:t>, &amp; </a:t>
            </a:r>
            <a:r>
              <a:rPr lang="en-US" sz="2800" b="1" dirty="0" err="1" smtClean="0"/>
              <a:t>densifier</a:t>
            </a:r>
            <a:r>
              <a:rPr lang="en-US" sz="2800" dirty="0" smtClean="0"/>
              <a:t>) suffices:  given all these ingredients, we get a distribution learning algorithm for   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91" y="2564130"/>
            <a:ext cx="276791" cy="36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33" y="5361940"/>
            <a:ext cx="276791" cy="3657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do we mean by 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“learn a distribution”?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83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Unknown target distribution</a:t>
            </a:r>
          </a:p>
          <a:p>
            <a:endParaRPr lang="en-US" dirty="0" smtClean="0"/>
          </a:p>
          <a:p>
            <a:r>
              <a:rPr lang="en-US" dirty="0" smtClean="0"/>
              <a:t>Algorithm gets </a:t>
            </a:r>
            <a:r>
              <a:rPr lang="en-US" dirty="0" err="1" smtClean="0"/>
              <a:t>i.i.d</a:t>
            </a:r>
            <a:r>
              <a:rPr lang="en-US" dirty="0" smtClean="0"/>
              <a:t>. draws from</a:t>
            </a:r>
          </a:p>
          <a:p>
            <a:endParaRPr lang="en-US" dirty="0" smtClean="0"/>
          </a:p>
          <a:p>
            <a:r>
              <a:rPr lang="en-US" dirty="0" smtClean="0"/>
              <a:t>With probability 9/10, must output (a sampler for a) distribution        such that </a:t>
            </a:r>
            <a:r>
              <a:rPr lang="en-US" b="1" dirty="0" smtClean="0"/>
              <a:t>statistical distance </a:t>
            </a:r>
            <a:r>
              <a:rPr lang="en-US" dirty="0" smtClean="0"/>
              <a:t>between</a:t>
            </a:r>
            <a:br>
              <a:rPr lang="en-US" dirty="0" smtClean="0"/>
            </a:br>
            <a:r>
              <a:rPr lang="en-US" dirty="0" smtClean="0"/>
              <a:t>      and        is small: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(Natural analogue of Boolean function learning.)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61" y="2622834"/>
            <a:ext cx="3810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37" y="3751690"/>
            <a:ext cx="419100" cy="36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4119990"/>
            <a:ext cx="3810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717" y="4080735"/>
            <a:ext cx="4191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4755566"/>
            <a:ext cx="6629400" cy="50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6" y="1788960"/>
            <a:ext cx="381000" cy="3175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7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3300"/>
            <a:ext cx="8686801" cy="4762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The overall algorithm:  (recall that               )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Run </a:t>
            </a:r>
            <a:r>
              <a:rPr lang="en-US" sz="2400" b="1" dirty="0" err="1" smtClean="0"/>
              <a:t>densifier</a:t>
            </a:r>
            <a:r>
              <a:rPr lang="en-US" sz="2400" b="1" dirty="0" smtClean="0"/>
              <a:t> </a:t>
            </a:r>
            <a:r>
              <a:rPr lang="en-US" sz="2400" dirty="0" smtClean="0"/>
              <a:t>to get                  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Use </a:t>
            </a:r>
            <a:r>
              <a:rPr lang="en-US" sz="2400" b="1" dirty="0" smtClean="0"/>
              <a:t>approximate sampling </a:t>
            </a:r>
            <a:r>
              <a:rPr lang="en-US" sz="2400" dirty="0" smtClean="0"/>
              <a:t>algorithm for      to get samples </a:t>
            </a:r>
            <a:br>
              <a:rPr lang="en-US" sz="2400" dirty="0" smtClean="0"/>
            </a:br>
            <a:r>
              <a:rPr lang="en-US" sz="2400" dirty="0" smtClean="0"/>
              <a:t>from              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Run </a:t>
            </a:r>
            <a:r>
              <a:rPr lang="en-US" sz="2400" b="1" dirty="0" smtClean="0"/>
              <a:t>SQ-learner</a:t>
            </a:r>
            <a:r>
              <a:rPr lang="en-US" sz="2400" dirty="0" smtClean="0"/>
              <a:t> for      under distribution                  to get hypothesis      for   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Sample from                  till get      such that                    ; output this     .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Repeat with different guesses for     , &amp; use </a:t>
            </a:r>
            <a:r>
              <a:rPr lang="en-US" sz="2400" b="1" dirty="0" smtClean="0"/>
              <a:t>hypothesis testing </a:t>
            </a:r>
            <a:r>
              <a:rPr lang="en-US" sz="2400" dirty="0" smtClean="0"/>
              <a:t>to choose                   that’s close to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51200" y="1600200"/>
            <a:ext cx="3737028" cy="701318"/>
          </a:xfrm>
          <a:prstGeom prst="wedgeRoundRectCallout">
            <a:avLst>
              <a:gd name="adj1" fmla="val -67819"/>
              <a:gd name="adj2" fmla="val 105810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Needs good estimate       of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52954"/>
            <a:ext cx="202474" cy="28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085" y="1092200"/>
            <a:ext cx="878900" cy="39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930170"/>
            <a:ext cx="201168" cy="201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25" y="2603926"/>
            <a:ext cx="825500" cy="366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574" y="3145282"/>
            <a:ext cx="199191" cy="283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213" y="3454146"/>
            <a:ext cx="925373" cy="42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500" y="3860800"/>
            <a:ext cx="236154" cy="402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700" y="3887470"/>
            <a:ext cx="925373" cy="420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113" y="4178736"/>
            <a:ext cx="206298" cy="338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200" y="4216400"/>
            <a:ext cx="236154" cy="402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786" y="4694936"/>
            <a:ext cx="925373" cy="420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0380" y="4746831"/>
            <a:ext cx="190500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7699" y="4671786"/>
            <a:ext cx="1219665" cy="368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973" y="5106924"/>
            <a:ext cx="1905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81" y="5901436"/>
            <a:ext cx="241663" cy="338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3231" y="6315964"/>
            <a:ext cx="1031443" cy="429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2126" y="6317996"/>
            <a:ext cx="1065517" cy="374904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266700" y="2464749"/>
            <a:ext cx="8534400" cy="3098167"/>
          </a:xfrm>
          <a:prstGeom prst="flowChartAlternateProcess">
            <a:avLst/>
          </a:prstGeom>
          <a:solidFill>
            <a:srgbClr val="FF66CC">
              <a:alpha val="3019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-598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picture of one stage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198687" y="2249488"/>
            <a:ext cx="2184400" cy="1730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602779" y="3115399"/>
            <a:ext cx="3121025" cy="93517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1700" y="4153416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75" y="1729343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5700" y="2022475"/>
            <a:ext cx="5930900" cy="29083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2543877" y="34702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95499" y="2822573"/>
            <a:ext cx="865955" cy="120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95499" y="3089273"/>
            <a:ext cx="664278" cy="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644895"/>
            <a:ext cx="825500" cy="2904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3568" y="2289018"/>
            <a:ext cx="183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Using samples from                  , run </a:t>
            </a:r>
            <a:r>
              <a:rPr lang="en-US" b="1" dirty="0" err="1" smtClean="0"/>
              <a:t>densifier</a:t>
            </a:r>
            <a:r>
              <a:rPr lang="en-US" b="1" dirty="0" smtClean="0"/>
              <a:t> </a:t>
            </a:r>
            <a:r>
              <a:rPr lang="en-US" dirty="0" smtClean="0"/>
              <a:t>to get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flipH="1" flipV="1">
            <a:off x="2696277" y="36226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H="1" flipV="1">
            <a:off x="2785177" y="35083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H="1" flipV="1">
            <a:off x="2823277" y="31019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H="1" flipV="1">
            <a:off x="2835977" y="32924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 flipH="1" flipV="1">
            <a:off x="2683577" y="32797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 flipH="1" flipV="1">
            <a:off x="2899477" y="30003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 flipH="1" flipV="1">
            <a:off x="3051877" y="31527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 flipH="1" flipV="1">
            <a:off x="3140777" y="30384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 flipH="1" flipV="1">
            <a:off x="3178877" y="26320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 flipV="1">
            <a:off x="3293177" y="29241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 flipH="1" flipV="1">
            <a:off x="3013777" y="28225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 flipH="1" flipV="1">
            <a:off x="3178877" y="28352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 flipH="1" flipV="1">
            <a:off x="3445577" y="27209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 flipH="1" flipV="1">
            <a:off x="3331277" y="26320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41169" y="4636030"/>
            <a:ext cx="381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Run </a:t>
            </a:r>
            <a:r>
              <a:rPr lang="en-US" b="1" dirty="0" smtClean="0"/>
              <a:t>approximate uniform generation</a:t>
            </a:r>
            <a:r>
              <a:rPr lang="en-US" dirty="0" smtClean="0"/>
              <a:t> algorithm  to get uniform positive examples of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H="1" flipV="1">
            <a:off x="3610677" y="33178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H="1" flipV="1">
            <a:off x="3427289" y="34336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/>
          <p:cNvSpPr/>
          <p:nvPr/>
        </p:nvSpPr>
        <p:spPr>
          <a:xfrm flipH="1" flipV="1">
            <a:off x="3686877" y="35083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 flipH="1" flipV="1">
            <a:off x="3610677" y="39020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 flipH="1" flipV="1">
            <a:off x="3875853" y="402500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 flipH="1" flipV="1">
            <a:off x="3579689" y="43069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 flipH="1" flipV="1">
            <a:off x="3839277" y="42703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 flipH="1" flipV="1">
            <a:off x="3476565" y="378144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 flipH="1" flipV="1">
            <a:off x="3012254" y="3994021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/>
          <p:cNvSpPr/>
          <p:nvPr/>
        </p:nvSpPr>
        <p:spPr>
          <a:xfrm flipH="1" flipV="1">
            <a:off x="3236789" y="42464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/>
          <p:cNvSpPr/>
          <p:nvPr/>
        </p:nvSpPr>
        <p:spPr>
          <a:xfrm flipH="1" flipV="1">
            <a:off x="3802701" y="4486172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/>
          <p:cNvSpPr/>
          <p:nvPr/>
        </p:nvSpPr>
        <p:spPr>
          <a:xfrm flipH="1" flipV="1">
            <a:off x="2652589" y="31542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Oval 63"/>
          <p:cNvSpPr/>
          <p:nvPr/>
        </p:nvSpPr>
        <p:spPr>
          <a:xfrm flipH="1" flipV="1">
            <a:off x="2924877" y="31273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Oval 64"/>
          <p:cNvSpPr/>
          <p:nvPr/>
        </p:nvSpPr>
        <p:spPr>
          <a:xfrm flipH="1" flipV="1">
            <a:off x="3113853" y="364400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Oval 65"/>
          <p:cNvSpPr/>
          <p:nvPr/>
        </p:nvSpPr>
        <p:spPr>
          <a:xfrm flipH="1" flipV="1">
            <a:off x="2817689" y="39640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Oval 66"/>
          <p:cNvSpPr/>
          <p:nvPr/>
        </p:nvSpPr>
        <p:spPr>
          <a:xfrm flipH="1" flipV="1">
            <a:off x="3077277" y="39274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Oval 67"/>
          <p:cNvSpPr/>
          <p:nvPr/>
        </p:nvSpPr>
        <p:spPr>
          <a:xfrm flipH="1" flipV="1">
            <a:off x="2714565" y="340044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Oval 68"/>
          <p:cNvSpPr/>
          <p:nvPr/>
        </p:nvSpPr>
        <p:spPr>
          <a:xfrm flipH="1" flipV="1">
            <a:off x="3763077" y="29749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Oval 69"/>
          <p:cNvSpPr/>
          <p:nvPr/>
        </p:nvSpPr>
        <p:spPr>
          <a:xfrm flipH="1" flipV="1">
            <a:off x="3140777" y="25685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Oval 71"/>
          <p:cNvSpPr/>
          <p:nvPr/>
        </p:nvSpPr>
        <p:spPr>
          <a:xfrm flipH="1" flipV="1">
            <a:off x="3585277" y="24542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Oval 72"/>
          <p:cNvSpPr/>
          <p:nvPr/>
        </p:nvSpPr>
        <p:spPr>
          <a:xfrm flipH="1" flipV="1">
            <a:off x="3737677" y="27336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Oval 73"/>
          <p:cNvSpPr/>
          <p:nvPr/>
        </p:nvSpPr>
        <p:spPr>
          <a:xfrm flipH="1" flipV="1">
            <a:off x="4080577" y="44735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Oval 74"/>
          <p:cNvSpPr/>
          <p:nvPr/>
        </p:nvSpPr>
        <p:spPr>
          <a:xfrm flipH="1" flipV="1">
            <a:off x="3376489" y="40275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Oval 75"/>
          <p:cNvSpPr/>
          <p:nvPr/>
        </p:nvSpPr>
        <p:spPr>
          <a:xfrm flipH="1" flipV="1">
            <a:off x="3890077" y="33686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Oval 76"/>
          <p:cNvSpPr/>
          <p:nvPr/>
        </p:nvSpPr>
        <p:spPr>
          <a:xfrm flipH="1" flipV="1">
            <a:off x="3928177" y="37369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Oval 77"/>
          <p:cNvSpPr/>
          <p:nvPr/>
        </p:nvSpPr>
        <p:spPr>
          <a:xfrm flipH="1" flipV="1">
            <a:off x="3139254" y="3409821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Oval 78"/>
          <p:cNvSpPr/>
          <p:nvPr/>
        </p:nvSpPr>
        <p:spPr>
          <a:xfrm flipH="1" flipV="1">
            <a:off x="2944689" y="33798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Oval 79"/>
          <p:cNvSpPr/>
          <p:nvPr/>
        </p:nvSpPr>
        <p:spPr>
          <a:xfrm flipH="1" flipV="1">
            <a:off x="3204277" y="33432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Oval 80"/>
          <p:cNvSpPr/>
          <p:nvPr/>
        </p:nvSpPr>
        <p:spPr>
          <a:xfrm flipH="1" flipV="1">
            <a:off x="3064577" y="29241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rot="5400000" flipH="1" flipV="1">
            <a:off x="2146290" y="2370923"/>
            <a:ext cx="2330425" cy="15352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935394" y="5702830"/>
            <a:ext cx="381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Sample from                  till get point   where                    , and output it.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flipH="1" flipV="1">
            <a:off x="4042477" y="37877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/>
          <p:cNvSpPr/>
          <p:nvPr/>
        </p:nvSpPr>
        <p:spPr>
          <a:xfrm flipH="1" flipV="1">
            <a:off x="3240853" y="396150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/>
          <p:cNvSpPr/>
          <p:nvPr/>
        </p:nvSpPr>
        <p:spPr>
          <a:xfrm flipH="1" flipV="1">
            <a:off x="3851977" y="28606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/>
          <p:cNvSpPr/>
          <p:nvPr/>
        </p:nvSpPr>
        <p:spPr>
          <a:xfrm flipH="1" flipV="1">
            <a:off x="3046289" y="41829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Oval 90"/>
          <p:cNvSpPr/>
          <p:nvPr/>
        </p:nvSpPr>
        <p:spPr>
          <a:xfrm flipH="1" flipV="1">
            <a:off x="2550989" y="3713097"/>
            <a:ext cx="36576" cy="365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927475" y="1653143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028" y="5779030"/>
            <a:ext cx="724205" cy="32918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623" y="6057414"/>
            <a:ext cx="150280" cy="25603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06269" y="5690130"/>
            <a:ext cx="381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Run </a:t>
            </a:r>
            <a:r>
              <a:rPr lang="en-US" b="1" dirty="0" smtClean="0"/>
              <a:t>SQ-learner</a:t>
            </a:r>
            <a:r>
              <a:rPr lang="en-US" dirty="0" smtClean="0"/>
              <a:t> on distribution                  to get high-accuracy hypothesis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for  </a:t>
            </a:r>
            <a:br>
              <a:rPr lang="en-US" dirty="0" smtClean="0"/>
            </a:br>
            <a:r>
              <a:rPr lang="en-US" dirty="0" smtClean="0"/>
              <a:t>(under                 )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495" y="6326146"/>
            <a:ext cx="724205" cy="32918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791222"/>
            <a:ext cx="724205" cy="32918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0" y="5818872"/>
            <a:ext cx="152400" cy="18288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269" y="6068970"/>
            <a:ext cx="928131" cy="280191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732854" y="963107"/>
            <a:ext cx="594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Note: </a:t>
            </a:r>
            <a:r>
              <a:rPr lang="en-US" sz="2000" dirty="0" smtClean="0">
                <a:solidFill>
                  <a:srgbClr val="FF0000"/>
                </a:solidFill>
              </a:rPr>
              <a:t> This all assumed we have a good estimate 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8189" y="1009724"/>
            <a:ext cx="197672" cy="320040"/>
          </a:xfrm>
          <a:prstGeom prst="rect">
            <a:avLst/>
          </a:prstGeom>
        </p:spPr>
      </p:pic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85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385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38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38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85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385" decel="100000"/>
                                        <p:tgtEl>
                                          <p:spTgt spid="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38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38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85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385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38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38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85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385" decel="100000"/>
                                        <p:tgtEl>
                                          <p:spTgt spid="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38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38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85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385" decel="100000"/>
                                        <p:tgtEl>
                                          <p:spTgt spid="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38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38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49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5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86" grpId="0"/>
      <p:bldP spid="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it works, cont.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900" y="15621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Recall that to </a:t>
            </a:r>
            <a:r>
              <a:rPr lang="en-US" sz="2400" dirty="0" smtClean="0"/>
              <a:t>carry out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 testing, we  need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samplers </a:t>
            </a:r>
            <a:r>
              <a:rPr lang="en-US" sz="2400" dirty="0" smtClean="0"/>
              <a:t>&amp;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valuators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our hypothesis distributions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some hypotheses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very sparse…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ym typeface="Wingding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ym typeface="Wingdings"/>
              </a:rPr>
              <a:t>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se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 counting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estimate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before,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/>
              <a:t>so we get (approximate) evaluator.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Use </a:t>
            </a:r>
            <a:r>
              <a:rPr lang="en-US" sz="2400" b="1" dirty="0" smtClean="0"/>
              <a:t>approximate sampling</a:t>
            </a:r>
            <a:r>
              <a:rPr lang="en-US" sz="2400" dirty="0" smtClean="0"/>
              <a:t> to get samples from    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48" y="2032934"/>
            <a:ext cx="1075333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98" y="3278955"/>
            <a:ext cx="1101154" cy="448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448" y="3848454"/>
            <a:ext cx="5712944" cy="1129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428" y="2458998"/>
            <a:ext cx="298988" cy="338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352" y="5919407"/>
            <a:ext cx="909175" cy="43891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572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 a general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5054600"/>
          </a:xfr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Theorem:</a:t>
            </a:r>
            <a:r>
              <a:rPr lang="en-US" dirty="0" smtClean="0"/>
              <a:t> Let      be a class of Boolean functions such that: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  is </a:t>
            </a:r>
            <a:r>
              <a:rPr lang="en-US" b="1" dirty="0" smtClean="0"/>
              <a:t>efficiently SQ-learnable</a:t>
            </a:r>
            <a:r>
              <a:rPr lang="en-US" dirty="0" smtClean="0"/>
              <a:t>;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   has a </a:t>
            </a:r>
            <a:r>
              <a:rPr lang="en-US" b="1" dirty="0" err="1" smtClean="0">
                <a:solidFill>
                  <a:srgbClr val="FF0000"/>
                </a:solidFill>
              </a:rPr>
              <a:t>densifier</a:t>
            </a:r>
            <a:r>
              <a:rPr lang="en-US" b="1" dirty="0" smtClean="0"/>
              <a:t> </a:t>
            </a:r>
            <a:r>
              <a:rPr lang="en-US" dirty="0" smtClean="0"/>
              <a:t>with an output in     ; and </a:t>
            </a:r>
          </a:p>
          <a:p>
            <a:pPr marL="571500" indent="-571500">
              <a:buAutoNum type="romanLcParenBoth"/>
            </a:pPr>
            <a:r>
              <a:rPr lang="en-US" dirty="0"/>
              <a:t> </a:t>
            </a:r>
            <a:r>
              <a:rPr lang="en-US" dirty="0" smtClean="0"/>
              <a:t>    has </a:t>
            </a:r>
            <a:r>
              <a:rPr lang="en-US" b="1" dirty="0" smtClean="0"/>
              <a:t>efficient approximate counting </a:t>
            </a:r>
            <a:r>
              <a:rPr lang="en-US" dirty="0" smtClean="0"/>
              <a:t>and </a:t>
            </a:r>
            <a:r>
              <a:rPr lang="en-US" b="1" dirty="0" smtClean="0"/>
              <a:t>sampling </a:t>
            </a:r>
            <a:r>
              <a:rPr lang="en-US" dirty="0" smtClean="0"/>
              <a:t>algorithms.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there is an </a:t>
            </a:r>
            <a:r>
              <a:rPr lang="en-US" b="1" dirty="0" smtClean="0"/>
              <a:t>efficient distribution learning algorithm</a:t>
            </a:r>
            <a:r>
              <a:rPr lang="en-US" dirty="0" smtClean="0"/>
              <a:t> for    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06" y="1590979"/>
            <a:ext cx="2540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39" y="2671395"/>
            <a:ext cx="2540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11" y="3233059"/>
            <a:ext cx="2540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06" y="5994400"/>
            <a:ext cx="254000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875" y="3259584"/>
            <a:ext cx="2540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11" y="3855359"/>
            <a:ext cx="254000" cy="355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962"/>
            <a:ext cx="896937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Back to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:  what have we got?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181100"/>
            <a:ext cx="8686801" cy="104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Saw earlier we have </a:t>
            </a:r>
            <a:r>
              <a:rPr lang="en-US" sz="2400" b="1" dirty="0" smtClean="0"/>
              <a:t>SQ learning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[BlumFriezeKannanVempala97]</a:t>
            </a:r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MorrisSinclair99,Dyer03</a:t>
            </a:r>
            <a:r>
              <a:rPr lang="en-US" sz="2400" dirty="0" smtClean="0"/>
              <a:t>] give </a:t>
            </a:r>
            <a:r>
              <a:rPr lang="en-US" sz="2400" b="1" dirty="0" smtClean="0"/>
              <a:t>approximate counting </a:t>
            </a:r>
            <a:r>
              <a:rPr lang="en-US" sz="2400" dirty="0" smtClean="0"/>
              <a:t>and </a:t>
            </a:r>
            <a:r>
              <a:rPr lang="en-US" sz="2400" b="1" dirty="0" smtClean="0"/>
              <a:t>sampling</a:t>
            </a:r>
            <a:r>
              <a:rPr lang="en-US" sz="2400" dirty="0" smtClean="0"/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199" y="2959100"/>
            <a:ext cx="8512175" cy="104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Reminiscent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[Dyer03]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“dart throwing” approach to approximate counting – but in that setting,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given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hord 13"/>
          <p:cNvSpPr/>
          <p:nvPr/>
        </p:nvSpPr>
        <p:spPr>
          <a:xfrm>
            <a:off x="747010" y="4648658"/>
            <a:ext cx="3044825" cy="1298575"/>
          </a:xfrm>
          <a:prstGeom prst="chord">
            <a:avLst>
              <a:gd name="adj1" fmla="val 9924243"/>
              <a:gd name="adj2" fmla="val 11578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7010" y="4648658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366010" y="5258258"/>
            <a:ext cx="1143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952499" y="5994400"/>
            <a:ext cx="3009901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   , come </a:t>
            </a:r>
            <a:r>
              <a:rPr lang="en-US" dirty="0" smtClean="0"/>
              <a:t>up with   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506855" y="5081603"/>
            <a:ext cx="1422400" cy="3025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4894964" y="6010275"/>
            <a:ext cx="4134736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we come </a:t>
            </a:r>
            <a:r>
              <a:rPr lang="en-US" dirty="0" smtClean="0"/>
              <a:t>up with a suitable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given only samples from                   ?               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4900202" y="4922885"/>
            <a:ext cx="1279525" cy="6612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03775" y="5258258"/>
            <a:ext cx="1143000" cy="76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84775" y="4664533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flipH="1" flipV="1">
            <a:off x="5248977" y="52990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 flipH="1" flipV="1">
            <a:off x="5299777" y="54514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 flipV="1">
            <a:off x="5248977" y="51847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 flipH="1" flipV="1">
            <a:off x="5312477" y="5095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 flipH="1" flipV="1">
            <a:off x="5325177" y="5273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59710" y="4105733"/>
            <a:ext cx="3355090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 counting setting: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733164" y="4118433"/>
            <a:ext cx="2026536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Densifier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setting: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95299" y="2451100"/>
            <a:ext cx="8686801" cy="63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we have all the necessary ingredients.…except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densifier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566" y="6124575"/>
            <a:ext cx="152400" cy="228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6084443"/>
            <a:ext cx="150280" cy="256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3437128"/>
            <a:ext cx="203951" cy="347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175" y="6137275"/>
            <a:ext cx="152400" cy="228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57" y="6383528"/>
            <a:ext cx="805635" cy="2834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5410" y="4505267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23010" y="4379467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1864" y="4619892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7414" y="4366767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625" y="1417657"/>
            <a:ext cx="8763000" cy="5201424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Theorem:</a:t>
            </a:r>
            <a:r>
              <a:rPr lang="en-US" sz="3200" dirty="0" smtClean="0"/>
              <a:t> There is an algorithm running in time</a:t>
            </a:r>
          </a:p>
          <a:p>
            <a:r>
              <a:rPr lang="en-US" sz="3200" dirty="0" smtClean="0"/>
              <a:t>                     such that for any </a:t>
            </a:r>
            <a:r>
              <a:rPr lang="en-US" sz="3200" dirty="0" err="1" smtClean="0"/>
              <a:t>halfspace</a:t>
            </a:r>
            <a:r>
              <a:rPr lang="en-US" sz="3200" dirty="0" smtClean="0"/>
              <a:t>   , if the  algorithm gets as input      such that </a:t>
            </a:r>
            <a:br>
              <a:rPr lang="en-US" sz="3200" dirty="0" smtClean="0"/>
            </a:br>
            <a:r>
              <a:rPr lang="en-US" sz="3200" dirty="0" smtClean="0"/>
              <a:t>                                   and access to               , it outputs a </a:t>
            </a:r>
            <a:r>
              <a:rPr lang="en-US" sz="3200" dirty="0" err="1" smtClean="0"/>
              <a:t>halfspace</a:t>
            </a:r>
            <a:r>
              <a:rPr lang="en-US" sz="3200" dirty="0" smtClean="0"/>
              <a:t>      with the following properties : </a:t>
            </a:r>
          </a:p>
          <a:p>
            <a:pPr marL="1028700" lvl="1" indent="-571500"/>
            <a:r>
              <a:rPr lang="en-US" sz="3200" dirty="0" smtClean="0"/>
              <a:t>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3200" dirty="0" smtClean="0"/>
              <a:t>                                 , and </a:t>
            </a:r>
          </a:p>
          <a:p>
            <a:pPr marL="1028700" lvl="1" indent="-571500">
              <a:buFont typeface="+mj-lt"/>
              <a:buAutoNum type="arabicPeriod"/>
            </a:pPr>
            <a:endParaRPr lang="en-US" sz="3200" dirty="0" smtClean="0"/>
          </a:p>
          <a:p>
            <a:pPr marL="1028700" lvl="1" indent="-571500">
              <a:buFont typeface="+mj-lt"/>
              <a:buAutoNum type="arabicPeriod"/>
            </a:pPr>
            <a:r>
              <a:rPr lang="en-US" sz="3200" dirty="0" smtClean="0"/>
              <a:t>.</a:t>
            </a:r>
          </a:p>
          <a:p>
            <a:pPr marL="1028700" lvl="1" indent="-57150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009081"/>
            <a:ext cx="18669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1" y="2040831"/>
            <a:ext cx="229945" cy="41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651" y="2545656"/>
            <a:ext cx="280851" cy="393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956" y="3054230"/>
            <a:ext cx="1122239" cy="45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21" y="3028256"/>
            <a:ext cx="2958208" cy="384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029" y="3625850"/>
            <a:ext cx="212598" cy="283464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76" y="5029200"/>
            <a:ext cx="3228607" cy="521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1" y="5940806"/>
            <a:ext cx="3536093" cy="5669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Getting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 ingredients: </a:t>
            </a:r>
          </a:p>
          <a:p>
            <a:pPr>
              <a:buNone/>
            </a:pPr>
            <a:endParaRPr lang="en-US" dirty="0" smtClean="0"/>
          </a:p>
          <a:p>
            <a:pPr marL="857250" lvl="1" indent="-457200">
              <a:buFont typeface="Courier New"/>
              <a:buChar char="o"/>
            </a:pPr>
            <a:r>
              <a:rPr lang="en-US" dirty="0"/>
              <a:t>Approximate sampling for </a:t>
            </a:r>
            <a:r>
              <a:rPr lang="en-US" dirty="0" err="1"/>
              <a:t>halfspaces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[MorrisSinclair99,Dyer03]</a:t>
            </a:r>
          </a:p>
          <a:p>
            <a:pPr marL="857250" lvl="1" indent="-457200">
              <a:buFont typeface="Courier New"/>
              <a:buChar char="o"/>
            </a:pPr>
            <a:endParaRPr lang="en-US" dirty="0" smtClean="0"/>
          </a:p>
          <a:p>
            <a:pPr marL="857250" lvl="1" indent="-457200">
              <a:buFont typeface="Courier New"/>
              <a:buChar char="o"/>
            </a:pPr>
            <a:r>
              <a:rPr lang="en-US" dirty="0" smtClean="0"/>
              <a:t>Online learner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[MaassTuran90]</a:t>
            </a:r>
          </a:p>
          <a:p>
            <a:pPr marL="857250" lvl="1" indent="-457200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Towards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3398647"/>
            <a:ext cx="1686154" cy="3566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857" y="3980664"/>
            <a:ext cx="185166" cy="246888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75" y="3002788"/>
            <a:ext cx="1929383" cy="429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958" y="3868092"/>
            <a:ext cx="1831699" cy="393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53437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Proof:</a:t>
            </a:r>
            <a:r>
              <a:rPr lang="en-US" sz="2000" dirty="0" smtClean="0"/>
              <a:t>  If (1) fails for a </a:t>
            </a:r>
            <a:r>
              <a:rPr lang="en-US" sz="2000" dirty="0" err="1" smtClean="0"/>
              <a:t>halfspace</a:t>
            </a:r>
            <a:r>
              <a:rPr lang="en-US" sz="2000" dirty="0" smtClean="0"/>
              <a:t>     ,  then                                                              .</a:t>
            </a:r>
          </a:p>
          <a:p>
            <a:endParaRPr lang="en-US" sz="800" dirty="0" smtClean="0"/>
          </a:p>
          <a:p>
            <a:r>
              <a:rPr lang="en-US" sz="2000" dirty="0" smtClean="0"/>
              <a:t>Fact follows from union bound over all (at most          many) </a:t>
            </a:r>
            <a:r>
              <a:rPr lang="en-US" sz="2000" dirty="0" err="1" smtClean="0"/>
              <a:t>halfspaces</a:t>
            </a:r>
            <a:r>
              <a:rPr lang="en-US" sz="2000" dirty="0" smtClean="0"/>
              <a:t>     .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97260" y="1550021"/>
            <a:ext cx="2273017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072" y="2148770"/>
            <a:ext cx="2555101" cy="4096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1275" y="1408093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Recall  our goals:      1.   </a:t>
            </a:r>
          </a:p>
          <a:p>
            <a:r>
              <a:rPr lang="en-US" sz="1200" dirty="0" smtClean="0"/>
              <a:t>						</a:t>
            </a:r>
          </a:p>
          <a:p>
            <a:r>
              <a:rPr lang="en-US" sz="2800" dirty="0" smtClean="0"/>
              <a:t>						  2.  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064" y="4698416"/>
            <a:ext cx="157734" cy="2103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8202" y="2916156"/>
            <a:ext cx="847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2920790"/>
            <a:ext cx="8229600" cy="160043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Fact:</a:t>
            </a:r>
            <a:r>
              <a:rPr lang="en-US" sz="2800" dirty="0" smtClean="0"/>
              <a:t> Let                           be of size            . Then, with probability                       , condition (1) holds for </a:t>
            </a:r>
            <a:r>
              <a:rPr lang="en-US" sz="2800" b="1" dirty="0" smtClean="0"/>
              <a:t>any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     such that                         .</a:t>
            </a:r>
            <a:endParaRPr lang="en-US" sz="1400" dirty="0" smtClean="0"/>
          </a:p>
          <a:p>
            <a:r>
              <a:rPr lang="en-US" sz="1400" dirty="0" smtClean="0"/>
              <a:t>                        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4593" y="4580675"/>
            <a:ext cx="3416859" cy="3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9702" y="4881789"/>
            <a:ext cx="405508" cy="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601" y="5081106"/>
            <a:ext cx="157734" cy="2103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16399" y="5069530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2375" y="555465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ensuring (1) is easy – choose                          and ensure       is consistent with    . </a:t>
            </a:r>
          </a:p>
          <a:p>
            <a:r>
              <a:rPr lang="en-US" sz="2400" dirty="0" smtClean="0"/>
              <a:t>How to ensure (2)?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50" y="5636662"/>
            <a:ext cx="1559927" cy="347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8486" y="5698179"/>
            <a:ext cx="316275" cy="256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98" y="6111459"/>
            <a:ext cx="157734" cy="210312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8" y="-148687"/>
            <a:ext cx="8568267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Online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as a two-player game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11" y="2139724"/>
            <a:ext cx="8686801" cy="4838364"/>
          </a:xfrm>
        </p:spPr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sz="2800" dirty="0" smtClean="0"/>
              <a:t>Larry initializes      to the empty set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Larry runs a (specific </a:t>
            </a:r>
            <a:r>
              <a:rPr lang="en-US" sz="2800" dirty="0" err="1" smtClean="0"/>
              <a:t>polytime</a:t>
            </a:r>
            <a:r>
              <a:rPr lang="en-US" sz="2800" dirty="0" smtClean="0"/>
              <a:t>) algorithm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on the set      and returns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   </a:t>
            </a:r>
            <a:br>
              <a:rPr lang="en-US" sz="2800" dirty="0" smtClean="0"/>
            </a:br>
            <a:r>
              <a:rPr lang="en-US" sz="2800" dirty="0" smtClean="0"/>
              <a:t>       consistent with    </a:t>
            </a:r>
          </a:p>
          <a:p>
            <a:pPr marL="0" indent="0">
              <a:buNone/>
            </a:pPr>
            <a:r>
              <a:rPr lang="en-US" sz="2800" dirty="0" smtClean="0"/>
              <a:t>iii.   </a:t>
            </a:r>
            <a:r>
              <a:rPr lang="en-US" sz="2800" dirty="0" err="1" smtClean="0"/>
              <a:t>Arnab</a:t>
            </a:r>
            <a:r>
              <a:rPr lang="en-US" sz="2800" dirty="0" smtClean="0"/>
              <a:t> </a:t>
            </a:r>
            <a:r>
              <a:rPr lang="en-US" sz="2800" dirty="0"/>
              <a:t>either says </a:t>
            </a:r>
            <a:r>
              <a:rPr lang="en-US" sz="2800" dirty="0" smtClean="0"/>
              <a:t>“yes,             “ or else returns  </a:t>
            </a:r>
            <a:br>
              <a:rPr lang="en-US" sz="2800" dirty="0" smtClean="0"/>
            </a:br>
            <a:r>
              <a:rPr lang="en-US" sz="2800" dirty="0" smtClean="0"/>
              <a:t>       an                       such that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iv.   Larry </a:t>
            </a:r>
            <a:r>
              <a:rPr lang="en-US" sz="2800" dirty="0"/>
              <a:t>adds                  </a:t>
            </a:r>
            <a:r>
              <a:rPr lang="en-US" sz="2800" dirty="0" smtClean="0"/>
              <a:t> to      and returns to </a:t>
            </a:r>
            <a:br>
              <a:rPr lang="en-US" sz="2800" dirty="0" smtClean="0"/>
            </a:br>
            <a:r>
              <a:rPr lang="en-US" sz="2800" dirty="0" smtClean="0"/>
              <a:t>       step (ii).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00" y="1454265"/>
            <a:ext cx="2413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58" y="1454265"/>
            <a:ext cx="2413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55" y="2776139"/>
            <a:ext cx="264861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940" y="3314130"/>
            <a:ext cx="189914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00" y="4648616"/>
            <a:ext cx="1799147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78" y="5164192"/>
            <a:ext cx="1202065" cy="347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9966" y="2287731"/>
            <a:ext cx="232845" cy="2834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9353" y="4233986"/>
            <a:ext cx="9666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7445" y="4632729"/>
            <a:ext cx="1604865" cy="3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64745" y="6390985"/>
            <a:ext cx="2133600" cy="365125"/>
          </a:xfrm>
        </p:spPr>
        <p:txBody>
          <a:bodyPr/>
          <a:lstStyle/>
          <a:p>
            <a:fld id="{12CBB33E-F234-264A-8AAA-74E6F29A583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581" y="848999"/>
            <a:ext cx="8686801" cy="166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a two player game in which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Arnab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halfspace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and Larry wants to learn    :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338" y="3310938"/>
            <a:ext cx="232845" cy="283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140" y="3735257"/>
            <a:ext cx="232845" cy="283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766" y="5189848"/>
            <a:ext cx="232845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Guarantee of the game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82" y="2366538"/>
            <a:ext cx="943393" cy="429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r>
              <a:rPr lang="en-US" sz="2800" dirty="0" smtClean="0"/>
              <a:t>  How is this helpful for us ? </a:t>
            </a:r>
          </a:p>
          <a:p>
            <a:r>
              <a:rPr lang="en-US" sz="2800" b="1" dirty="0" smtClean="0"/>
              <a:t>A:</a:t>
            </a:r>
            <a:r>
              <a:rPr lang="en-US" sz="2800" dirty="0" smtClean="0"/>
              <a:t>  Larry seems to have a powerful strategy </a:t>
            </a:r>
            <a:r>
              <a:rPr lang="en-US" sz="2800" dirty="0" smtClean="0">
                <a:sym typeface="Wingdings"/>
              </a:rPr>
              <a:t> We will                 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 exploit it.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983887"/>
            <a:ext cx="256032" cy="265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775" y="380185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(Algorithm      is essentially the ellipsoid algorithm.)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43" y="3958295"/>
            <a:ext cx="256032" cy="26517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645" y="2366538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1417638"/>
            <a:ext cx="8229600" cy="2246769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Theorem: </a:t>
            </a:r>
            <a:r>
              <a:rPr lang="en-US" sz="2800" dirty="0" smtClean="0">
                <a:solidFill>
                  <a:srgbClr val="7F7F7F"/>
                </a:solidFill>
              </a:rPr>
              <a:t>[MaassTuran90] </a:t>
            </a:r>
            <a:r>
              <a:rPr lang="en-US" sz="2800" dirty="0" smtClean="0"/>
              <a:t> There is a specific algorithm</a:t>
            </a:r>
            <a:br>
              <a:rPr lang="en-US" sz="2800" dirty="0" smtClean="0"/>
            </a:br>
            <a:r>
              <a:rPr lang="en-US" sz="2800" dirty="0" smtClean="0"/>
              <a:t>     that Larry can run so that the game terminates in at most               rounds. At the end, either                or Larry can certify that there is no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meeting all the constraints. 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8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Previous work:  [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KMRRSS94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331"/>
            <a:ext cx="8229600" cy="48923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Looked at learning distributions over {0,1}</a:t>
            </a:r>
            <a:r>
              <a:rPr lang="en-US" baseline="30000" dirty="0" smtClean="0"/>
              <a:t>n</a:t>
            </a:r>
            <a:r>
              <a:rPr lang="en-US" dirty="0" smtClean="0"/>
              <a:t> in terms of n-output circuits that </a:t>
            </a:r>
            <a:r>
              <a:rPr lang="en-US" b="1" dirty="0" smtClean="0"/>
              <a:t>generate</a:t>
            </a:r>
            <a:r>
              <a:rPr lang="en-US" dirty="0" smtClean="0"/>
              <a:t> distributions: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[AIK04] </a:t>
            </a:r>
            <a:r>
              <a:rPr lang="en-US" dirty="0" smtClean="0"/>
              <a:t>showed it’s hard to learn even very simple distributions from this perspective: already hard even if each output bit is a 4-junta of input bits.</a:t>
            </a:r>
          </a:p>
        </p:txBody>
      </p:sp>
      <p:sp>
        <p:nvSpPr>
          <p:cNvPr id="7" name="Trapezoid 6"/>
          <p:cNvSpPr/>
          <p:nvPr/>
        </p:nvSpPr>
        <p:spPr>
          <a:xfrm>
            <a:off x="3340247" y="3242517"/>
            <a:ext cx="1717288" cy="724830"/>
          </a:xfrm>
          <a:prstGeom prst="trapezoid">
            <a:avLst>
              <a:gd name="adj" fmla="val 439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circuit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0340" y="3915281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........................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40740" y="392111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84971" y="3921115"/>
            <a:ext cx="20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over {0,1}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55140" y="2873185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............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37046" y="28827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8329" y="2882710"/>
            <a:ext cx="241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 according to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04" y="2986933"/>
            <a:ext cx="241402" cy="20116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80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Using the online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134537"/>
            <a:ext cx="8432800" cy="525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 Choose       as defined earlier. Start with             . </a:t>
            </a:r>
          </a:p>
          <a:p>
            <a:r>
              <a:rPr lang="en-US" sz="3000" dirty="0" smtClean="0"/>
              <a:t> “Larry” simulation:       stage – Run Larry’s strategy</a:t>
            </a:r>
            <a:br>
              <a:rPr lang="en-US" sz="3000" dirty="0" smtClean="0"/>
            </a:br>
            <a:r>
              <a:rPr lang="en-US" sz="3000" dirty="0" smtClean="0"/>
              <a:t>   and return      consistent with    . </a:t>
            </a:r>
          </a:p>
          <a:p>
            <a:r>
              <a:rPr lang="en-US" sz="3000" dirty="0" smtClean="0"/>
              <a:t> “</a:t>
            </a:r>
            <a:r>
              <a:rPr lang="en-US" sz="3000" dirty="0" err="1" smtClean="0"/>
              <a:t>Arnab</a:t>
            </a:r>
            <a:r>
              <a:rPr lang="en-US" sz="3000" dirty="0" smtClean="0"/>
              <a:t>” simulation: If                    for some</a:t>
            </a:r>
            <a:br>
              <a:rPr lang="en-US" sz="3000" dirty="0" smtClean="0"/>
            </a:br>
            <a:r>
              <a:rPr lang="en-US" sz="3000" dirty="0" smtClean="0"/>
              <a:t>                , then return    .  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	</a:t>
            </a:r>
            <a:r>
              <a:rPr lang="en-US" dirty="0" smtClean="0"/>
              <a:t>Else, if                                         (use </a:t>
            </a:r>
            <a:r>
              <a:rPr lang="en-US" b="1" dirty="0" err="1" smtClean="0"/>
              <a:t>approx</a:t>
            </a:r>
            <a:r>
              <a:rPr lang="en-US" b="1" dirty="0" smtClean="0"/>
              <a:t>   </a:t>
            </a:r>
            <a:br>
              <a:rPr lang="en-US" b="1" dirty="0" smtClean="0"/>
            </a:br>
            <a:r>
              <a:rPr lang="en-US" b="1" dirty="0" smtClean="0"/>
              <a:t>  counting</a:t>
            </a:r>
            <a:r>
              <a:rPr lang="en-US" dirty="0" smtClean="0"/>
              <a:t>), then we are done and return     . </a:t>
            </a:r>
          </a:p>
          <a:p>
            <a:pPr lvl="1"/>
            <a:r>
              <a:rPr lang="en-US" dirty="0" smtClean="0"/>
              <a:t>   Else use </a:t>
            </a:r>
            <a:r>
              <a:rPr lang="en-US" b="1" dirty="0" smtClean="0"/>
              <a:t>approx sampling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randomly</a:t>
            </a:r>
            <a:r>
              <a:rPr lang="en-US" dirty="0" smtClean="0"/>
              <a:t> choose a</a:t>
            </a:r>
            <a:br>
              <a:rPr lang="en-US" dirty="0" smtClean="0"/>
            </a:br>
            <a:r>
              <a:rPr lang="en-US" dirty="0" smtClean="0"/>
              <a:t>   point                       </a:t>
            </a:r>
            <a:r>
              <a:rPr lang="en-US" sz="3000" dirty="0" smtClean="0"/>
              <a:t>and return    . 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41" y="1265105"/>
            <a:ext cx="443834" cy="359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17" y="1769230"/>
            <a:ext cx="392965" cy="332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116" y="1274001"/>
            <a:ext cx="944717" cy="349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50" y="2286341"/>
            <a:ext cx="293885" cy="335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195" y="2280037"/>
            <a:ext cx="245061" cy="29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655" y="2833301"/>
            <a:ext cx="1403438" cy="358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627" y="3275687"/>
            <a:ext cx="1041881" cy="334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0746" y="3380712"/>
            <a:ext cx="199422" cy="178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0971" y="5206618"/>
            <a:ext cx="1669693" cy="44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2924" y="5340759"/>
            <a:ext cx="202352" cy="1810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560" y="4282190"/>
            <a:ext cx="290436" cy="331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7693" y="3783347"/>
            <a:ext cx="3103092" cy="42062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37146" y="5925263"/>
            <a:ext cx="6837970" cy="701318"/>
          </a:xfrm>
          <a:prstGeom prst="wedgeRoundRectCallout">
            <a:avLst>
              <a:gd name="adj1" fmla="val -39464"/>
              <a:gd name="adj2" fmla="val -165821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Key point:  </a:t>
            </a:r>
            <a:r>
              <a:rPr lang="en-US" sz="2000" dirty="0" smtClean="0">
                <a:solidFill>
                  <a:schemeClr val="tx1"/>
                </a:solidFill>
              </a:rPr>
              <a:t>In this case, have                                                         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3036" y="6087555"/>
            <a:ext cx="3063336" cy="392965"/>
          </a:xfrm>
          <a:prstGeom prst="rect">
            <a:avLst/>
          </a:prstGeom>
        </p:spPr>
      </p:pic>
      <p:sp>
        <p:nvSpPr>
          <p:cNvPr id="21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CBB33E-F234-264A-8AAA-74E6F29A583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Why is the simulation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If                      for                , then the simulation step is indeed correct. </a:t>
            </a:r>
          </a:p>
          <a:p>
            <a:r>
              <a:rPr lang="en-US" dirty="0" smtClean="0"/>
              <a:t> The other case in which Alice returns a point is that                                           . This means that the simulation at every step is correct with probability                  !     </a:t>
            </a:r>
          </a:p>
          <a:p>
            <a:r>
              <a:rPr lang="en-US" dirty="0" smtClean="0"/>
              <a:t> Since the simulation lasts            steps, all the steps are correct with probability                 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736090"/>
            <a:ext cx="1260676" cy="40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26" y="3216276"/>
            <a:ext cx="3706637" cy="47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78" y="4244975"/>
            <a:ext cx="1440873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1" y="4835545"/>
            <a:ext cx="943393" cy="429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5265313"/>
            <a:ext cx="14732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523" y="1736090"/>
            <a:ext cx="1662325" cy="4241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Finishing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8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Provided the simulation is correct,       which gets returned satisfies the conditions: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1.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			2.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we have a </a:t>
            </a:r>
            <a:r>
              <a:rPr lang="en-US" dirty="0" err="1" smtClean="0"/>
              <a:t>densifier</a:t>
            </a:r>
            <a:r>
              <a:rPr lang="en-US" dirty="0" smtClean="0"/>
              <a:t> – and a distribution learning algorithm – for </a:t>
            </a:r>
            <a:r>
              <a:rPr lang="en-US" dirty="0" err="1" smtClean="0"/>
              <a:t>halfspaces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20" y="1766165"/>
            <a:ext cx="3556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39" y="3152761"/>
            <a:ext cx="3811481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226" y="4153985"/>
            <a:ext cx="4106435" cy="6583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DNFs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277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general result: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88000"/>
            <a:ext cx="5022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 (iii) from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[KarpLubyMadras89]</a:t>
            </a:r>
            <a:r>
              <a:rPr lang="en-US" sz="2400" dirty="0" smtClean="0"/>
              <a:t>.  </a:t>
            </a:r>
            <a:br>
              <a:rPr lang="en-US" sz="2400" dirty="0" smtClean="0"/>
            </a:br>
            <a:r>
              <a:rPr lang="en-US" sz="2400" dirty="0" smtClean="0"/>
              <a:t>What about </a:t>
            </a:r>
            <a:r>
              <a:rPr lang="en-US" sz="2400" dirty="0" err="1" smtClean="0"/>
              <a:t>densifier</a:t>
            </a:r>
            <a:r>
              <a:rPr lang="en-US" sz="2400" dirty="0" smtClean="0"/>
              <a:t> and SQ learning?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50695"/>
            <a:ext cx="8432800" cy="2891206"/>
          </a:xfr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Let      be a class of Boolean functions such that:</a:t>
            </a:r>
          </a:p>
          <a:p>
            <a:pPr marL="571500" indent="-571500">
              <a:buAutoNum type="romanLcParenBoth"/>
            </a:pPr>
            <a:r>
              <a:rPr lang="en-US" sz="2400" dirty="0" smtClean="0"/>
              <a:t>  is </a:t>
            </a:r>
            <a:r>
              <a:rPr lang="en-US" sz="2400" b="1" dirty="0" smtClean="0"/>
              <a:t>efficiently SQ-learnable</a:t>
            </a:r>
            <a:r>
              <a:rPr lang="en-US" sz="2400" dirty="0" smtClean="0"/>
              <a:t>;</a:t>
            </a:r>
          </a:p>
          <a:p>
            <a:pPr marL="571500" indent="-571500">
              <a:buAutoNum type="romanLcParenBoth"/>
            </a:pPr>
            <a:r>
              <a:rPr lang="en-US" sz="2400" dirty="0" smtClean="0"/>
              <a:t>   has a </a:t>
            </a:r>
            <a:r>
              <a:rPr lang="en-US" sz="2400" b="1" dirty="0" err="1" smtClean="0"/>
              <a:t>densifier</a:t>
            </a:r>
            <a:r>
              <a:rPr lang="en-US" sz="2400" b="1" dirty="0" smtClean="0"/>
              <a:t> </a:t>
            </a:r>
            <a:r>
              <a:rPr lang="en-US" sz="2400" dirty="0" smtClean="0"/>
              <a:t>with an output in     ; and </a:t>
            </a:r>
          </a:p>
          <a:p>
            <a:pPr marL="571500" indent="-571500">
              <a:buAutoNum type="romanLcParenBoth"/>
            </a:pPr>
            <a:r>
              <a:rPr lang="en-US" sz="2400" dirty="0"/>
              <a:t> </a:t>
            </a:r>
            <a:r>
              <a:rPr lang="en-US" sz="2400" dirty="0" smtClean="0"/>
              <a:t>    has </a:t>
            </a:r>
            <a:r>
              <a:rPr lang="en-US" sz="2400" b="1" dirty="0" smtClean="0"/>
              <a:t>efficient approximate counting </a:t>
            </a:r>
            <a:r>
              <a:rPr lang="en-US" sz="2400" dirty="0" smtClean="0"/>
              <a:t>and </a:t>
            </a:r>
            <a:r>
              <a:rPr lang="en-US" sz="2400" b="1" dirty="0" smtClean="0"/>
              <a:t>sampling </a:t>
            </a:r>
            <a:r>
              <a:rPr lang="en-US" sz="2400" dirty="0" smtClean="0"/>
              <a:t>algorithms. </a:t>
            </a:r>
          </a:p>
          <a:p>
            <a:pPr marL="0" indent="0">
              <a:buNone/>
            </a:pPr>
            <a:r>
              <a:rPr lang="en-US" sz="2400" dirty="0" smtClean="0"/>
              <a:t>Then there is an </a:t>
            </a:r>
            <a:r>
              <a:rPr lang="en-US" sz="2400" b="1" dirty="0" smtClean="0"/>
              <a:t>efficient distribution learning algorithm</a:t>
            </a:r>
            <a:r>
              <a:rPr lang="en-US" sz="2400" dirty="0" smtClean="0"/>
              <a:t> for    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292159"/>
            <a:ext cx="176349" cy="246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51" y="2716847"/>
            <a:ext cx="176349" cy="2468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51" y="3148647"/>
            <a:ext cx="176349" cy="246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51" y="3583822"/>
            <a:ext cx="176349" cy="246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51" y="4414012"/>
            <a:ext cx="176349" cy="246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51" y="3152203"/>
            <a:ext cx="176349" cy="24688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5" y="5528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Sketch of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 DNFs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562200" cy="5054853"/>
          </a:xfrm>
        </p:spPr>
        <p:txBody>
          <a:bodyPr>
            <a:noAutofit/>
          </a:bodyPr>
          <a:lstStyle/>
          <a:p>
            <a:r>
              <a:rPr lang="en-US" sz="2600" dirty="0" smtClean="0"/>
              <a:t>Consider a DNF                                 .  For concreteness, suppose each                                    </a:t>
            </a:r>
          </a:p>
          <a:p>
            <a:r>
              <a:rPr lang="en-US" sz="2600" dirty="0" smtClean="0"/>
              <a:t>Key observation:  for each </a:t>
            </a:r>
            <a:r>
              <a:rPr lang="en-US" sz="2600" dirty="0" err="1" smtClean="0"/>
              <a:t>i</a:t>
            </a:r>
            <a:r>
              <a:rPr lang="en-US" sz="2600" dirty="0" smtClean="0"/>
              <a:t>, 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So Pr[               consecutive samples from                 all </a:t>
            </a:r>
            <a:br>
              <a:rPr lang="en-US" sz="2600" dirty="0" smtClean="0"/>
            </a:br>
            <a:r>
              <a:rPr lang="en-US" sz="2600" dirty="0" smtClean="0"/>
              <a:t>           satisfy same      ] is  </a:t>
            </a:r>
            <a:br>
              <a:rPr lang="en-US" sz="2600" dirty="0" smtClean="0"/>
            </a:br>
            <a:r>
              <a:rPr lang="en-US" sz="2600" dirty="0" smtClean="0"/>
              <a:t> </a:t>
            </a:r>
          </a:p>
          <a:p>
            <a:r>
              <a:rPr lang="en-US" sz="2600" dirty="0" smtClean="0"/>
              <a:t> If this happens, </a:t>
            </a:r>
            <a:r>
              <a:rPr lang="en-US" sz="2600" dirty="0" err="1" smtClean="0"/>
              <a:t>whp</a:t>
            </a:r>
            <a:r>
              <a:rPr lang="en-US" sz="2600" dirty="0" smtClean="0"/>
              <a:t> these                samples </a:t>
            </a:r>
            <a:r>
              <a:rPr lang="en-US" sz="2600" b="1" dirty="0" smtClean="0"/>
              <a:t>completely identify 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 err="1" smtClean="0"/>
              <a:t>densifier</a:t>
            </a:r>
            <a:r>
              <a:rPr lang="en-US" sz="2600" dirty="0" smtClean="0"/>
              <a:t> finds candidate terms in this way, outputs OR of all candidate terms.</a:t>
            </a:r>
            <a:endParaRPr lang="en-US" sz="2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32" y="1701013"/>
            <a:ext cx="2328161" cy="35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14" y="2071300"/>
            <a:ext cx="1360055" cy="388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469" y="2563792"/>
            <a:ext cx="3818535" cy="4754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615" y="3385630"/>
            <a:ext cx="946205" cy="365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363" y="3418655"/>
            <a:ext cx="1039529" cy="365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9465" y="3797570"/>
            <a:ext cx="294392" cy="301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399" y="3762935"/>
            <a:ext cx="3024739" cy="411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287" y="4658821"/>
            <a:ext cx="946205" cy="365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893" y="5070761"/>
            <a:ext cx="29439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SQ learning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5164" cy="513522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Unlike </a:t>
            </a:r>
            <a:r>
              <a:rPr lang="en-US" sz="2600" dirty="0" err="1" smtClean="0"/>
              <a:t>halfspaces</a:t>
            </a:r>
            <a:r>
              <a:rPr lang="en-US" sz="2600" dirty="0" smtClean="0"/>
              <a:t>, no efficient SQ algorithm for learning DNFs under arbitrary distributions is known; best known runtime is                 . </a:t>
            </a:r>
          </a:p>
          <a:p>
            <a:endParaRPr lang="en-US" sz="2600" dirty="0" smtClean="0"/>
          </a:p>
          <a:p>
            <a:r>
              <a:rPr lang="en-US" sz="2600" dirty="0" smtClean="0"/>
              <a:t>But:  our </a:t>
            </a:r>
            <a:r>
              <a:rPr lang="en-US" sz="2600" dirty="0" err="1" smtClean="0"/>
              <a:t>densifier</a:t>
            </a:r>
            <a:r>
              <a:rPr lang="en-US" sz="2600" dirty="0" smtClean="0"/>
              <a:t> identifies              “candidate terms” such that f is (essentially) an OR of at most      of them.</a:t>
            </a:r>
          </a:p>
          <a:p>
            <a:endParaRPr lang="en-US" sz="2600" dirty="0" smtClean="0"/>
          </a:p>
          <a:p>
            <a:r>
              <a:rPr lang="en-US" sz="2600" dirty="0" smtClean="0"/>
              <a:t>Can use </a:t>
            </a:r>
            <a:r>
              <a:rPr lang="en-US" sz="2600" b="1" dirty="0" smtClean="0"/>
              <a:t>noise-tolerant SQ learner for sparse disjunctions</a:t>
            </a:r>
            <a:r>
              <a:rPr lang="en-US" sz="2600" dirty="0" smtClean="0"/>
              <a:t>, applied over               “</a:t>
            </a:r>
            <a:r>
              <a:rPr lang="en-US" sz="2600" dirty="0" err="1" smtClean="0"/>
              <a:t>metavariables</a:t>
            </a:r>
            <a:r>
              <a:rPr lang="en-US" sz="2600" dirty="0" smtClean="0"/>
              <a:t>” (the candidate terms).</a:t>
            </a:r>
          </a:p>
          <a:p>
            <a:endParaRPr lang="en-US" sz="2600" dirty="0" smtClean="0"/>
          </a:p>
          <a:p>
            <a:r>
              <a:rPr lang="en-US" sz="2600" dirty="0" smtClean="0"/>
              <a:t>Running time is poly(# </a:t>
            </a:r>
            <a:r>
              <a:rPr lang="en-US" sz="2600" dirty="0" err="1" smtClean="0"/>
              <a:t>metavariables</a:t>
            </a:r>
            <a:r>
              <a:rPr lang="en-US" sz="2600" dirty="0" smtClean="0"/>
              <a:t>).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16" y="2349339"/>
            <a:ext cx="1043753" cy="3657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414" y="3193639"/>
            <a:ext cx="819505" cy="338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729" y="3668246"/>
            <a:ext cx="176106" cy="237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79" y="4800624"/>
            <a:ext cx="81950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1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Summary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4300"/>
            <a:ext cx="8686800" cy="36113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model:  Learning distribution of satisfying assignments                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“Multiplicative accuracy” learning</a:t>
            </a:r>
          </a:p>
          <a:p>
            <a:endParaRPr lang="en-US" dirty="0" smtClean="0"/>
          </a:p>
          <a:p>
            <a:r>
              <a:rPr lang="en-US" dirty="0" smtClean="0"/>
              <a:t>Positive results: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Negative results:</a:t>
            </a:r>
          </a:p>
          <a:p>
            <a:endParaRPr lang="en-US" dirty="0" smtClean="0"/>
          </a:p>
        </p:txBody>
      </p:sp>
      <p:grpSp>
        <p:nvGrpSpPr>
          <p:cNvPr id="21" name="Group 53"/>
          <p:cNvGrpSpPr/>
          <p:nvPr/>
        </p:nvGrpSpPr>
        <p:grpSpPr>
          <a:xfrm>
            <a:off x="6419448" y="3369899"/>
            <a:ext cx="2153052" cy="583363"/>
            <a:chOff x="5291241" y="5211550"/>
            <a:chExt cx="2153052" cy="583363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6046011" y="5211550"/>
              <a:ext cx="390659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>
                  <a:solidFill>
                    <a:schemeClr val="hlink"/>
                  </a:solidFill>
                </a:rPr>
                <a:t>OR</a:t>
              </a:r>
              <a:endParaRPr lang="en-US" sz="900" baseline="0" dirty="0">
                <a:solidFill>
                  <a:schemeClr val="hlink"/>
                </a:solidFill>
                <a:latin typeface="Times New Roman" pitchFamily="-107" charset="0"/>
              </a:endParaRPr>
            </a:p>
          </p:txBody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5430310" y="5458071"/>
              <a:ext cx="391924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 smtClean="0">
                  <a:solidFill>
                    <a:schemeClr val="hlink"/>
                  </a:solidFill>
                </a:rPr>
                <a:t>AND</a:t>
              </a:r>
              <a:endParaRPr lang="en-US" sz="900" baseline="0" dirty="0">
                <a:solidFill>
                  <a:schemeClr val="hlink"/>
                </a:solidFill>
              </a:endParaRPr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6212894" y="5458071"/>
              <a:ext cx="391924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>
                  <a:solidFill>
                    <a:schemeClr val="hlink"/>
                  </a:solidFill>
                </a:rPr>
                <a:t>AND</a:t>
              </a:r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7024556" y="5458071"/>
              <a:ext cx="390659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>
                  <a:solidFill>
                    <a:schemeClr val="hlink"/>
                  </a:solidFill>
                </a:rPr>
                <a:t>AND</a:t>
              </a:r>
            </a:p>
          </p:txBody>
        </p:sp>
        <p:cxnSp>
          <p:nvCxnSpPr>
            <p:cNvPr id="9" name="AutoShape 33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flipV="1">
              <a:off x="5765343" y="5349687"/>
              <a:ext cx="337560" cy="1275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AutoShape 34"/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6241972" y="5373064"/>
              <a:ext cx="166884" cy="807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" name="AutoShape 35"/>
            <p:cNvCxnSpPr>
              <a:cxnSpLocks noChangeShapeType="1"/>
              <a:stCxn id="5" idx="5"/>
              <a:endCxn id="8" idx="0"/>
            </p:cNvCxnSpPr>
            <p:nvPr/>
          </p:nvCxnSpPr>
          <p:spPr bwMode="auto">
            <a:xfrm>
              <a:off x="6379778" y="5349687"/>
              <a:ext cx="840739" cy="10413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5291241" y="5593020"/>
              <a:ext cx="223776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5485938" y="5615335"/>
              <a:ext cx="112520" cy="179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681901" y="5615335"/>
              <a:ext cx="27814" cy="179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5766606" y="5593020"/>
              <a:ext cx="166884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flipH="1">
              <a:off x="6212894" y="5593020"/>
              <a:ext cx="84706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6521376" y="5593020"/>
              <a:ext cx="83442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6996742" y="5593020"/>
              <a:ext cx="83442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7220517" y="5615335"/>
              <a:ext cx="27814" cy="179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7331773" y="5593020"/>
              <a:ext cx="112520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3450190" y="2999593"/>
            <a:ext cx="2157413" cy="1182688"/>
            <a:chOff x="5240338" y="1666093"/>
            <a:chExt cx="2157413" cy="1182688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16538" y="1904218"/>
              <a:ext cx="16764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6208713" y="2040743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5697538" y="1812143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5773738" y="1675618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5403851" y="1666093"/>
              <a:ext cx="328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5316538" y="2007406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  <a:endParaRPr lang="en-US" sz="2400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5240338" y="226616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5640388" y="213281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6249988" y="226616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5945188" y="226616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6205538" y="2391581"/>
              <a:ext cx="463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 -</a:t>
              </a:r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6630988" y="236141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5792788" y="205661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6511926" y="1828018"/>
              <a:ext cx="328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6816726" y="2132818"/>
              <a:ext cx="328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7069138" y="1828018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6361113" y="2056618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805790" y="4064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Halfspaces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007850" y="4038600"/>
            <a:ext cx="67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DNFs</a:t>
            </a:r>
            <a:endParaRPr lang="en-US" b="1" dirty="0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3044363" y="5447353"/>
            <a:ext cx="1652016" cy="2466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3230480" y="5042251"/>
            <a:ext cx="1425481" cy="893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3236451" y="5090171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3382353" y="520085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2955463" y="5146156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2907838" y="540925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2912021" y="55247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256508" y="53945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780383" y="55247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42876" y="508540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518446" y="55247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>
            <a:off x="4042321" y="524372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4223296" y="509450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4223296" y="529322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3465483" y="516853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98" name="Rectangle 20"/>
          <p:cNvSpPr>
            <a:spLocks noChangeArrowheads="1"/>
          </p:cNvSpPr>
          <p:nvPr/>
        </p:nvSpPr>
        <p:spPr bwMode="auto">
          <a:xfrm>
            <a:off x="4507723" y="5143453"/>
            <a:ext cx="287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r>
              <a:rPr lang="en-US" sz="2400" b="1" baseline="0" dirty="0" smtClean="0">
                <a:solidFill>
                  <a:srgbClr val="0000FF"/>
                </a:solidFill>
                <a:latin typeface="Times New Roman" pitchFamily="-107" charset="0"/>
              </a:rPr>
              <a:t> </a:t>
            </a:r>
            <a:endParaRPr lang="en-US" sz="2400" b="1" baseline="0" dirty="0">
              <a:solidFill>
                <a:srgbClr val="0000FF"/>
              </a:solidFill>
              <a:latin typeface="Times New Roman" pitchFamily="-107" charset="0"/>
            </a:endParaRPr>
          </a:p>
        </p:txBody>
      </p:sp>
      <p:grpSp>
        <p:nvGrpSpPr>
          <p:cNvPr id="23" name="Group 163"/>
          <p:cNvGrpSpPr/>
          <p:nvPr/>
        </p:nvGrpSpPr>
        <p:grpSpPr>
          <a:xfrm>
            <a:off x="7062375" y="4732582"/>
            <a:ext cx="2038350" cy="1490190"/>
            <a:chOff x="7100475" y="4602523"/>
            <a:chExt cx="2038350" cy="1855111"/>
          </a:xfrm>
        </p:grpSpPr>
        <p:sp>
          <p:nvSpPr>
            <p:cNvPr id="75" name="Freeform 25"/>
            <p:cNvSpPr>
              <a:spLocks/>
            </p:cNvSpPr>
            <p:nvPr/>
          </p:nvSpPr>
          <p:spPr bwMode="auto">
            <a:xfrm rot="4657799">
              <a:off x="7633875" y="4692863"/>
              <a:ext cx="762000" cy="1828800"/>
            </a:xfrm>
            <a:custGeom>
              <a:avLst/>
              <a:gdLst>
                <a:gd name="T0" fmla="*/ 0 w 480"/>
                <a:gd name="T1" fmla="*/ 0 h 1152"/>
                <a:gd name="T2" fmla="*/ 2147483647 w 480"/>
                <a:gd name="T3" fmla="*/ 2147483647 h 1152"/>
                <a:gd name="T4" fmla="*/ 2147483647 w 480"/>
                <a:gd name="T5" fmla="*/ 2147483647 h 1152"/>
                <a:gd name="T6" fmla="*/ 2147483647 w 480"/>
                <a:gd name="T7" fmla="*/ 2147483647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152"/>
                <a:gd name="T14" fmla="*/ 480 w 480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152">
                  <a:moveTo>
                    <a:pt x="0" y="0"/>
                  </a:moveTo>
                  <a:cubicBezTo>
                    <a:pt x="40" y="352"/>
                    <a:pt x="80" y="704"/>
                    <a:pt x="144" y="768"/>
                  </a:cubicBezTo>
                  <a:cubicBezTo>
                    <a:pt x="208" y="832"/>
                    <a:pt x="328" y="320"/>
                    <a:pt x="384" y="384"/>
                  </a:cubicBezTo>
                  <a:cubicBezTo>
                    <a:pt x="440" y="448"/>
                    <a:pt x="460" y="800"/>
                    <a:pt x="480" y="1152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21"/>
            <p:cNvSpPr txBox="1">
              <a:spLocks noChangeArrowheads="1"/>
            </p:cNvSpPr>
            <p:nvPr/>
          </p:nvSpPr>
          <p:spPr bwMode="auto">
            <a:xfrm>
              <a:off x="8414925" y="5270714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77" name="TextBox 54"/>
            <p:cNvSpPr txBox="1">
              <a:spLocks noChangeArrowheads="1"/>
            </p:cNvSpPr>
            <p:nvPr/>
          </p:nvSpPr>
          <p:spPr bwMode="auto">
            <a:xfrm>
              <a:off x="7405275" y="5270714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78" name="TextBox 62"/>
            <p:cNvSpPr txBox="1">
              <a:spLocks noChangeArrowheads="1"/>
            </p:cNvSpPr>
            <p:nvPr/>
          </p:nvSpPr>
          <p:spPr bwMode="auto">
            <a:xfrm>
              <a:off x="7862765" y="5377071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79" name="TextBox 21"/>
            <p:cNvSpPr txBox="1">
              <a:spLocks noChangeArrowheads="1"/>
            </p:cNvSpPr>
            <p:nvPr/>
          </p:nvSpPr>
          <p:spPr bwMode="auto">
            <a:xfrm>
              <a:off x="8243475" y="5002278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0" name="TextBox 21"/>
            <p:cNvSpPr txBox="1">
              <a:spLocks noChangeArrowheads="1"/>
            </p:cNvSpPr>
            <p:nvPr/>
          </p:nvSpPr>
          <p:spPr bwMode="auto">
            <a:xfrm>
              <a:off x="8472075" y="4997664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1" name="TextBox 21"/>
            <p:cNvSpPr txBox="1">
              <a:spLocks noChangeArrowheads="1"/>
            </p:cNvSpPr>
            <p:nvPr/>
          </p:nvSpPr>
          <p:spPr bwMode="auto">
            <a:xfrm>
              <a:off x="7729125" y="5792412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2" name="TextBox 21"/>
            <p:cNvSpPr txBox="1">
              <a:spLocks noChangeArrowheads="1"/>
            </p:cNvSpPr>
            <p:nvPr/>
          </p:nvSpPr>
          <p:spPr bwMode="auto">
            <a:xfrm>
              <a:off x="8472075" y="5321072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3" name="TextBox 21"/>
            <p:cNvSpPr txBox="1">
              <a:spLocks noChangeArrowheads="1"/>
            </p:cNvSpPr>
            <p:nvPr/>
          </p:nvSpPr>
          <p:spPr bwMode="auto">
            <a:xfrm>
              <a:off x="7862475" y="5143136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4" name="TextBox 21"/>
            <p:cNvSpPr txBox="1">
              <a:spLocks noChangeArrowheads="1"/>
            </p:cNvSpPr>
            <p:nvPr/>
          </p:nvSpPr>
          <p:spPr bwMode="auto">
            <a:xfrm>
              <a:off x="8061040" y="5124659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5" name="TextBox 21"/>
            <p:cNvSpPr txBox="1">
              <a:spLocks noChangeArrowheads="1"/>
            </p:cNvSpPr>
            <p:nvPr/>
          </p:nvSpPr>
          <p:spPr bwMode="auto">
            <a:xfrm>
              <a:off x="8776875" y="5382983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6" name="TextBox 21"/>
            <p:cNvSpPr txBox="1">
              <a:spLocks noChangeArrowheads="1"/>
            </p:cNvSpPr>
            <p:nvPr/>
          </p:nvSpPr>
          <p:spPr bwMode="auto">
            <a:xfrm>
              <a:off x="8338725" y="5607264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7" name="TextBox 21"/>
            <p:cNvSpPr txBox="1">
              <a:spLocks noChangeArrowheads="1"/>
            </p:cNvSpPr>
            <p:nvPr/>
          </p:nvSpPr>
          <p:spPr bwMode="auto">
            <a:xfrm>
              <a:off x="8700675" y="5545352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8" name="TextBox 21"/>
            <p:cNvSpPr txBox="1">
              <a:spLocks noChangeArrowheads="1"/>
            </p:cNvSpPr>
            <p:nvPr/>
          </p:nvSpPr>
          <p:spPr bwMode="auto">
            <a:xfrm>
              <a:off x="8068000" y="5806287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9" name="TextBox 54"/>
            <p:cNvSpPr txBox="1">
              <a:spLocks noChangeArrowheads="1"/>
            </p:cNvSpPr>
            <p:nvPr/>
          </p:nvSpPr>
          <p:spPr bwMode="auto">
            <a:xfrm>
              <a:off x="7481475" y="5499312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0" name="TextBox 54"/>
            <p:cNvSpPr txBox="1">
              <a:spLocks noChangeArrowheads="1"/>
            </p:cNvSpPr>
            <p:nvPr/>
          </p:nvSpPr>
          <p:spPr bwMode="auto">
            <a:xfrm>
              <a:off x="7405275" y="4692863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1" name="TextBox 54"/>
            <p:cNvSpPr txBox="1">
              <a:spLocks noChangeArrowheads="1"/>
            </p:cNvSpPr>
            <p:nvPr/>
          </p:nvSpPr>
          <p:spPr bwMode="auto">
            <a:xfrm>
              <a:off x="7875175" y="5277971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2" name="TextBox 54"/>
            <p:cNvSpPr txBox="1">
              <a:spLocks noChangeArrowheads="1"/>
            </p:cNvSpPr>
            <p:nvPr/>
          </p:nvSpPr>
          <p:spPr bwMode="auto">
            <a:xfrm>
              <a:off x="7692760" y="5440116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  <a:endParaRPr lang="en-US" sz="3600" dirty="0">
                <a:solidFill>
                  <a:srgbClr val="8A0000"/>
                </a:solidFill>
                <a:latin typeface="Helvetica" pitchFamily="-107" charset="0"/>
              </a:endParaRPr>
            </a:p>
          </p:txBody>
        </p:sp>
        <p:sp>
          <p:nvSpPr>
            <p:cNvPr id="93" name="TextBox 54"/>
            <p:cNvSpPr txBox="1">
              <a:spLocks noChangeArrowheads="1"/>
            </p:cNvSpPr>
            <p:nvPr/>
          </p:nvSpPr>
          <p:spPr bwMode="auto">
            <a:xfrm>
              <a:off x="7227868" y="5447504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4" name="TextBox 54"/>
            <p:cNvSpPr txBox="1">
              <a:spLocks noChangeArrowheads="1"/>
            </p:cNvSpPr>
            <p:nvPr/>
          </p:nvSpPr>
          <p:spPr bwMode="auto">
            <a:xfrm>
              <a:off x="7252875" y="5042112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5" name="TextBox 54"/>
            <p:cNvSpPr txBox="1">
              <a:spLocks noChangeArrowheads="1"/>
            </p:cNvSpPr>
            <p:nvPr/>
          </p:nvSpPr>
          <p:spPr bwMode="auto">
            <a:xfrm>
              <a:off x="7100475" y="5575512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6" name="TextBox 54"/>
            <p:cNvSpPr txBox="1">
              <a:spLocks noChangeArrowheads="1"/>
            </p:cNvSpPr>
            <p:nvPr/>
          </p:nvSpPr>
          <p:spPr bwMode="auto">
            <a:xfrm>
              <a:off x="7329075" y="5556980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00" name="TextBox 54"/>
            <p:cNvSpPr txBox="1">
              <a:spLocks noChangeArrowheads="1"/>
            </p:cNvSpPr>
            <p:nvPr/>
          </p:nvSpPr>
          <p:spPr bwMode="auto">
            <a:xfrm>
              <a:off x="7707760" y="4787538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01" name="TextBox 54"/>
            <p:cNvSpPr txBox="1">
              <a:spLocks noChangeArrowheads="1"/>
            </p:cNvSpPr>
            <p:nvPr/>
          </p:nvSpPr>
          <p:spPr bwMode="auto">
            <a:xfrm>
              <a:off x="7557675" y="4891443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02" name="TextBox 54"/>
            <p:cNvSpPr txBox="1">
              <a:spLocks noChangeArrowheads="1"/>
            </p:cNvSpPr>
            <p:nvPr/>
          </p:nvSpPr>
          <p:spPr bwMode="auto">
            <a:xfrm>
              <a:off x="8174485" y="4602523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</p:grp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3817515" y="548618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05" name="Rectangle 20"/>
          <p:cNvSpPr>
            <a:spLocks noChangeArrowheads="1"/>
          </p:cNvSpPr>
          <p:nvPr/>
        </p:nvSpPr>
        <p:spPr bwMode="auto">
          <a:xfrm>
            <a:off x="4077550" y="5418943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3622253" y="547594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4463313" y="546815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145905" y="5931113"/>
            <a:ext cx="160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Intersection</a:t>
            </a:r>
            <a:br>
              <a:rPr lang="en-US" b="1" dirty="0" smtClean="0"/>
            </a:br>
            <a:r>
              <a:rPr lang="en-US" b="1" dirty="0" smtClean="0"/>
              <a:t>of 2 </a:t>
            </a:r>
            <a:r>
              <a:rPr lang="en-US" b="1" dirty="0" err="1" smtClean="0"/>
              <a:t>halfspaces</a:t>
            </a:r>
            <a:endParaRPr lang="en-US" b="1" dirty="0"/>
          </a:p>
        </p:txBody>
      </p:sp>
      <p:sp>
        <p:nvSpPr>
          <p:cNvPr id="110" name="AutoShape 29"/>
          <p:cNvSpPr>
            <a:spLocks noChangeArrowheads="1"/>
          </p:cNvSpPr>
          <p:nvPr/>
        </p:nvSpPr>
        <p:spPr bwMode="auto">
          <a:xfrm>
            <a:off x="1177756" y="5203765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AND</a:t>
            </a:r>
            <a:endParaRPr lang="en-US" sz="9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11" name="AutoShape 30"/>
          <p:cNvSpPr>
            <a:spLocks noChangeArrowheads="1"/>
          </p:cNvSpPr>
          <p:nvPr/>
        </p:nvSpPr>
        <p:spPr bwMode="auto">
          <a:xfrm>
            <a:off x="739855" y="5450286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12" name="AutoShape 31"/>
          <p:cNvSpPr>
            <a:spLocks noChangeArrowheads="1"/>
          </p:cNvSpPr>
          <p:nvPr/>
        </p:nvSpPr>
        <p:spPr bwMode="auto">
          <a:xfrm>
            <a:off x="1344639" y="5450286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13" name="AutoShape 32"/>
          <p:cNvSpPr>
            <a:spLocks noChangeArrowheads="1"/>
          </p:cNvSpPr>
          <p:nvPr/>
        </p:nvSpPr>
        <p:spPr bwMode="auto">
          <a:xfrm>
            <a:off x="1991201" y="5450286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cxnSp>
        <p:nvCxnSpPr>
          <p:cNvPr id="114" name="AutoShape 33"/>
          <p:cNvCxnSpPr>
            <a:cxnSpLocks noChangeShapeType="1"/>
            <a:stCxn id="111" idx="7"/>
            <a:endCxn id="110" idx="3"/>
          </p:cNvCxnSpPr>
          <p:nvPr/>
        </p:nvCxnSpPr>
        <p:spPr bwMode="auto">
          <a:xfrm rot="5400000" flipH="1" flipV="1">
            <a:off x="1087015" y="5325365"/>
            <a:ext cx="135320" cy="1605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5" name="AutoShape 34"/>
          <p:cNvCxnSpPr>
            <a:cxnSpLocks noChangeShapeType="1"/>
            <a:stCxn id="110" idx="4"/>
            <a:endCxn id="112" idx="0"/>
          </p:cNvCxnSpPr>
          <p:nvPr/>
        </p:nvCxnSpPr>
        <p:spPr bwMode="auto">
          <a:xfrm rot="16200000" flipH="1">
            <a:off x="1412214" y="5321899"/>
            <a:ext cx="89258" cy="16751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6" name="AutoShape 35"/>
          <p:cNvCxnSpPr>
            <a:cxnSpLocks noChangeShapeType="1"/>
            <a:stCxn id="110" idx="5"/>
          </p:cNvCxnSpPr>
          <p:nvPr/>
        </p:nvCxnSpPr>
        <p:spPr bwMode="auto">
          <a:xfrm rot="16200000" flipH="1">
            <a:off x="1765167" y="5084033"/>
            <a:ext cx="109356" cy="61728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7" name="Line 36"/>
          <p:cNvSpPr>
            <a:spLocks noChangeShapeType="1"/>
          </p:cNvSpPr>
          <p:nvPr/>
        </p:nvSpPr>
        <p:spPr bwMode="auto">
          <a:xfrm flipH="1">
            <a:off x="600786" y="5585235"/>
            <a:ext cx="22377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7"/>
          <p:cNvSpPr>
            <a:spLocks noChangeShapeType="1"/>
          </p:cNvSpPr>
          <p:nvPr/>
        </p:nvSpPr>
        <p:spPr bwMode="auto">
          <a:xfrm flipH="1">
            <a:off x="795483" y="5607550"/>
            <a:ext cx="112520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8"/>
          <p:cNvSpPr>
            <a:spLocks noChangeShapeType="1"/>
          </p:cNvSpPr>
          <p:nvPr/>
        </p:nvSpPr>
        <p:spPr bwMode="auto">
          <a:xfrm>
            <a:off x="991446" y="5607550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40"/>
          <p:cNvSpPr>
            <a:spLocks noChangeShapeType="1"/>
          </p:cNvSpPr>
          <p:nvPr/>
        </p:nvSpPr>
        <p:spPr bwMode="auto">
          <a:xfrm flipH="1">
            <a:off x="1344639" y="5585235"/>
            <a:ext cx="8470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41"/>
          <p:cNvSpPr>
            <a:spLocks noChangeShapeType="1"/>
          </p:cNvSpPr>
          <p:nvPr/>
        </p:nvSpPr>
        <p:spPr bwMode="auto">
          <a:xfrm>
            <a:off x="1653121" y="5585235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42"/>
          <p:cNvSpPr>
            <a:spLocks noChangeShapeType="1"/>
          </p:cNvSpPr>
          <p:nvPr/>
        </p:nvSpPr>
        <p:spPr bwMode="auto">
          <a:xfrm flipH="1">
            <a:off x="1963387" y="5585235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/>
        </p:nvSpPr>
        <p:spPr bwMode="auto">
          <a:xfrm>
            <a:off x="2187162" y="5607550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4"/>
          <p:cNvSpPr>
            <a:spLocks noChangeShapeType="1"/>
          </p:cNvSpPr>
          <p:nvPr/>
        </p:nvSpPr>
        <p:spPr bwMode="auto">
          <a:xfrm>
            <a:off x="2298418" y="5585235"/>
            <a:ext cx="112520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38"/>
          <p:cNvSpPr>
            <a:spLocks noChangeShapeType="1"/>
          </p:cNvSpPr>
          <p:nvPr/>
        </p:nvSpPr>
        <p:spPr bwMode="auto">
          <a:xfrm>
            <a:off x="1524846" y="5620250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113250" y="5981913"/>
            <a:ext cx="84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3-CNFs</a:t>
            </a:r>
            <a:endParaRPr lang="en-US" b="1" dirty="0"/>
          </a:p>
        </p:txBody>
      </p:sp>
      <p:sp>
        <p:nvSpPr>
          <p:cNvPr id="146" name="AutoShape 29"/>
          <p:cNvSpPr>
            <a:spLocks noChangeArrowheads="1"/>
          </p:cNvSpPr>
          <p:nvPr/>
        </p:nvSpPr>
        <p:spPr bwMode="auto">
          <a:xfrm>
            <a:off x="5600593" y="5227689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AND</a:t>
            </a:r>
            <a:endParaRPr lang="en-US" sz="9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47" name="AutoShape 30"/>
          <p:cNvSpPr>
            <a:spLocks noChangeArrowheads="1"/>
          </p:cNvSpPr>
          <p:nvPr/>
        </p:nvSpPr>
        <p:spPr bwMode="auto">
          <a:xfrm>
            <a:off x="5162692" y="5474210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48" name="AutoShape 31"/>
          <p:cNvSpPr>
            <a:spLocks noChangeArrowheads="1"/>
          </p:cNvSpPr>
          <p:nvPr/>
        </p:nvSpPr>
        <p:spPr bwMode="auto">
          <a:xfrm>
            <a:off x="5767476" y="5474210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6414038" y="5474210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cxnSp>
        <p:nvCxnSpPr>
          <p:cNvPr id="150" name="AutoShape 33"/>
          <p:cNvCxnSpPr>
            <a:cxnSpLocks noChangeShapeType="1"/>
            <a:stCxn id="147" idx="7"/>
            <a:endCxn id="146" idx="3"/>
          </p:cNvCxnSpPr>
          <p:nvPr/>
        </p:nvCxnSpPr>
        <p:spPr bwMode="auto">
          <a:xfrm rot="5400000" flipH="1" flipV="1">
            <a:off x="5509852" y="5349289"/>
            <a:ext cx="135320" cy="1605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1" name="AutoShape 34"/>
          <p:cNvCxnSpPr>
            <a:cxnSpLocks noChangeShapeType="1"/>
            <a:stCxn id="146" idx="4"/>
            <a:endCxn id="148" idx="0"/>
          </p:cNvCxnSpPr>
          <p:nvPr/>
        </p:nvCxnSpPr>
        <p:spPr bwMode="auto">
          <a:xfrm rot="16200000" flipH="1">
            <a:off x="5835051" y="5345823"/>
            <a:ext cx="89258" cy="16751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2" name="AutoShape 35"/>
          <p:cNvCxnSpPr>
            <a:cxnSpLocks noChangeShapeType="1"/>
            <a:stCxn id="146" idx="5"/>
          </p:cNvCxnSpPr>
          <p:nvPr/>
        </p:nvCxnSpPr>
        <p:spPr bwMode="auto">
          <a:xfrm rot="16200000" flipH="1">
            <a:off x="6188004" y="5107957"/>
            <a:ext cx="109356" cy="61728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3" name="Line 36"/>
          <p:cNvSpPr>
            <a:spLocks noChangeShapeType="1"/>
          </p:cNvSpPr>
          <p:nvPr/>
        </p:nvSpPr>
        <p:spPr bwMode="auto">
          <a:xfrm flipH="1">
            <a:off x="5023623" y="5609159"/>
            <a:ext cx="22377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38"/>
          <p:cNvSpPr>
            <a:spLocks noChangeShapeType="1"/>
          </p:cNvSpPr>
          <p:nvPr/>
        </p:nvSpPr>
        <p:spPr bwMode="auto">
          <a:xfrm>
            <a:off x="5414283" y="5631474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40"/>
          <p:cNvSpPr>
            <a:spLocks noChangeShapeType="1"/>
          </p:cNvSpPr>
          <p:nvPr/>
        </p:nvSpPr>
        <p:spPr bwMode="auto">
          <a:xfrm flipH="1">
            <a:off x="5767476" y="5609159"/>
            <a:ext cx="8470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41"/>
          <p:cNvSpPr>
            <a:spLocks noChangeShapeType="1"/>
          </p:cNvSpPr>
          <p:nvPr/>
        </p:nvSpPr>
        <p:spPr bwMode="auto">
          <a:xfrm>
            <a:off x="6075958" y="5609159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42"/>
          <p:cNvSpPr>
            <a:spLocks noChangeShapeType="1"/>
          </p:cNvSpPr>
          <p:nvPr/>
        </p:nvSpPr>
        <p:spPr bwMode="auto">
          <a:xfrm flipH="1">
            <a:off x="6386224" y="5609159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44"/>
          <p:cNvSpPr>
            <a:spLocks noChangeShapeType="1"/>
          </p:cNvSpPr>
          <p:nvPr/>
        </p:nvSpPr>
        <p:spPr bwMode="auto">
          <a:xfrm>
            <a:off x="6721255" y="5609159"/>
            <a:ext cx="112520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536087" y="6005837"/>
            <a:ext cx="1200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Monotone </a:t>
            </a:r>
            <a:br>
              <a:rPr lang="en-US" b="1" dirty="0" smtClean="0"/>
            </a:br>
            <a:r>
              <a:rPr lang="en-US" b="1" dirty="0" smtClean="0"/>
              <a:t>2-CNFs</a:t>
            </a:r>
            <a:endParaRPr lang="en-US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7256177" y="6102542"/>
            <a:ext cx="153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Degree-2 </a:t>
            </a:r>
            <a:r>
              <a:rPr lang="en-US" b="1" dirty="0" err="1" smtClean="0"/>
              <a:t>PTFs</a:t>
            </a:r>
            <a:endParaRPr lang="en-US" b="1" dirty="0"/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7645"/>
            <a:ext cx="8686800" cy="4757882"/>
          </a:xfrm>
        </p:spPr>
        <p:txBody>
          <a:bodyPr>
            <a:normAutofit/>
          </a:bodyPr>
          <a:lstStyle/>
          <a:p>
            <a:r>
              <a:rPr lang="en-US" dirty="0"/>
              <a:t>Beating the “curse of dimensionality” for d-dimensional histogram distributions?</a:t>
            </a:r>
          </a:p>
          <a:p>
            <a:endParaRPr lang="en-US" dirty="0"/>
          </a:p>
          <a:p>
            <a:r>
              <a:rPr lang="en-US" dirty="0" smtClean="0"/>
              <a:t>Extensions to agnostic / semi-agnostic setting?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 formalizations of “simple distributions”?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1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5201" y="889000"/>
            <a:ext cx="737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accent2"/>
                </a:solidFill>
              </a:rPr>
              <a:t>Thank you! </a:t>
            </a:r>
            <a:endParaRPr lang="en-US" sz="1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6797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Hardness results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8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This work:  A different perspective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53" y="1640025"/>
            <a:ext cx="8229600" cy="4951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Our notion of a “simple” distribution over 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:  uniform distribution over </a:t>
            </a:r>
            <a:r>
              <a:rPr lang="en-US" sz="2800" b="1" dirty="0" smtClean="0"/>
              <a:t>satisfying assignments of a “simple” Boolean function.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What kinds of Boolean functions can we learn from their satisfying assignments?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Want algorithms that have polynomial runtime and # of samples required. </a:t>
            </a:r>
            <a:r>
              <a:rPr lang="en-US" dirty="0" smtClean="0"/>
              <a:t>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Secure signature schemes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480425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:  (randomized) </a:t>
            </a:r>
            <a:r>
              <a:rPr lang="en-US" sz="2400" b="1" dirty="0" smtClean="0"/>
              <a:t>key generation algorithm</a:t>
            </a:r>
            <a:r>
              <a:rPr lang="en-US" sz="2400" dirty="0" smtClean="0"/>
              <a:t>; produces              key pairs</a:t>
            </a:r>
          </a:p>
          <a:p>
            <a:r>
              <a:rPr lang="en-US" sz="2400" dirty="0" smtClean="0"/>
              <a:t>    :  </a:t>
            </a:r>
            <a:r>
              <a:rPr lang="en-US" sz="2400" b="1" dirty="0" smtClean="0"/>
              <a:t>signing algorithm</a:t>
            </a:r>
            <a:r>
              <a:rPr lang="en-US" sz="2400" dirty="0" smtClean="0"/>
              <a:t>;                                is signature for message      using secret key       .</a:t>
            </a:r>
          </a:p>
          <a:p>
            <a:r>
              <a:rPr lang="en-US" sz="2400" dirty="0" smtClean="0"/>
              <a:t>    :  </a:t>
            </a:r>
            <a:r>
              <a:rPr lang="en-US" sz="2400" b="1" dirty="0" smtClean="0"/>
              <a:t>verification algorithm</a:t>
            </a:r>
            <a:r>
              <a:rPr lang="en-US" sz="2400" dirty="0" smtClean="0"/>
              <a:t>;                                      if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Security guarantee:</a:t>
            </a:r>
            <a:r>
              <a:rPr lang="en-US" sz="2400" dirty="0" smtClean="0"/>
              <a:t>  Given signed messages                                       ,</a:t>
            </a:r>
            <a:br>
              <a:rPr lang="en-US" sz="2400" dirty="0" smtClean="0"/>
            </a:br>
            <a:r>
              <a:rPr lang="en-US" sz="2400" dirty="0" smtClean="0"/>
              <a:t>no poly-time algorithm can produce                such that        </a:t>
            </a:r>
            <a:br>
              <a:rPr lang="en-US" sz="2400" dirty="0" smtClean="0"/>
            </a:br>
            <a:r>
              <a:rPr lang="en-US" sz="2400" dirty="0" smtClean="0"/>
              <a:t>                                    for a new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74" y="1692560"/>
            <a:ext cx="998525" cy="35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4" y="1701244"/>
            <a:ext cx="285870" cy="301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52" y="2528457"/>
            <a:ext cx="247122" cy="310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62" y="3318952"/>
            <a:ext cx="275590" cy="283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135" y="2482277"/>
            <a:ext cx="1920240" cy="38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857" y="2935355"/>
            <a:ext cx="310265" cy="219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340" y="2861981"/>
            <a:ext cx="352415" cy="283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414" y="3268250"/>
            <a:ext cx="2408302" cy="384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52" y="3693716"/>
            <a:ext cx="1920240" cy="384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9560" y="4620327"/>
            <a:ext cx="2597240" cy="356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4435" y="4988488"/>
            <a:ext cx="891540" cy="356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914" y="5322014"/>
            <a:ext cx="2355987" cy="3840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3158" y="5328297"/>
            <a:ext cx="398098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Connection with our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48042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Intuition:  View                   as uniform distribution over </a:t>
            </a:r>
            <a:r>
              <a:rPr lang="en-US" sz="2400" b="1" dirty="0" smtClean="0"/>
              <a:t>signed messages </a:t>
            </a:r>
            <a:r>
              <a:rPr lang="en-US" sz="2400" dirty="0" smtClean="0"/>
              <a:t>             .      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If, given signed messages, you can (approximately) sample from  </a:t>
            </a:r>
            <a:br>
              <a:rPr lang="en-US" sz="2400" dirty="0" smtClean="0"/>
            </a:br>
            <a:r>
              <a:rPr lang="en-US" sz="2400" dirty="0" smtClean="0"/>
              <a:t>                , this means you can generate new signed messages – contradicts security guarantee!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Need to work with a refinement of signature schemes – </a:t>
            </a:r>
            <a:r>
              <a:rPr lang="en-US" sz="2400" dirty="0" smtClean="0">
                <a:solidFill>
                  <a:srgbClr val="FF0000"/>
                </a:solidFill>
              </a:rPr>
              <a:t>unique</a:t>
            </a:r>
            <a:r>
              <a:rPr lang="en-US" sz="2400" dirty="0" smtClean="0"/>
              <a:t> signature schemes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[MicaliRabinVadhan99]</a:t>
            </a:r>
            <a:r>
              <a:rPr lang="en-US" sz="2400" dirty="0" smtClean="0"/>
              <a:t> – for intuition to go through.  </a:t>
            </a:r>
          </a:p>
          <a:p>
            <a:pPr marL="0" indent="0">
              <a:buNone/>
            </a:pPr>
            <a:r>
              <a:rPr lang="en-US" sz="2400" dirty="0" smtClean="0"/>
              <a:t>Unique signature schemes known to exist under various crypto assumptions (RSA’, </a:t>
            </a:r>
            <a:r>
              <a:rPr lang="en-US" sz="2400" dirty="0" err="1" smtClean="0"/>
              <a:t>Diffie</a:t>
            </a:r>
            <a:r>
              <a:rPr lang="en-US" sz="2400" dirty="0" smtClean="0"/>
              <a:t>-Hellman’, etc.)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7" y="2031434"/>
            <a:ext cx="1278008" cy="40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61" y="1722119"/>
            <a:ext cx="1039529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2" y="3322771"/>
            <a:ext cx="103952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8686800" cy="1955800"/>
          </a:xfr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Lemma:</a:t>
            </a:r>
            <a:r>
              <a:rPr lang="en-US" dirty="0" smtClean="0"/>
              <a:t> For any secure signature scheme, there is a secure signature scheme with the same security </a:t>
            </a:r>
            <a:r>
              <a:rPr lang="en-US" b="1" dirty="0" smtClean="0"/>
              <a:t>where the verification algorithm is a 3-CNF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407987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</a:t>
            </a:r>
            <a:r>
              <a:rPr lang="en-US" sz="3200" dirty="0" smtClean="0">
                <a:sym typeface="Wingdings"/>
              </a:rPr>
              <a:t>corresponds to</a:t>
            </a:r>
            <a:r>
              <a:rPr lang="en-US" sz="3200" dirty="0" smtClean="0"/>
              <a:t>              , so security of signature scheme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no distribution learning algorithm for 3-CNF.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Signature schemes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+ Cook-Levin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4" y="4131088"/>
            <a:ext cx="1093932" cy="516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86" y="4177268"/>
            <a:ext cx="113420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1077611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Same approach yields hardness </a:t>
            </a:r>
            <a:r>
              <a:rPr lang="en-US" sz="2800" b="1" dirty="0" smtClean="0"/>
              <a:t>for intersections of 2 </a:t>
            </a:r>
            <a:r>
              <a:rPr lang="en-US" sz="2800" b="1" dirty="0" err="1" smtClean="0"/>
              <a:t>halfspaces</a:t>
            </a:r>
            <a:r>
              <a:rPr lang="en-US" sz="2800" dirty="0" smtClean="0"/>
              <a:t> &amp; </a:t>
            </a:r>
            <a:r>
              <a:rPr lang="en-US" sz="2800" b="1" dirty="0" smtClean="0"/>
              <a:t>degree-2 </a:t>
            </a:r>
            <a:r>
              <a:rPr lang="en-US" sz="2800" b="1" dirty="0" err="1" smtClean="0"/>
              <a:t>PTFs</a:t>
            </a:r>
            <a:r>
              <a:rPr lang="en-US" sz="2800" dirty="0" smtClean="0"/>
              <a:t>.   (Require parsimonious reductions, efficiently computable/invertible maps between sat. assignments of      and sat. assignments </a:t>
            </a:r>
            <a:br>
              <a:rPr lang="en-US" sz="2800" dirty="0" smtClean="0"/>
            </a:br>
            <a:r>
              <a:rPr lang="en-US" sz="2800" dirty="0" smtClean="0"/>
              <a:t>of 3-CNF.)</a:t>
            </a:r>
          </a:p>
          <a:p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149958"/>
            <a:ext cx="8229600" cy="65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More hardness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200" y="3644143"/>
            <a:ext cx="8356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b="1" dirty="0" smtClean="0"/>
              <a:t>monotone 2CNFs</a:t>
            </a:r>
            <a:r>
              <a:rPr lang="en-US" sz="2800" dirty="0" smtClean="0"/>
              <a:t>:  use the “Blow-up” reduction used in proving hardness of approximate counting for monotone-2-SAT. Roughly, most sat. assignments of monotone-2-CNF correspond to sat. assignments  of </a:t>
            </a:r>
            <a:br>
              <a:rPr lang="en-US" sz="2800" dirty="0" smtClean="0"/>
            </a:br>
            <a:r>
              <a:rPr lang="en-US" sz="2800" dirty="0" smtClean="0"/>
              <a:t>3-CNF. 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07" y="2493595"/>
            <a:ext cx="2286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What are “simple” functions?</a:t>
            </a:r>
            <a:endParaRPr lang="en-US" sz="3800" dirty="0"/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269038" y="48496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5495925" y="52179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6478588" y="52179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7497763" y="52179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cxnSp>
        <p:nvCxnSpPr>
          <p:cNvPr id="16" name="AutoShape 33"/>
          <p:cNvCxnSpPr>
            <a:cxnSpLocks noChangeShapeType="1"/>
            <a:stCxn id="13" idx="7"/>
            <a:endCxn id="12" idx="3"/>
          </p:cNvCxnSpPr>
          <p:nvPr/>
        </p:nvCxnSpPr>
        <p:spPr bwMode="auto">
          <a:xfrm flipV="1">
            <a:off x="5916613" y="5055975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34"/>
          <p:cNvCxnSpPr>
            <a:cxnSpLocks noChangeShapeType="1"/>
            <a:stCxn id="12" idx="4"/>
            <a:endCxn id="14" idx="0"/>
          </p:cNvCxnSpPr>
          <p:nvPr/>
        </p:nvCxnSpPr>
        <p:spPr bwMode="auto">
          <a:xfrm>
            <a:off x="6515100" y="5090900"/>
            <a:ext cx="209550" cy="120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35"/>
          <p:cNvCxnSpPr>
            <a:cxnSpLocks noChangeShapeType="1"/>
            <a:stCxn id="12" idx="5"/>
            <a:endCxn id="15" idx="0"/>
          </p:cNvCxnSpPr>
          <p:nvPr/>
        </p:nvCxnSpPr>
        <p:spPr bwMode="auto">
          <a:xfrm>
            <a:off x="6688138" y="5055975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" name="Line 36"/>
          <p:cNvSpPr>
            <a:spLocks noChangeShapeType="1"/>
          </p:cNvSpPr>
          <p:nvPr/>
        </p:nvSpPr>
        <p:spPr bwMode="auto">
          <a:xfrm flipH="1">
            <a:off x="5321300" y="5419512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H="1">
            <a:off x="5565775" y="5452850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5811838" y="54528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5918200" y="5419512"/>
            <a:ext cx="20955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H="1">
            <a:off x="6478588" y="5419512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6865938" y="54195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flipH="1">
            <a:off x="7462838" y="54195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7743825" y="54528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7883525" y="5419512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5173663" y="566962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5461000" y="566962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5805488" y="566962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6052130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6344663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6876475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7297163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7651175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7967088" y="5659662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6346683" y="5533095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5175250" y="5533095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5797550" y="5533095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7963913" y="5531507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75" y="5026982"/>
            <a:ext cx="226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DNF formulas:</a:t>
            </a:r>
            <a:endParaRPr lang="en-US" sz="2800" dirty="0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5316538" y="1726418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208713" y="186294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697538" y="163434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5773738" y="14978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5403851" y="1488293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316538" y="182960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240338" y="20883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5640388" y="19550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6249988" y="20883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5945188" y="20883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6205538" y="2213781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6630988" y="21836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5792788" y="18788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511926" y="165021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6816726" y="195501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7069138" y="16502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361113" y="18788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1017" y="1982321"/>
            <a:ext cx="1835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Halfspaces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19" y="2670981"/>
            <a:ext cx="4275138" cy="312380"/>
          </a:xfrm>
          <a:prstGeom prst="rect">
            <a:avLst/>
          </a:prstGeom>
        </p:spPr>
      </p:pic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Simple functions, cont.</a:t>
            </a:r>
            <a:endParaRPr lang="en-US" sz="3800" dirty="0"/>
          </a:p>
        </p:txBody>
      </p:sp>
      <p:sp>
        <p:nvSpPr>
          <p:cNvPr id="43" name="TextBox 42"/>
          <p:cNvSpPr txBox="1"/>
          <p:nvPr/>
        </p:nvSpPr>
        <p:spPr>
          <a:xfrm>
            <a:off x="810505" y="1902356"/>
            <a:ext cx="2528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3-CNF formulas: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810505" y="4698945"/>
            <a:ext cx="2789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Monotone 2-CNF:</a:t>
            </a:r>
            <a:endParaRPr lang="en-US" sz="2800" dirty="0"/>
          </a:p>
        </p:txBody>
      </p:sp>
      <p:sp>
        <p:nvSpPr>
          <p:cNvPr id="86" name="AutoShape 29"/>
          <p:cNvSpPr>
            <a:spLocks noChangeArrowheads="1"/>
          </p:cNvSpPr>
          <p:nvPr/>
        </p:nvSpPr>
        <p:spPr bwMode="auto">
          <a:xfrm>
            <a:off x="5835243" y="1586434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87" name="AutoShape 30"/>
          <p:cNvSpPr>
            <a:spLocks noChangeArrowheads="1"/>
          </p:cNvSpPr>
          <p:nvPr/>
        </p:nvSpPr>
        <p:spPr bwMode="auto">
          <a:xfrm>
            <a:off x="5062130" y="1954734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88" name="AutoShape 31"/>
          <p:cNvSpPr>
            <a:spLocks noChangeArrowheads="1"/>
          </p:cNvSpPr>
          <p:nvPr/>
        </p:nvSpPr>
        <p:spPr bwMode="auto">
          <a:xfrm>
            <a:off x="6044793" y="1954734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89" name="AutoShape 32"/>
          <p:cNvSpPr>
            <a:spLocks noChangeArrowheads="1"/>
          </p:cNvSpPr>
          <p:nvPr/>
        </p:nvSpPr>
        <p:spPr bwMode="auto">
          <a:xfrm>
            <a:off x="7063968" y="1954734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90" name="AutoShape 33"/>
          <p:cNvCxnSpPr>
            <a:cxnSpLocks noChangeShapeType="1"/>
            <a:stCxn id="87" idx="7"/>
            <a:endCxn id="86" idx="3"/>
          </p:cNvCxnSpPr>
          <p:nvPr/>
        </p:nvCxnSpPr>
        <p:spPr bwMode="auto">
          <a:xfrm flipV="1">
            <a:off x="5482818" y="1792809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1" name="AutoShape 34"/>
          <p:cNvCxnSpPr>
            <a:cxnSpLocks noChangeShapeType="1"/>
            <a:stCxn id="86" idx="4"/>
            <a:endCxn id="88" idx="0"/>
          </p:cNvCxnSpPr>
          <p:nvPr/>
        </p:nvCxnSpPr>
        <p:spPr bwMode="auto">
          <a:xfrm>
            <a:off x="6081305" y="1827734"/>
            <a:ext cx="209550" cy="120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" name="AutoShape 35"/>
          <p:cNvCxnSpPr>
            <a:cxnSpLocks noChangeShapeType="1"/>
            <a:stCxn id="86" idx="5"/>
            <a:endCxn id="89" idx="0"/>
          </p:cNvCxnSpPr>
          <p:nvPr/>
        </p:nvCxnSpPr>
        <p:spPr bwMode="auto">
          <a:xfrm>
            <a:off x="6254343" y="1792809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3" name="Line 36"/>
          <p:cNvSpPr>
            <a:spLocks noChangeShapeType="1"/>
          </p:cNvSpPr>
          <p:nvPr/>
        </p:nvSpPr>
        <p:spPr bwMode="auto">
          <a:xfrm flipH="1">
            <a:off x="4887505" y="2156346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37"/>
          <p:cNvSpPr>
            <a:spLocks noChangeShapeType="1"/>
          </p:cNvSpPr>
          <p:nvPr/>
        </p:nvSpPr>
        <p:spPr bwMode="auto">
          <a:xfrm flipH="1">
            <a:off x="5131980" y="2189684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38"/>
          <p:cNvSpPr>
            <a:spLocks noChangeShapeType="1"/>
          </p:cNvSpPr>
          <p:nvPr/>
        </p:nvSpPr>
        <p:spPr bwMode="auto">
          <a:xfrm>
            <a:off x="5378043" y="2189684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40"/>
          <p:cNvSpPr>
            <a:spLocks noChangeShapeType="1"/>
          </p:cNvSpPr>
          <p:nvPr/>
        </p:nvSpPr>
        <p:spPr bwMode="auto">
          <a:xfrm flipH="1">
            <a:off x="6044793" y="2156346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41"/>
          <p:cNvSpPr>
            <a:spLocks noChangeShapeType="1"/>
          </p:cNvSpPr>
          <p:nvPr/>
        </p:nvSpPr>
        <p:spPr bwMode="auto">
          <a:xfrm>
            <a:off x="6432143" y="2156346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42"/>
          <p:cNvSpPr>
            <a:spLocks noChangeShapeType="1"/>
          </p:cNvSpPr>
          <p:nvPr/>
        </p:nvSpPr>
        <p:spPr bwMode="auto">
          <a:xfrm flipH="1">
            <a:off x="7029043" y="2156346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/>
        </p:nvSpPr>
        <p:spPr bwMode="auto">
          <a:xfrm>
            <a:off x="7310030" y="2189684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44"/>
          <p:cNvSpPr>
            <a:spLocks noChangeShapeType="1"/>
          </p:cNvSpPr>
          <p:nvPr/>
        </p:nvSpPr>
        <p:spPr bwMode="auto">
          <a:xfrm>
            <a:off x="7449730" y="2156346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45"/>
          <p:cNvSpPr txBox="1">
            <a:spLocks noChangeArrowheads="1"/>
          </p:cNvSpPr>
          <p:nvPr/>
        </p:nvSpPr>
        <p:spPr bwMode="auto">
          <a:xfrm>
            <a:off x="4739868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5027205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4" name="Rectangle 47"/>
          <p:cNvSpPr>
            <a:spLocks noChangeArrowheads="1"/>
          </p:cNvSpPr>
          <p:nvPr/>
        </p:nvSpPr>
        <p:spPr bwMode="auto">
          <a:xfrm>
            <a:off x="5371693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6" name="Rectangle 49"/>
          <p:cNvSpPr>
            <a:spLocks noChangeArrowheads="1"/>
          </p:cNvSpPr>
          <p:nvPr/>
        </p:nvSpPr>
        <p:spPr bwMode="auto">
          <a:xfrm>
            <a:off x="5968593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7" name="Rectangle 50"/>
          <p:cNvSpPr>
            <a:spLocks noChangeArrowheads="1"/>
          </p:cNvSpPr>
          <p:nvPr/>
        </p:nvSpPr>
        <p:spPr bwMode="auto">
          <a:xfrm>
            <a:off x="6500405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08" name="Rectangle 51"/>
          <p:cNvSpPr>
            <a:spLocks noChangeArrowheads="1"/>
          </p:cNvSpPr>
          <p:nvPr/>
        </p:nvSpPr>
        <p:spPr bwMode="auto">
          <a:xfrm>
            <a:off x="6921093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9" name="Rectangle 52"/>
          <p:cNvSpPr>
            <a:spLocks noChangeArrowheads="1"/>
          </p:cNvSpPr>
          <p:nvPr/>
        </p:nvSpPr>
        <p:spPr bwMode="auto">
          <a:xfrm>
            <a:off x="7275105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0" name="Rectangle 53"/>
          <p:cNvSpPr>
            <a:spLocks noChangeArrowheads="1"/>
          </p:cNvSpPr>
          <p:nvPr/>
        </p:nvSpPr>
        <p:spPr bwMode="auto">
          <a:xfrm>
            <a:off x="7591018" y="2419586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11" name="Text Box 54"/>
          <p:cNvSpPr txBox="1">
            <a:spLocks noChangeArrowheads="1"/>
          </p:cNvSpPr>
          <p:nvPr/>
        </p:nvSpPr>
        <p:spPr bwMode="auto">
          <a:xfrm>
            <a:off x="5959068" y="228147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12" name="Rectangle 55"/>
          <p:cNvSpPr>
            <a:spLocks noChangeArrowheads="1"/>
          </p:cNvSpPr>
          <p:nvPr/>
        </p:nvSpPr>
        <p:spPr bwMode="auto">
          <a:xfrm>
            <a:off x="4741455" y="228147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13" name="Rectangle 56"/>
          <p:cNvSpPr>
            <a:spLocks noChangeArrowheads="1"/>
          </p:cNvSpPr>
          <p:nvPr/>
        </p:nvSpPr>
        <p:spPr bwMode="auto">
          <a:xfrm>
            <a:off x="5363755" y="228147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14" name="Rectangle 57"/>
          <p:cNvSpPr>
            <a:spLocks noChangeArrowheads="1"/>
          </p:cNvSpPr>
          <p:nvPr/>
        </p:nvSpPr>
        <p:spPr bwMode="auto">
          <a:xfrm>
            <a:off x="7587843" y="2279886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15" name="Line 38"/>
          <p:cNvSpPr>
            <a:spLocks noChangeShapeType="1"/>
          </p:cNvSpPr>
          <p:nvPr/>
        </p:nvSpPr>
        <p:spPr bwMode="auto">
          <a:xfrm>
            <a:off x="6269323" y="2180454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53"/>
          <p:cNvSpPr>
            <a:spLocks noChangeArrowheads="1"/>
          </p:cNvSpPr>
          <p:nvPr/>
        </p:nvSpPr>
        <p:spPr bwMode="auto">
          <a:xfrm>
            <a:off x="6232413" y="2410356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>
                <a:solidFill>
                  <a:schemeClr val="hlink"/>
                </a:solidFill>
              </a:rPr>
              <a:t>x</a:t>
            </a:r>
            <a:r>
              <a:rPr lang="en-US" sz="1200" i="1" baseline="-25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17" name="AutoShape 29"/>
          <p:cNvSpPr>
            <a:spLocks noChangeArrowheads="1"/>
          </p:cNvSpPr>
          <p:nvPr/>
        </p:nvSpPr>
        <p:spPr bwMode="auto">
          <a:xfrm>
            <a:off x="5920128" y="4322422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18" name="AutoShape 30"/>
          <p:cNvSpPr>
            <a:spLocks noChangeArrowheads="1"/>
          </p:cNvSpPr>
          <p:nvPr/>
        </p:nvSpPr>
        <p:spPr bwMode="auto">
          <a:xfrm>
            <a:off x="5147015" y="4690722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19" name="AutoShape 31"/>
          <p:cNvSpPr>
            <a:spLocks noChangeArrowheads="1"/>
          </p:cNvSpPr>
          <p:nvPr/>
        </p:nvSpPr>
        <p:spPr bwMode="auto">
          <a:xfrm>
            <a:off x="5806418" y="4690722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20" name="AutoShape 32"/>
          <p:cNvSpPr>
            <a:spLocks noChangeArrowheads="1"/>
          </p:cNvSpPr>
          <p:nvPr/>
        </p:nvSpPr>
        <p:spPr bwMode="auto">
          <a:xfrm>
            <a:off x="7148853" y="4690722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121" name="AutoShape 33"/>
          <p:cNvCxnSpPr>
            <a:cxnSpLocks noChangeShapeType="1"/>
            <a:stCxn id="118" idx="7"/>
            <a:endCxn id="117" idx="3"/>
          </p:cNvCxnSpPr>
          <p:nvPr/>
        </p:nvCxnSpPr>
        <p:spPr bwMode="auto">
          <a:xfrm flipV="1">
            <a:off x="5567703" y="4528797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2" name="AutoShape 34"/>
          <p:cNvCxnSpPr>
            <a:cxnSpLocks noChangeShapeType="1"/>
            <a:stCxn id="117" idx="4"/>
            <a:endCxn id="119" idx="0"/>
          </p:cNvCxnSpPr>
          <p:nvPr/>
        </p:nvCxnSpPr>
        <p:spPr bwMode="auto">
          <a:xfrm rot="5400000">
            <a:off x="6042264" y="4567589"/>
            <a:ext cx="133350" cy="1129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" name="AutoShape 35"/>
          <p:cNvCxnSpPr>
            <a:cxnSpLocks noChangeShapeType="1"/>
            <a:stCxn id="117" idx="5"/>
            <a:endCxn id="120" idx="0"/>
          </p:cNvCxnSpPr>
          <p:nvPr/>
        </p:nvCxnSpPr>
        <p:spPr bwMode="auto">
          <a:xfrm>
            <a:off x="6339228" y="4528797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4" name="Line 36"/>
          <p:cNvSpPr>
            <a:spLocks noChangeShapeType="1"/>
          </p:cNvSpPr>
          <p:nvPr/>
        </p:nvSpPr>
        <p:spPr bwMode="auto">
          <a:xfrm flipH="1">
            <a:off x="4972390" y="4892334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37"/>
          <p:cNvSpPr>
            <a:spLocks noChangeShapeType="1"/>
          </p:cNvSpPr>
          <p:nvPr/>
        </p:nvSpPr>
        <p:spPr bwMode="auto">
          <a:xfrm flipH="1">
            <a:off x="5216865" y="4925672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40"/>
          <p:cNvSpPr>
            <a:spLocks noChangeShapeType="1"/>
          </p:cNvSpPr>
          <p:nvPr/>
        </p:nvSpPr>
        <p:spPr bwMode="auto">
          <a:xfrm flipH="1">
            <a:off x="5806418" y="4892334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1"/>
          <p:cNvSpPr>
            <a:spLocks noChangeShapeType="1"/>
          </p:cNvSpPr>
          <p:nvPr/>
        </p:nvSpPr>
        <p:spPr bwMode="auto">
          <a:xfrm>
            <a:off x="6193768" y="4892334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/>
        </p:nvSpPr>
        <p:spPr bwMode="auto">
          <a:xfrm>
            <a:off x="7394915" y="4925672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44"/>
          <p:cNvSpPr>
            <a:spLocks noChangeShapeType="1"/>
          </p:cNvSpPr>
          <p:nvPr/>
        </p:nvSpPr>
        <p:spPr bwMode="auto">
          <a:xfrm>
            <a:off x="7534615" y="4892334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Text Box 45"/>
          <p:cNvSpPr txBox="1">
            <a:spLocks noChangeArrowheads="1"/>
          </p:cNvSpPr>
          <p:nvPr/>
        </p:nvSpPr>
        <p:spPr bwMode="auto">
          <a:xfrm>
            <a:off x="4767028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5054365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35" name="Rectangle 49"/>
          <p:cNvSpPr>
            <a:spLocks noChangeArrowheads="1"/>
          </p:cNvSpPr>
          <p:nvPr/>
        </p:nvSpPr>
        <p:spPr bwMode="auto">
          <a:xfrm>
            <a:off x="5672493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36" name="Rectangle 50"/>
          <p:cNvSpPr>
            <a:spLocks noChangeArrowheads="1"/>
          </p:cNvSpPr>
          <p:nvPr/>
        </p:nvSpPr>
        <p:spPr bwMode="auto">
          <a:xfrm>
            <a:off x="6204305" y="5119352"/>
            <a:ext cx="33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 smtClean="0">
                <a:solidFill>
                  <a:schemeClr val="hlink"/>
                </a:solidFill>
              </a:rPr>
              <a:t>x</a:t>
            </a:r>
            <a:r>
              <a:rPr lang="en-US" sz="1200" i="1" baseline="-25000" dirty="0" smtClean="0">
                <a:solidFill>
                  <a:schemeClr val="hlink"/>
                </a:solidFill>
              </a:rPr>
              <a:t>2</a:t>
            </a:r>
            <a:endParaRPr lang="en-US" sz="1200" i="1" baseline="-25000" dirty="0">
              <a:solidFill>
                <a:schemeClr val="hlink"/>
              </a:solidFill>
            </a:endParaRPr>
          </a:p>
        </p:txBody>
      </p:sp>
      <p:sp>
        <p:nvSpPr>
          <p:cNvPr id="138" name="Rectangle 52"/>
          <p:cNvSpPr>
            <a:spLocks noChangeArrowheads="1"/>
          </p:cNvSpPr>
          <p:nvPr/>
        </p:nvSpPr>
        <p:spPr bwMode="auto">
          <a:xfrm>
            <a:off x="7302265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39" name="Rectangle 53"/>
          <p:cNvSpPr>
            <a:spLocks noChangeArrowheads="1"/>
          </p:cNvSpPr>
          <p:nvPr/>
        </p:nvSpPr>
        <p:spPr bwMode="auto">
          <a:xfrm>
            <a:off x="7618178" y="5120939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46" name="AutoShape 31"/>
          <p:cNvSpPr>
            <a:spLocks noChangeArrowheads="1"/>
          </p:cNvSpPr>
          <p:nvPr/>
        </p:nvSpPr>
        <p:spPr bwMode="auto">
          <a:xfrm>
            <a:off x="6547613" y="4693037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47" name="Line 40"/>
          <p:cNvSpPr>
            <a:spLocks noChangeShapeType="1"/>
          </p:cNvSpPr>
          <p:nvPr/>
        </p:nvSpPr>
        <p:spPr bwMode="auto">
          <a:xfrm flipH="1">
            <a:off x="6547613" y="4894649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41"/>
          <p:cNvSpPr>
            <a:spLocks noChangeShapeType="1"/>
          </p:cNvSpPr>
          <p:nvPr/>
        </p:nvSpPr>
        <p:spPr bwMode="auto">
          <a:xfrm>
            <a:off x="6934963" y="4894649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49"/>
          <p:cNvSpPr>
            <a:spLocks noChangeArrowheads="1"/>
          </p:cNvSpPr>
          <p:nvPr/>
        </p:nvSpPr>
        <p:spPr bwMode="auto">
          <a:xfrm>
            <a:off x="6413688" y="5121667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0" name="Rectangle 50"/>
          <p:cNvSpPr>
            <a:spLocks noChangeArrowheads="1"/>
          </p:cNvSpPr>
          <p:nvPr/>
        </p:nvSpPr>
        <p:spPr bwMode="auto">
          <a:xfrm>
            <a:off x="6945500" y="5121667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cxnSp>
        <p:nvCxnSpPr>
          <p:cNvPr id="151" name="AutoShape 35"/>
          <p:cNvCxnSpPr>
            <a:cxnSpLocks noChangeShapeType="1"/>
            <a:endCxn id="146" idx="0"/>
          </p:cNvCxnSpPr>
          <p:nvPr/>
        </p:nvCxnSpPr>
        <p:spPr bwMode="auto">
          <a:xfrm>
            <a:off x="6272273" y="4554202"/>
            <a:ext cx="521403" cy="13883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Yet more simple functions</a:t>
            </a:r>
            <a:endParaRPr lang="en-US" sz="38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24" y="4701820"/>
            <a:ext cx="526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Intersections of </a:t>
            </a:r>
            <a:r>
              <a:rPr lang="en-US" sz="28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halfspaces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6" name="Line 6"/>
          <p:cNvSpPr>
            <a:spLocks noChangeShapeType="1"/>
          </p:cNvSpPr>
          <p:nvPr/>
        </p:nvSpPr>
        <p:spPr bwMode="auto">
          <a:xfrm>
            <a:off x="6392400" y="4956455"/>
            <a:ext cx="1966913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7189325" y="4645305"/>
            <a:ext cx="561975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7160750" y="509139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6721013" y="486596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6786100" y="4734205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6440025" y="46564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40" name="Rectangle 13"/>
          <p:cNvSpPr>
            <a:spLocks noChangeArrowheads="1"/>
          </p:cNvSpPr>
          <p:nvPr/>
        </p:nvSpPr>
        <p:spPr bwMode="auto">
          <a:xfrm>
            <a:off x="6392400" y="5058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6327313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6671800" y="518188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3" name="Rectangle 16"/>
          <p:cNvSpPr>
            <a:spLocks noChangeArrowheads="1"/>
          </p:cNvSpPr>
          <p:nvPr/>
        </p:nvSpPr>
        <p:spPr bwMode="auto">
          <a:xfrm>
            <a:off x="7719550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4" name="Rectangle 17"/>
          <p:cNvSpPr>
            <a:spLocks noChangeArrowheads="1"/>
          </p:cNvSpPr>
          <p:nvPr/>
        </p:nvSpPr>
        <p:spPr bwMode="auto">
          <a:xfrm>
            <a:off x="7195675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5" name="Rectangle 18"/>
          <p:cNvSpPr>
            <a:spLocks noChangeArrowheads="1"/>
          </p:cNvSpPr>
          <p:nvPr/>
        </p:nvSpPr>
        <p:spPr bwMode="auto">
          <a:xfrm>
            <a:off x="7327438" y="473420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2" name="Rectangle 19"/>
          <p:cNvSpPr>
            <a:spLocks noChangeArrowheads="1"/>
          </p:cNvSpPr>
          <p:nvPr/>
        </p:nvSpPr>
        <p:spPr bwMode="auto">
          <a:xfrm>
            <a:off x="6933738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3" name="Rectangle 20"/>
          <p:cNvSpPr>
            <a:spLocks noChangeArrowheads="1"/>
          </p:cNvSpPr>
          <p:nvPr/>
        </p:nvSpPr>
        <p:spPr bwMode="auto">
          <a:xfrm>
            <a:off x="7309975" y="555653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154" name="Rectangle 21"/>
          <p:cNvSpPr>
            <a:spLocks noChangeArrowheads="1"/>
          </p:cNvSpPr>
          <p:nvPr/>
        </p:nvSpPr>
        <p:spPr bwMode="auto">
          <a:xfrm>
            <a:off x="7524288" y="54057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5" name="Rectangle 22"/>
          <p:cNvSpPr>
            <a:spLocks noChangeArrowheads="1"/>
          </p:cNvSpPr>
          <p:nvPr/>
        </p:nvSpPr>
        <p:spPr bwMode="auto">
          <a:xfrm>
            <a:off x="7771938" y="560574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6" name="Rectangle 23"/>
          <p:cNvSpPr>
            <a:spLocks noChangeArrowheads="1"/>
          </p:cNvSpPr>
          <p:nvPr/>
        </p:nvSpPr>
        <p:spPr bwMode="auto">
          <a:xfrm>
            <a:off x="7457613" y="50310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7" name="Rectangle 24"/>
          <p:cNvSpPr>
            <a:spLocks noChangeArrowheads="1"/>
          </p:cNvSpPr>
          <p:nvPr/>
        </p:nvSpPr>
        <p:spPr bwMode="auto">
          <a:xfrm>
            <a:off x="7638588" y="488184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8" name="Rectangle 25"/>
          <p:cNvSpPr>
            <a:spLocks noChangeArrowheads="1"/>
          </p:cNvSpPr>
          <p:nvPr/>
        </p:nvSpPr>
        <p:spPr bwMode="auto">
          <a:xfrm>
            <a:off x="8048163" y="518188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9" name="Rectangle 26"/>
          <p:cNvSpPr>
            <a:spLocks noChangeArrowheads="1"/>
          </p:cNvSpPr>
          <p:nvPr/>
        </p:nvSpPr>
        <p:spPr bwMode="auto">
          <a:xfrm>
            <a:off x="7070263" y="544540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60" name="Line 58"/>
          <p:cNvSpPr>
            <a:spLocks noChangeShapeType="1"/>
          </p:cNvSpPr>
          <p:nvPr/>
        </p:nvSpPr>
        <p:spPr bwMode="auto">
          <a:xfrm>
            <a:off x="6736888" y="4677055"/>
            <a:ext cx="1622425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59"/>
          <p:cNvSpPr>
            <a:spLocks noChangeArrowheads="1"/>
          </p:cNvSpPr>
          <p:nvPr/>
        </p:nvSpPr>
        <p:spPr bwMode="auto">
          <a:xfrm>
            <a:off x="6916275" y="44786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199920" y="1350870"/>
            <a:ext cx="2038350" cy="1981200"/>
            <a:chOff x="6199920" y="1350870"/>
            <a:chExt cx="2038350" cy="1981200"/>
          </a:xfrm>
        </p:grpSpPr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6733320" y="1427070"/>
              <a:ext cx="762000" cy="1828800"/>
            </a:xfrm>
            <a:custGeom>
              <a:avLst/>
              <a:gdLst>
                <a:gd name="T0" fmla="*/ 0 w 480"/>
                <a:gd name="T1" fmla="*/ 0 h 1152"/>
                <a:gd name="T2" fmla="*/ 2147483647 w 480"/>
                <a:gd name="T3" fmla="*/ 2147483647 h 1152"/>
                <a:gd name="T4" fmla="*/ 2147483647 w 480"/>
                <a:gd name="T5" fmla="*/ 2147483647 h 1152"/>
                <a:gd name="T6" fmla="*/ 2147483647 w 480"/>
                <a:gd name="T7" fmla="*/ 2147483647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152"/>
                <a:gd name="T14" fmla="*/ 480 w 480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152">
                  <a:moveTo>
                    <a:pt x="0" y="0"/>
                  </a:moveTo>
                  <a:cubicBezTo>
                    <a:pt x="40" y="352"/>
                    <a:pt x="80" y="704"/>
                    <a:pt x="144" y="768"/>
                  </a:cubicBezTo>
                  <a:cubicBezTo>
                    <a:pt x="208" y="832"/>
                    <a:pt x="328" y="320"/>
                    <a:pt x="384" y="384"/>
                  </a:cubicBezTo>
                  <a:cubicBezTo>
                    <a:pt x="440" y="448"/>
                    <a:pt x="460" y="800"/>
                    <a:pt x="480" y="1152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TextBox 21"/>
            <p:cNvSpPr txBox="1">
              <a:spLocks noChangeArrowheads="1"/>
            </p:cNvSpPr>
            <p:nvPr/>
          </p:nvSpPr>
          <p:spPr bwMode="auto">
            <a:xfrm>
              <a:off x="7514370" y="200492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4" name="TextBox 54"/>
            <p:cNvSpPr txBox="1">
              <a:spLocks noChangeArrowheads="1"/>
            </p:cNvSpPr>
            <p:nvPr/>
          </p:nvSpPr>
          <p:spPr bwMode="auto">
            <a:xfrm>
              <a:off x="6504720" y="20049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65" name="TextBox 62"/>
            <p:cNvSpPr txBox="1">
              <a:spLocks noChangeArrowheads="1"/>
            </p:cNvSpPr>
            <p:nvPr/>
          </p:nvSpPr>
          <p:spPr bwMode="auto">
            <a:xfrm>
              <a:off x="7123845" y="1984283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66" name="TextBox 21"/>
            <p:cNvSpPr txBox="1">
              <a:spLocks noChangeArrowheads="1"/>
            </p:cNvSpPr>
            <p:nvPr/>
          </p:nvSpPr>
          <p:spPr bwMode="auto">
            <a:xfrm>
              <a:off x="7342920" y="16556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7" name="TextBox 21"/>
            <p:cNvSpPr txBox="1">
              <a:spLocks noChangeArrowheads="1"/>
            </p:cNvSpPr>
            <p:nvPr/>
          </p:nvSpPr>
          <p:spPr bwMode="auto">
            <a:xfrm>
              <a:off x="7571520" y="17318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8" name="TextBox 21"/>
            <p:cNvSpPr txBox="1">
              <a:spLocks noChangeArrowheads="1"/>
            </p:cNvSpPr>
            <p:nvPr/>
          </p:nvSpPr>
          <p:spPr bwMode="auto">
            <a:xfrm>
              <a:off x="6828570" y="22033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9" name="TextBox 21"/>
            <p:cNvSpPr txBox="1">
              <a:spLocks noChangeArrowheads="1"/>
            </p:cNvSpPr>
            <p:nvPr/>
          </p:nvSpPr>
          <p:spPr bwMode="auto">
            <a:xfrm>
              <a:off x="6733320" y="14413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0" name="TextBox 21"/>
            <p:cNvSpPr txBox="1">
              <a:spLocks noChangeArrowheads="1"/>
            </p:cNvSpPr>
            <p:nvPr/>
          </p:nvSpPr>
          <p:spPr bwMode="auto">
            <a:xfrm>
              <a:off x="6961920" y="18080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1" name="TextBox 21"/>
            <p:cNvSpPr txBox="1">
              <a:spLocks noChangeArrowheads="1"/>
            </p:cNvSpPr>
            <p:nvPr/>
          </p:nvSpPr>
          <p:spPr bwMode="auto">
            <a:xfrm>
              <a:off x="6733320" y="17318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2" name="TextBox 21"/>
            <p:cNvSpPr txBox="1">
              <a:spLocks noChangeArrowheads="1"/>
            </p:cNvSpPr>
            <p:nvPr/>
          </p:nvSpPr>
          <p:spPr bwMode="auto">
            <a:xfrm>
              <a:off x="7038120" y="15032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3" name="TextBox 21"/>
            <p:cNvSpPr txBox="1">
              <a:spLocks noChangeArrowheads="1"/>
            </p:cNvSpPr>
            <p:nvPr/>
          </p:nvSpPr>
          <p:spPr bwMode="auto">
            <a:xfrm>
              <a:off x="7438170" y="23414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4" name="TextBox 21"/>
            <p:cNvSpPr txBox="1">
              <a:spLocks noChangeArrowheads="1"/>
            </p:cNvSpPr>
            <p:nvPr/>
          </p:nvSpPr>
          <p:spPr bwMode="auto">
            <a:xfrm>
              <a:off x="7800120" y="22795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5" name="TextBox 21"/>
            <p:cNvSpPr txBox="1">
              <a:spLocks noChangeArrowheads="1"/>
            </p:cNvSpPr>
            <p:nvPr/>
          </p:nvSpPr>
          <p:spPr bwMode="auto">
            <a:xfrm>
              <a:off x="7876320" y="13508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6" name="TextBox 21"/>
            <p:cNvSpPr txBox="1">
              <a:spLocks noChangeArrowheads="1"/>
            </p:cNvSpPr>
            <p:nvPr/>
          </p:nvSpPr>
          <p:spPr bwMode="auto">
            <a:xfrm>
              <a:off x="7571520" y="27367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7" name="TextBox 54"/>
            <p:cNvSpPr txBox="1">
              <a:spLocks noChangeArrowheads="1"/>
            </p:cNvSpPr>
            <p:nvPr/>
          </p:nvSpPr>
          <p:spPr bwMode="auto">
            <a:xfrm>
              <a:off x="6580920" y="22335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78" name="TextBox 54"/>
            <p:cNvSpPr txBox="1">
              <a:spLocks noChangeArrowheads="1"/>
            </p:cNvSpPr>
            <p:nvPr/>
          </p:nvSpPr>
          <p:spPr bwMode="auto">
            <a:xfrm>
              <a:off x="6504720" y="142707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79" name="TextBox 54"/>
            <p:cNvSpPr txBox="1">
              <a:spLocks noChangeArrowheads="1"/>
            </p:cNvSpPr>
            <p:nvPr/>
          </p:nvSpPr>
          <p:spPr bwMode="auto">
            <a:xfrm>
              <a:off x="7038120" y="22335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0" name="TextBox 54"/>
            <p:cNvSpPr txBox="1">
              <a:spLocks noChangeArrowheads="1"/>
            </p:cNvSpPr>
            <p:nvPr/>
          </p:nvSpPr>
          <p:spPr bwMode="auto">
            <a:xfrm>
              <a:off x="6885720" y="234147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1" name="TextBox 54"/>
            <p:cNvSpPr txBox="1">
              <a:spLocks noChangeArrowheads="1"/>
            </p:cNvSpPr>
            <p:nvPr/>
          </p:nvSpPr>
          <p:spPr bwMode="auto">
            <a:xfrm>
              <a:off x="6701570" y="26145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2" name="TextBox 54"/>
            <p:cNvSpPr txBox="1">
              <a:spLocks noChangeArrowheads="1"/>
            </p:cNvSpPr>
            <p:nvPr/>
          </p:nvSpPr>
          <p:spPr bwMode="auto">
            <a:xfrm>
              <a:off x="7082570" y="26907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3" name="TextBox 54"/>
            <p:cNvSpPr txBox="1">
              <a:spLocks noChangeArrowheads="1"/>
            </p:cNvSpPr>
            <p:nvPr/>
          </p:nvSpPr>
          <p:spPr bwMode="auto">
            <a:xfrm>
              <a:off x="7114320" y="24621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4" name="TextBox 54"/>
            <p:cNvSpPr txBox="1">
              <a:spLocks noChangeArrowheads="1"/>
            </p:cNvSpPr>
            <p:nvPr/>
          </p:nvSpPr>
          <p:spPr bwMode="auto">
            <a:xfrm>
              <a:off x="6352320" y="17763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5" name="TextBox 54"/>
            <p:cNvSpPr txBox="1">
              <a:spLocks noChangeArrowheads="1"/>
            </p:cNvSpPr>
            <p:nvPr/>
          </p:nvSpPr>
          <p:spPr bwMode="auto">
            <a:xfrm>
              <a:off x="6199920" y="23097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6" name="TextBox 54"/>
            <p:cNvSpPr txBox="1">
              <a:spLocks noChangeArrowheads="1"/>
            </p:cNvSpPr>
            <p:nvPr/>
          </p:nvSpPr>
          <p:spPr bwMode="auto">
            <a:xfrm>
              <a:off x="6428520" y="241767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</p:grpSp>
      <p:pic>
        <p:nvPicPr>
          <p:cNvPr id="187" name="Picture 5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1691" y="3308980"/>
            <a:ext cx="3662218" cy="2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TextBox 191"/>
          <p:cNvSpPr txBox="1"/>
          <p:nvPr/>
        </p:nvSpPr>
        <p:spPr>
          <a:xfrm>
            <a:off x="609600" y="1816505"/>
            <a:ext cx="526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</a:t>
            </a:r>
            <a:r>
              <a:rPr lang="en-US" sz="2800" smtClean="0"/>
              <a:t>-degree </a:t>
            </a:r>
            <a:r>
              <a:rPr lang="en-US" sz="2800" dirty="0" smtClean="0"/>
              <a:t>polynomial threshold functions:</a:t>
            </a:r>
            <a:endParaRPr lang="en-US" sz="28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(x) = $sign$(p(x_1,\dots,x_n)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48"/>
  <p:tag name="PICTUREFILESIZE" val="183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3154</Words>
  <Application>Microsoft Macintosh PowerPoint</Application>
  <PresentationFormat>On-screen Show (4:3)</PresentationFormat>
  <Paragraphs>923</Paragraphs>
  <Slides>63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Office Theme</vt:lpstr>
      <vt:lpstr>Office Theme</vt:lpstr>
      <vt:lpstr>Learning from  Satisfying Assignments</vt:lpstr>
      <vt:lpstr>Background: Learning Boolean functions  from labeled examples</vt:lpstr>
      <vt:lpstr>This talk: Learning Probability Distributions</vt:lpstr>
      <vt:lpstr>What do we mean by   “learn a distribution”?</vt:lpstr>
      <vt:lpstr>Previous work:  [KMRRSS94]</vt:lpstr>
      <vt:lpstr>This work:  A different perspective</vt:lpstr>
      <vt:lpstr>What are “simple” functions?</vt:lpstr>
      <vt:lpstr>Simple functions, cont.</vt:lpstr>
      <vt:lpstr>Yet more simple functions</vt:lpstr>
      <vt:lpstr>The model, more precisely</vt:lpstr>
      <vt:lpstr>Relation to function learning</vt:lpstr>
      <vt:lpstr>Example:  Halfspaces</vt:lpstr>
      <vt:lpstr>A stronger requirement</vt:lpstr>
      <vt:lpstr>PowerPoint Presentation</vt:lpstr>
      <vt:lpstr>Brief motivational digressions:   (1) Real-world language learning</vt:lpstr>
      <vt:lpstr>(2) Connection to continuous density estimation questions</vt:lpstr>
      <vt:lpstr>Multi-dimensional histograms</vt:lpstr>
      <vt:lpstr>Connection with our problem</vt:lpstr>
      <vt:lpstr>Results</vt:lpstr>
      <vt:lpstr>Positive results</vt:lpstr>
      <vt:lpstr>Negative results</vt:lpstr>
      <vt:lpstr>Rest of talk</vt:lpstr>
      <vt:lpstr>Learning halfspace distributions</vt:lpstr>
      <vt:lpstr>Let’s fantasize</vt:lpstr>
      <vt:lpstr>Approximate sampling  for halfspaces</vt:lpstr>
      <vt:lpstr>A potentially easier case…?</vt:lpstr>
      <vt:lpstr>Halfspaces: the high-density case</vt:lpstr>
      <vt:lpstr>First Ingredient for the  high-density case:  SQ</vt:lpstr>
      <vt:lpstr>SQ learning for halfspaces</vt:lpstr>
      <vt:lpstr>The high-density case:  first step</vt:lpstr>
      <vt:lpstr>The high-density case:  first step</vt:lpstr>
      <vt:lpstr>Handling the high-density case</vt:lpstr>
      <vt:lpstr>Ingredient #2: Hypothesis testing</vt:lpstr>
      <vt:lpstr>Distribution hypothesis testing</vt:lpstr>
      <vt:lpstr>Distribution hypothesis testing, cont.</vt:lpstr>
      <vt:lpstr>Recap</vt:lpstr>
      <vt:lpstr>Low density case: A new ingredient</vt:lpstr>
      <vt:lpstr>Densifier illustration</vt:lpstr>
      <vt:lpstr>Low-density case (cont.)</vt:lpstr>
      <vt:lpstr>How does it work?</vt:lpstr>
      <vt:lpstr>A picture of one stage</vt:lpstr>
      <vt:lpstr>How it works, cont.</vt:lpstr>
      <vt:lpstr>Recap:  a general method</vt:lpstr>
      <vt:lpstr>Back to halfspaces:  what have we got?</vt:lpstr>
      <vt:lpstr>A densifier for halfspaces</vt:lpstr>
      <vt:lpstr>Getting a densifier for halfspaces</vt:lpstr>
      <vt:lpstr>Towards a densifier for halfspaces</vt:lpstr>
      <vt:lpstr>Online learning as a two-player game</vt:lpstr>
      <vt:lpstr>Guarantee of the game</vt:lpstr>
      <vt:lpstr>Using the online learner</vt:lpstr>
      <vt:lpstr>Why is the simulation correct?</vt:lpstr>
      <vt:lpstr>Finishing the algorithm</vt:lpstr>
      <vt:lpstr>DNFs</vt:lpstr>
      <vt:lpstr>Sketch of the densifier for DNFs</vt:lpstr>
      <vt:lpstr>SQ learning for DNFs</vt:lpstr>
      <vt:lpstr>Summary of talk</vt:lpstr>
      <vt:lpstr>Future work</vt:lpstr>
      <vt:lpstr>PowerPoint Presentation</vt:lpstr>
      <vt:lpstr>Hardness results</vt:lpstr>
      <vt:lpstr>Secure signature schemes</vt:lpstr>
      <vt:lpstr>Connection with our problem</vt:lpstr>
      <vt:lpstr>PowerPoint Presentation</vt:lpstr>
      <vt:lpstr>PowerPoint Presentation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approximate uniform generation</dc:title>
  <dc:creator>Anindya De</dc:creator>
  <cp:lastModifiedBy>Rocco A. Servedio</cp:lastModifiedBy>
  <cp:revision>1050</cp:revision>
  <dcterms:created xsi:type="dcterms:W3CDTF">2014-05-30T02:27:36Z</dcterms:created>
  <dcterms:modified xsi:type="dcterms:W3CDTF">2015-01-08T08:42:51Z</dcterms:modified>
</cp:coreProperties>
</file>